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13"/>
  </p:notesMasterIdLst>
  <p:handoutMasterIdLst>
    <p:handoutMasterId r:id="rId14"/>
  </p:handoutMasterIdLst>
  <p:sldIdLst>
    <p:sldId id="290" r:id="rId2"/>
    <p:sldId id="262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92D2"/>
    <a:srgbClr val="187AAC"/>
    <a:srgbClr val="1B3C80"/>
    <a:srgbClr val="F3E8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24" autoAdjust="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C46ED-7803-2C4C-B282-9892E322E1CF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5107-9872-B540-9E95-35D9A9A0B4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7654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1925-E3E2-B640-90AA-64598CE09C95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A962-CDD0-7A4D-B4BD-EE12C9A0BD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6427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ere Page Ifre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Garde_PPT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8329" cy="689124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6044339"/>
            <a:ext cx="9188329" cy="846908"/>
          </a:xfrm>
          <a:prstGeom prst="rect">
            <a:avLst/>
          </a:prstGeom>
          <a:solidFill>
            <a:srgbClr val="F3E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Logo Ifremer 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733" y="913735"/>
            <a:ext cx="1674067" cy="60155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47F381F0-4B05-284B-9AAE-550132EBC6E8}" type="datetime1">
              <a:rPr lang="fr-FR" smtClean="0"/>
              <a:pPr/>
              <a:t>03/09/2019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0F447B95-E6F3-9E41-9DD9-E80BDFDD31A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320403" y="2538683"/>
            <a:ext cx="4377738" cy="954107"/>
          </a:xfrm>
        </p:spPr>
        <p:txBody>
          <a:bodyPr wrap="square" anchor="b" anchorCtr="0">
            <a:spAutoFit/>
          </a:bodyPr>
          <a:lstStyle>
            <a:lvl1pPr algn="l">
              <a:defRPr sz="2800" b="0" i="0" kern="1200" cap="all" spc="500">
                <a:solidFill>
                  <a:srgbClr val="F3E816"/>
                </a:solidFill>
                <a:latin typeface="Open Sans Ligh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468539" y="6154969"/>
            <a:ext cx="8240941" cy="276999"/>
          </a:xfrm>
        </p:spPr>
        <p:txBody>
          <a:bodyPr wrap="square">
            <a:spAutoFit/>
          </a:bodyPr>
          <a:lstStyle>
            <a:lvl1pPr marL="0" indent="0" algn="r">
              <a:buNone/>
              <a:defRPr sz="1200" b="1" i="0" kern="1200" cap="all" spc="200" baseline="0">
                <a:solidFill>
                  <a:schemeClr val="tx1"/>
                </a:solidFill>
                <a:latin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77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735B-6FEF-2248-AE0E-B61727811560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47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64E8-3A64-854B-8D44-2C72D7C71475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391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11C1-83E5-E841-BFAF-42BFC15448A2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37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45DB-8920-C949-8E4C-4F33317297A7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869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mier Page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arde_PPT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8329" cy="6891247"/>
          </a:xfrm>
          <a:prstGeom prst="rect">
            <a:avLst/>
          </a:prstGeom>
        </p:spPr>
      </p:pic>
      <p:pic>
        <p:nvPicPr>
          <p:cNvPr id="7" name="Image 6" descr="Logo Ifremer 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733" y="913735"/>
            <a:ext cx="1674067" cy="6015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0" y="3377177"/>
            <a:ext cx="4377600" cy="954000"/>
          </a:xfrm>
        </p:spPr>
        <p:txBody>
          <a:bodyPr anchor="b" anchorCtr="0">
            <a:normAutofit/>
          </a:bodyPr>
          <a:lstStyle>
            <a:lvl1pPr algn="l">
              <a:defRPr sz="2800" b="0" i="0" cap="all" spc="500" baseline="0">
                <a:solidFill>
                  <a:srgbClr val="F3E816"/>
                </a:solidFill>
                <a:latin typeface="Open Sans Ligh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265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SsTitre Ifre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C8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92D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7" name="Image 6" descr="organigrammes teti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813"/>
            <a:ext cx="9144000" cy="578668"/>
          </a:xfrm>
          <a:prstGeom prst="rect">
            <a:avLst/>
          </a:prstGeom>
        </p:spPr>
      </p:pic>
      <p:pic>
        <p:nvPicPr>
          <p:cNvPr id="9" name="Image 8" descr="Logo Ifremer 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408" y="104518"/>
            <a:ext cx="925651" cy="3326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F3E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FC0B466E-E3C6-B441-8896-5AADD39A517C}" type="datetime1">
              <a:rPr lang="fr-FR" smtClean="0"/>
              <a:pPr/>
              <a:t>03/09/2019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976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Ifre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4938"/>
            <a:ext cx="8229600" cy="1143000"/>
          </a:xfrm>
        </p:spPr>
        <p:txBody>
          <a:bodyPr/>
          <a:lstStyle>
            <a:lvl1pPr>
              <a:defRPr>
                <a:solidFill>
                  <a:srgbClr val="187AAC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0501"/>
            <a:ext cx="8229600" cy="4245850"/>
          </a:xfrm>
        </p:spPr>
        <p:txBody>
          <a:bodyPr/>
          <a:lstStyle>
            <a:lvl1pPr marL="0" indent="0">
              <a:buNone/>
              <a:defRPr sz="2800">
                <a:latin typeface="Open Sans"/>
                <a:cs typeface="Open Sans"/>
              </a:defRPr>
            </a:lvl1pPr>
            <a:lvl2pPr marL="457200" indent="0">
              <a:buNone/>
              <a:defRPr sz="2200" b="1" i="0">
                <a:solidFill>
                  <a:srgbClr val="187AAC"/>
                </a:solidFill>
                <a:latin typeface="Open Sans"/>
              </a:defRPr>
            </a:lvl2pPr>
            <a:lvl3pPr marL="712800">
              <a:defRPr sz="2000">
                <a:latin typeface="Open Sans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FC0B466E-E3C6-B441-8896-5AADD39A517C}" type="datetime1">
              <a:rPr lang="fr-FR" smtClean="0"/>
              <a:pPr/>
              <a:t>03/09/2019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organigrammes teti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6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F3E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 Ifremer 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408" y="104518"/>
            <a:ext cx="925651" cy="3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83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artie Ifre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rez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718" y="918558"/>
            <a:ext cx="5486400" cy="1330218"/>
          </a:xfrm>
        </p:spPr>
        <p:txBody>
          <a:bodyPr anchor="b"/>
          <a:lstStyle>
            <a:lvl1pPr algn="l">
              <a:defRPr sz="4000" b="0" i="0">
                <a:solidFill>
                  <a:schemeClr val="bg1"/>
                </a:solidFill>
                <a:latin typeface="Open Sans Ligh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33717" y="2631335"/>
            <a:ext cx="2904249" cy="17119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  <a:latin typeface=""/>
              </a:defRPr>
            </a:lvl1pPr>
          </a:lstStyle>
          <a:p>
            <a:fld id="{703537F1-BADE-8B4C-94E1-87A30972567E}" type="datetime1">
              <a:rPr lang="fr-FR" smtClean="0"/>
              <a:pPr/>
              <a:t>03/09/2019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3694311" y="2631335"/>
            <a:ext cx="2904249" cy="17119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1" name="Image 10" descr="Logo Ifremer 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7145" y="270828"/>
            <a:ext cx="925651" cy="3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2878"/>
            <a:ext cx="8229600" cy="1143000"/>
          </a:xfrm>
        </p:spPr>
        <p:txBody>
          <a:bodyPr/>
          <a:lstStyle>
            <a:lvl1pPr>
              <a:defRPr>
                <a:solidFill>
                  <a:srgbClr val="187AAC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08441"/>
            <a:ext cx="4038600" cy="3775066"/>
          </a:xfrm>
        </p:spPr>
        <p:txBody>
          <a:bodyPr/>
          <a:lstStyle>
            <a:lvl1pPr marL="342900" indent="-342900">
              <a:buFont typeface="Arial"/>
              <a:buChar char="•"/>
              <a:defRPr sz="2500" baseline="0">
                <a:latin typeface="Open Sans"/>
              </a:defRPr>
            </a:lvl1pPr>
            <a:lvl2pPr marL="313200" indent="0">
              <a:buNone/>
              <a:defRPr sz="2200" b="1" i="0">
                <a:solidFill>
                  <a:srgbClr val="0092D2"/>
                </a:solidFill>
                <a:latin typeface="Open Sans"/>
                <a:cs typeface="Open San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08441"/>
            <a:ext cx="4038600" cy="3775066"/>
          </a:xfrm>
        </p:spPr>
        <p:txBody>
          <a:bodyPr/>
          <a:lstStyle>
            <a:lvl1pPr>
              <a:defRPr sz="2500">
                <a:latin typeface="Open Sans"/>
              </a:defRPr>
            </a:lvl1pPr>
            <a:lvl2pPr marL="349200" indent="0">
              <a:buNone/>
              <a:defRPr sz="2200" b="1" i="0">
                <a:solidFill>
                  <a:srgbClr val="0092D2"/>
                </a:solidFill>
                <a:latin typeface="Open Sans"/>
                <a:cs typeface="Open San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0EE7D855-34F7-2E40-A29C-5624896342E3}" type="datetime1">
              <a:rPr lang="fr-FR" smtClean="0"/>
              <a:pPr/>
              <a:t>03/09/2019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organigrammes teti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813"/>
            <a:ext cx="9144000" cy="5786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F3E8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Logo Ifremer 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408" y="104518"/>
            <a:ext cx="925651" cy="3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68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3BCD-8C83-9D4B-9015-DF3479910324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50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AC37-3375-B945-B9B8-5BF94F537C0D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4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7B-15B9-4747-BADA-A95807FDF318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08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BB16-E6FE-194F-93BE-87C432BE3FBB}" type="datetime1">
              <a:rPr lang="fr-FR" smtClean="0"/>
              <a:pPr/>
              <a:t>03/09/2019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47B95-E6F3-9E41-9DD9-E80BDFDD3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212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0" r:id="rId2"/>
    <p:sldLayoutId id="2147483718" r:id="rId3"/>
    <p:sldLayoutId id="2147483719" r:id="rId4"/>
    <p:sldLayoutId id="2147483726" r:id="rId5"/>
    <p:sldLayoutId id="2147483721" r:id="rId6"/>
    <p:sldLayoutId id="2147483720" r:id="rId7"/>
    <p:sldLayoutId id="2147483722" r:id="rId8"/>
    <p:sldLayoutId id="2147483724" r:id="rId9"/>
    <p:sldLayoutId id="2147483725" r:id="rId10"/>
    <p:sldLayoutId id="2147483727" r:id="rId11"/>
    <p:sldLayoutId id="2147483728" r:id="rId12"/>
    <p:sldLayoutId id="2147483729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14801" y="2691442"/>
            <a:ext cx="490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FF00"/>
                </a:solidFill>
              </a:rPr>
              <a:t>Sea</a:t>
            </a:r>
            <a:r>
              <a:rPr lang="fr-FR" sz="3600" dirty="0" smtClean="0">
                <a:solidFill>
                  <a:srgbClr val="FFFF00"/>
                </a:solidFill>
              </a:rPr>
              <a:t> Bass (4b,-c,7a,7d-h) : </a:t>
            </a:r>
            <a:r>
              <a:rPr lang="fr-FR" sz="3600" dirty="0" err="1" smtClean="0">
                <a:solidFill>
                  <a:srgbClr val="FFFF00"/>
                </a:solidFill>
              </a:rPr>
              <a:t>Assessment</a:t>
            </a:r>
            <a:r>
              <a:rPr lang="fr-FR" sz="3600" dirty="0" smtClean="0">
                <a:solidFill>
                  <a:srgbClr val="FFFF00"/>
                </a:solidFill>
              </a:rPr>
              <a:t> and </a:t>
            </a:r>
            <a:r>
              <a:rPr lang="fr-FR" sz="3600" dirty="0" err="1" smtClean="0">
                <a:solidFill>
                  <a:srgbClr val="FFFF00"/>
                </a:solidFill>
              </a:rPr>
              <a:t>Advice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70672" y="4865298"/>
            <a:ext cx="657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prepared</a:t>
            </a:r>
            <a:r>
              <a:rPr lang="fr-FR" dirty="0" smtClean="0">
                <a:solidFill>
                  <a:srgbClr val="FFFF00"/>
                </a:solidFill>
              </a:rPr>
              <a:t> by Alain Biseau (French ICES-ACOM </a:t>
            </a:r>
            <a:r>
              <a:rPr lang="fr-FR" dirty="0" err="1" smtClean="0">
                <a:solidFill>
                  <a:srgbClr val="FFFF00"/>
                </a:solidFill>
              </a:rPr>
              <a:t>member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Picture 5" descr="C:\ci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5981700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26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Advice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NOTE </a:t>
            </a:r>
            <a:r>
              <a:rPr lang="fr-FR" sz="2400" b="1" dirty="0" err="1" smtClean="0">
                <a:solidFill>
                  <a:srgbClr val="FF0000"/>
                </a:solidFill>
              </a:rPr>
              <a:t>that</a:t>
            </a:r>
            <a:r>
              <a:rPr lang="fr-FR" sz="2400" b="1" dirty="0" smtClean="0">
                <a:solidFill>
                  <a:srgbClr val="FF0000"/>
                </a:solidFill>
              </a:rPr>
              <a:t> the </a:t>
            </a:r>
            <a:r>
              <a:rPr lang="fr-FR" sz="2400" b="1" dirty="0" err="1" smtClean="0">
                <a:solidFill>
                  <a:srgbClr val="FF0000"/>
                </a:solidFill>
              </a:rPr>
              <a:t>advice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is</a:t>
            </a:r>
            <a:r>
              <a:rPr lang="fr-FR" sz="2400" b="1" dirty="0" smtClean="0">
                <a:solidFill>
                  <a:srgbClr val="FF0000"/>
                </a:solidFill>
              </a:rPr>
              <a:t> for ‘Total </a:t>
            </a:r>
            <a:r>
              <a:rPr lang="fr-FR" sz="2400" b="1" dirty="0" err="1" smtClean="0">
                <a:solidFill>
                  <a:srgbClr val="FF0000"/>
                </a:solidFill>
              </a:rPr>
              <a:t>removals</a:t>
            </a:r>
            <a:r>
              <a:rPr lang="fr-FR" sz="2400" b="1" dirty="0" smtClean="0">
                <a:solidFill>
                  <a:srgbClr val="FF0000"/>
                </a:solidFill>
              </a:rPr>
              <a:t>’ (commercial catches and </a:t>
            </a:r>
            <a:r>
              <a:rPr lang="fr-FR" sz="2400" b="1" dirty="0" err="1" smtClean="0">
                <a:solidFill>
                  <a:srgbClr val="FF0000"/>
                </a:solidFill>
              </a:rPr>
              <a:t>recreational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removals</a:t>
            </a:r>
            <a:r>
              <a:rPr lang="fr-FR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ICES </a:t>
            </a:r>
            <a:r>
              <a:rPr lang="fr-FR" sz="2400" b="1" dirty="0" err="1" smtClean="0">
                <a:solidFill>
                  <a:srgbClr val="FF0000"/>
                </a:solidFill>
              </a:rPr>
              <a:t>does</a:t>
            </a:r>
            <a:r>
              <a:rPr lang="fr-FR" sz="2400" b="1" dirty="0" smtClean="0">
                <a:solidFill>
                  <a:srgbClr val="FF0000"/>
                </a:solidFill>
              </a:rPr>
              <a:t> not </a:t>
            </a:r>
            <a:r>
              <a:rPr lang="fr-FR" sz="2400" b="1" dirty="0" err="1" smtClean="0">
                <a:solidFill>
                  <a:srgbClr val="FF0000"/>
                </a:solidFill>
              </a:rPr>
              <a:t>advice</a:t>
            </a:r>
            <a:r>
              <a:rPr lang="fr-FR" sz="2400" b="1" dirty="0" smtClean="0">
                <a:solidFill>
                  <a:srgbClr val="FF0000"/>
                </a:solidFill>
              </a:rPr>
              <a:t> for </a:t>
            </a:r>
            <a:r>
              <a:rPr lang="fr-FR" sz="2400" b="1" dirty="0" err="1" smtClean="0">
                <a:solidFill>
                  <a:srgbClr val="FF0000"/>
                </a:solidFill>
              </a:rPr>
              <a:t>any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particular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share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between</a:t>
            </a:r>
            <a:r>
              <a:rPr lang="fr-FR" sz="2400" b="1" dirty="0" smtClean="0">
                <a:solidFill>
                  <a:srgbClr val="FF0000"/>
                </a:solidFill>
              </a:rPr>
              <a:t> commercial and </a:t>
            </a:r>
            <a:r>
              <a:rPr lang="fr-FR" sz="2400" b="1" dirty="0" err="1" smtClean="0">
                <a:solidFill>
                  <a:srgbClr val="FF0000"/>
                </a:solidFill>
              </a:rPr>
              <a:t>recreational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activities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1800" b="1" dirty="0" smtClean="0">
                <a:solidFill>
                  <a:srgbClr val="FF0000"/>
                </a:solidFill>
              </a:rPr>
              <a:t>The ‘option table’ in the </a:t>
            </a:r>
            <a:r>
              <a:rPr lang="fr-FR" sz="1800" b="1" dirty="0" err="1" smtClean="0">
                <a:solidFill>
                  <a:srgbClr val="FF0000"/>
                </a:solidFill>
              </a:rPr>
              <a:t>advice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sheet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provides</a:t>
            </a:r>
            <a:r>
              <a:rPr lang="fr-FR" sz="1800" b="1" dirty="0" smtClean="0">
                <a:solidFill>
                  <a:srgbClr val="FF0000"/>
                </a:solidFill>
              </a:rPr>
              <a:t> the value of </a:t>
            </a:r>
            <a:r>
              <a:rPr lang="fr-FR" sz="1800" b="1" dirty="0" err="1" smtClean="0">
                <a:solidFill>
                  <a:srgbClr val="FF0000"/>
                </a:solidFill>
              </a:rPr>
              <a:t>both</a:t>
            </a:r>
            <a:r>
              <a:rPr lang="fr-FR" sz="1800" b="1" dirty="0" smtClean="0">
                <a:solidFill>
                  <a:srgbClr val="FF0000"/>
                </a:solidFill>
              </a:rPr>
              <a:t> components IF the </a:t>
            </a:r>
            <a:r>
              <a:rPr lang="fr-FR" sz="1800" b="1" dirty="0" err="1" smtClean="0">
                <a:solidFill>
                  <a:srgbClr val="FF0000"/>
                </a:solidFill>
              </a:rPr>
              <a:t>current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share</a:t>
            </a:r>
            <a:r>
              <a:rPr lang="fr-FR" sz="1800" b="1" dirty="0" smtClean="0">
                <a:solidFill>
                  <a:srgbClr val="FF0000"/>
                </a:solidFill>
              </a:rPr>
              <a:t>/management continues. </a:t>
            </a:r>
            <a:r>
              <a:rPr lang="fr-FR" sz="1800" b="1" u="sng" dirty="0" smtClean="0">
                <a:solidFill>
                  <a:srgbClr val="FF0000"/>
                </a:solidFill>
              </a:rPr>
              <a:t>This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is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only</a:t>
            </a:r>
            <a:r>
              <a:rPr lang="fr-FR" sz="1800" b="1" u="sng" dirty="0" smtClean="0">
                <a:solidFill>
                  <a:srgbClr val="FF0000"/>
                </a:solidFill>
              </a:rPr>
              <a:t> for illustration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purposes</a:t>
            </a:r>
            <a:r>
              <a:rPr lang="fr-FR" sz="1800" b="1" dirty="0" smtClean="0">
                <a:solidFill>
                  <a:srgbClr val="FF0000"/>
                </a:solidFill>
              </a:rPr>
              <a:t>.</a:t>
            </a:r>
            <a:endParaRPr lang="fr-FR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9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used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Commercial Landings (</a:t>
            </a:r>
            <a:r>
              <a:rPr lang="fr-FR" dirty="0" err="1" smtClean="0"/>
              <a:t>since</a:t>
            </a:r>
            <a:r>
              <a:rPr lang="fr-FR" dirty="0" smtClean="0"/>
              <a:t> 1985</a:t>
            </a:r>
            <a:r>
              <a:rPr lang="fr-FR" smtClean="0"/>
              <a:t>).</a:t>
            </a:r>
            <a:r>
              <a:rPr lang="fr-FR" smtClean="0">
                <a:solidFill>
                  <a:srgbClr val="00B050"/>
                </a:solidFill>
              </a:rPr>
              <a:t>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Commercial </a:t>
            </a:r>
            <a:r>
              <a:rPr lang="fr-FR" dirty="0" err="1" smtClean="0"/>
              <a:t>Discards</a:t>
            </a:r>
            <a:r>
              <a:rPr lang="fr-FR" dirty="0" smtClean="0"/>
              <a:t> (</a:t>
            </a:r>
            <a:r>
              <a:rPr lang="fr-FR" dirty="0" err="1" smtClean="0"/>
              <a:t>since</a:t>
            </a:r>
            <a:r>
              <a:rPr lang="fr-FR" dirty="0" smtClean="0"/>
              <a:t> 2009 (FR) and 2002 (UK)</a:t>
            </a:r>
          </a:p>
          <a:p>
            <a:pPr>
              <a:buFontTx/>
              <a:buChar char="-"/>
            </a:pPr>
            <a:r>
              <a:rPr lang="fr-FR" dirty="0" smtClean="0"/>
              <a:t>Age and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frequencies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catch </a:t>
            </a:r>
            <a:r>
              <a:rPr lang="fr-FR" dirty="0" err="1" smtClean="0"/>
              <a:t>sampling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Recreational</a:t>
            </a:r>
            <a:r>
              <a:rPr lang="fr-FR" dirty="0" smtClean="0"/>
              <a:t> </a:t>
            </a:r>
            <a:r>
              <a:rPr lang="fr-FR" dirty="0" err="1" smtClean="0"/>
              <a:t>Removals</a:t>
            </a:r>
            <a:r>
              <a:rPr lang="fr-FR" dirty="0" smtClean="0"/>
              <a:t> in 2012 (France, </a:t>
            </a:r>
            <a:r>
              <a:rPr lang="fr-FR" dirty="0" err="1" smtClean="0"/>
              <a:t>Netherland</a:t>
            </a:r>
            <a:r>
              <a:rPr lang="fr-FR" dirty="0" smtClean="0"/>
              <a:t>, and UK)</a:t>
            </a:r>
            <a:br>
              <a:rPr lang="fr-FR" dirty="0" smtClean="0"/>
            </a:br>
            <a:r>
              <a:rPr lang="fr-FR" dirty="0" smtClean="0"/>
              <a:t>[1440 t =1410 ‘</a:t>
            </a:r>
            <a:r>
              <a:rPr lang="fr-FR" dirty="0" err="1" smtClean="0"/>
              <a:t>landed</a:t>
            </a:r>
            <a:r>
              <a:rPr lang="fr-FR" dirty="0" smtClean="0"/>
              <a:t>’ + 30 </a:t>
            </a:r>
            <a:r>
              <a:rPr lang="fr-FR" dirty="0" err="1" smtClean="0"/>
              <a:t>dead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release]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Recruit</a:t>
            </a:r>
            <a:r>
              <a:rPr lang="fr-FR" dirty="0" smtClean="0"/>
              <a:t> Survey (UK Solent, </a:t>
            </a:r>
            <a:r>
              <a:rPr lang="fr-FR" dirty="0" err="1" smtClean="0"/>
              <a:t>since</a:t>
            </a:r>
            <a:r>
              <a:rPr lang="fr-FR" dirty="0" smtClean="0"/>
              <a:t> 1986 </a:t>
            </a:r>
            <a:r>
              <a:rPr lang="fr-FR" sz="1400" dirty="0" smtClean="0"/>
              <a:t>(</a:t>
            </a:r>
            <a:r>
              <a:rPr lang="fr-FR" sz="1400" dirty="0" err="1" smtClean="0"/>
              <a:t>excl</a:t>
            </a:r>
            <a:r>
              <a:rPr lang="fr-FR" sz="1400" dirty="0" smtClean="0"/>
              <a:t> 1988, 2004, 2010 and 2012)</a:t>
            </a:r>
            <a:r>
              <a:rPr lang="fr-FR" dirty="0" smtClean="0"/>
              <a:t> )</a:t>
            </a:r>
          </a:p>
          <a:p>
            <a:pPr>
              <a:buFontTx/>
              <a:buChar char="-"/>
            </a:pPr>
            <a:r>
              <a:rPr lang="fr-FR" dirty="0" err="1" smtClean="0"/>
              <a:t>Bottom</a:t>
            </a:r>
            <a:r>
              <a:rPr lang="fr-FR" dirty="0" smtClean="0"/>
              <a:t> </a:t>
            </a:r>
            <a:r>
              <a:rPr lang="fr-FR" dirty="0" err="1" smtClean="0"/>
              <a:t>Trawl</a:t>
            </a:r>
            <a:r>
              <a:rPr lang="fr-FR" dirty="0" smtClean="0"/>
              <a:t> Survey (FR CGFS, 1988-2014)</a:t>
            </a:r>
          </a:p>
          <a:p>
            <a:pPr>
              <a:buFontTx/>
              <a:buChar char="-"/>
            </a:pPr>
            <a:r>
              <a:rPr lang="fr-FR" dirty="0" smtClean="0"/>
              <a:t>Commercial CPUE (French </a:t>
            </a:r>
            <a:r>
              <a:rPr lang="fr-FR" dirty="0" err="1" smtClean="0"/>
              <a:t>fishery</a:t>
            </a:r>
            <a:r>
              <a:rPr lang="fr-FR" dirty="0" smtClean="0"/>
              <a:t>, </a:t>
            </a:r>
            <a:r>
              <a:rPr lang="fr-FR" dirty="0" err="1" smtClean="0"/>
              <a:t>since</a:t>
            </a:r>
            <a:r>
              <a:rPr lang="fr-FR" dirty="0" smtClean="0"/>
              <a:t> 2001)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Growth</a:t>
            </a:r>
            <a:r>
              <a:rPr lang="fr-FR" dirty="0" smtClean="0"/>
              <a:t> and </a:t>
            </a:r>
            <a:r>
              <a:rPr lang="fr-FR" dirty="0" err="1" smtClean="0"/>
              <a:t>Maturity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of commercial catches and </a:t>
            </a:r>
            <a:r>
              <a:rPr lang="fr-FR" dirty="0" err="1" smtClean="0"/>
              <a:t>surveys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smtClean="0"/>
              <a:t>Natural </a:t>
            </a:r>
            <a:r>
              <a:rPr lang="fr-FR" dirty="0" err="1" smtClean="0"/>
              <a:t>mortality</a:t>
            </a:r>
            <a:r>
              <a:rPr lang="fr-FR" dirty="0" smtClean="0"/>
              <a:t> (</a:t>
            </a:r>
            <a:r>
              <a:rPr lang="fr-FR" dirty="0" err="1" smtClean="0"/>
              <a:t>inferred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life </a:t>
            </a:r>
            <a:r>
              <a:rPr lang="fr-FR" dirty="0" err="1" smtClean="0"/>
              <a:t>history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(</a:t>
            </a:r>
            <a:r>
              <a:rPr lang="fr-FR" dirty="0" err="1" smtClean="0"/>
              <a:t>longevity</a:t>
            </a:r>
            <a:r>
              <a:rPr lang="fr-FR" dirty="0" smtClean="0"/>
              <a:t>, </a:t>
            </a:r>
            <a:r>
              <a:rPr lang="fr-FR" dirty="0" err="1" smtClean="0"/>
              <a:t>growth</a:t>
            </a:r>
            <a:r>
              <a:rPr lang="fr-FR" dirty="0" smtClean="0"/>
              <a:t> and </a:t>
            </a:r>
            <a:r>
              <a:rPr lang="fr-FR" dirty="0" err="1" smtClean="0"/>
              <a:t>maturity</a:t>
            </a:r>
            <a:r>
              <a:rPr lang="fr-FR" dirty="0" smtClean="0"/>
              <a:t>) and maximum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ages</a:t>
            </a:r>
            <a:r>
              <a:rPr lang="fr-FR" dirty="0" smtClean="0"/>
              <a:t>) [= 0.24, </a:t>
            </a:r>
            <a:r>
              <a:rPr lang="fr-FR" dirty="0" err="1" smtClean="0"/>
              <a:t>fixed</a:t>
            </a:r>
            <a:r>
              <a:rPr lang="fr-FR" dirty="0" smtClean="0"/>
              <a:t> over </a:t>
            </a:r>
            <a:r>
              <a:rPr lang="fr-FR" dirty="0" err="1" smtClean="0"/>
              <a:t>ages</a:t>
            </a:r>
            <a:r>
              <a:rPr lang="fr-FR" dirty="0" smtClean="0"/>
              <a:t> and </a:t>
            </a:r>
            <a:r>
              <a:rPr lang="fr-FR" dirty="0" err="1" smtClean="0"/>
              <a:t>years</a:t>
            </a:r>
            <a:r>
              <a:rPr lang="fr-FR" dirty="0" smtClean="0"/>
              <a:t>]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Assumptions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 err="1" smtClean="0"/>
              <a:t>Recreational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Removals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series</a:t>
            </a:r>
            <a:r>
              <a:rPr lang="fr-FR" sz="1900" dirty="0" smtClean="0"/>
              <a:t>:</a:t>
            </a:r>
          </a:p>
          <a:p>
            <a:pPr>
              <a:buFontTx/>
              <a:buChar char="-"/>
            </a:pPr>
            <a:endParaRPr lang="fr-FR" sz="1900" dirty="0" smtClean="0"/>
          </a:p>
          <a:p>
            <a:pPr>
              <a:buNone/>
            </a:pPr>
            <a:r>
              <a:rPr lang="fr-FR" sz="1900" dirty="0" err="1" smtClean="0"/>
              <a:t>Fishing</a:t>
            </a:r>
            <a:r>
              <a:rPr lang="fr-FR" sz="1900" dirty="0" smtClean="0"/>
              <a:t> </a:t>
            </a:r>
            <a:r>
              <a:rPr lang="fr-FR" sz="1900" dirty="0" err="1" smtClean="0"/>
              <a:t>mortality</a:t>
            </a:r>
            <a:r>
              <a:rPr lang="fr-FR" sz="1900" dirty="0" smtClean="0"/>
              <a:t> (</a:t>
            </a:r>
            <a:r>
              <a:rPr lang="fr-FR" sz="1900" dirty="0" err="1" smtClean="0"/>
              <a:t>F</a:t>
            </a:r>
            <a:r>
              <a:rPr lang="fr-FR" sz="1900" baseline="-25000" dirty="0" err="1" smtClean="0"/>
              <a:t>rec</a:t>
            </a:r>
            <a:r>
              <a:rPr lang="fr-FR" sz="1900" dirty="0" smtClean="0"/>
              <a:t>) for </a:t>
            </a:r>
            <a:r>
              <a:rPr lang="fr-FR" sz="1900" dirty="0" err="1" smtClean="0"/>
              <a:t>recreational</a:t>
            </a:r>
            <a:r>
              <a:rPr lang="fr-FR" sz="1900" dirty="0" smtClean="0"/>
              <a:t> </a:t>
            </a:r>
            <a:r>
              <a:rPr lang="fr-FR" sz="1900" dirty="0" err="1" smtClean="0"/>
              <a:t>activities</a:t>
            </a:r>
            <a:r>
              <a:rPr lang="fr-FR" sz="1900" dirty="0" smtClean="0"/>
              <a:t> </a:t>
            </a:r>
            <a:r>
              <a:rPr lang="fr-FR" sz="1900" dirty="0" err="1" smtClean="0"/>
              <a:t>is</a:t>
            </a:r>
            <a:r>
              <a:rPr lang="fr-FR" sz="1900" dirty="0" smtClean="0"/>
              <a:t> for </a:t>
            </a:r>
            <a:r>
              <a:rPr lang="fr-FR" sz="1900" dirty="0" err="1" smtClean="0"/>
              <a:t>Removals</a:t>
            </a:r>
            <a:r>
              <a:rPr lang="fr-FR" sz="1900" dirty="0" smtClean="0"/>
              <a:t> : </a:t>
            </a:r>
          </a:p>
          <a:p>
            <a:pPr>
              <a:buNone/>
            </a:pPr>
            <a:r>
              <a:rPr lang="fr-FR" sz="1900" dirty="0" err="1" smtClean="0"/>
              <a:t>dead</a:t>
            </a:r>
            <a:r>
              <a:rPr lang="fr-FR" sz="1900" dirty="0" smtClean="0"/>
              <a:t> catches = </a:t>
            </a:r>
            <a:r>
              <a:rPr lang="fr-FR" sz="1900" dirty="0" err="1" smtClean="0"/>
              <a:t>fish</a:t>
            </a:r>
            <a:r>
              <a:rPr lang="fr-FR" sz="1900" dirty="0" smtClean="0"/>
              <a:t> </a:t>
            </a:r>
            <a:r>
              <a:rPr lang="fr-FR" sz="1900" dirty="0" err="1" smtClean="0"/>
              <a:t>kept</a:t>
            </a:r>
            <a:r>
              <a:rPr lang="fr-FR" sz="1900" dirty="0" smtClean="0"/>
              <a:t> + </a:t>
            </a:r>
            <a:r>
              <a:rPr lang="fr-FR" sz="1900" dirty="0" err="1" smtClean="0"/>
              <a:t>fish</a:t>
            </a:r>
            <a:r>
              <a:rPr lang="fr-FR" sz="1900" dirty="0" smtClean="0"/>
              <a:t> </a:t>
            </a:r>
            <a:r>
              <a:rPr lang="fr-FR" sz="1900" dirty="0" err="1" smtClean="0"/>
              <a:t>dead</a:t>
            </a:r>
            <a:r>
              <a:rPr lang="fr-FR" sz="1900" dirty="0" smtClean="0"/>
              <a:t> </a:t>
            </a:r>
            <a:r>
              <a:rPr lang="fr-FR" sz="1900" dirty="0" err="1" smtClean="0"/>
              <a:t>after</a:t>
            </a:r>
            <a:r>
              <a:rPr lang="fr-FR" sz="1900" dirty="0" smtClean="0"/>
              <a:t> release (</a:t>
            </a:r>
            <a:r>
              <a:rPr lang="fr-FR" sz="1900" dirty="0" err="1" smtClean="0"/>
              <a:t>estimated</a:t>
            </a:r>
            <a:r>
              <a:rPr lang="fr-FR" sz="1900" dirty="0" smtClean="0"/>
              <a:t> to </a:t>
            </a:r>
            <a:r>
              <a:rPr lang="fr-FR" sz="1900" dirty="0" err="1" smtClean="0"/>
              <a:t>be</a:t>
            </a:r>
            <a:r>
              <a:rPr lang="fr-FR" sz="1900" dirty="0" smtClean="0"/>
              <a:t> 5%).</a:t>
            </a:r>
          </a:p>
          <a:p>
            <a:pPr>
              <a:buNone/>
            </a:pPr>
            <a:endParaRPr lang="fr-FR" sz="1900" dirty="0" smtClean="0"/>
          </a:p>
          <a:p>
            <a:pPr>
              <a:buNone/>
            </a:pPr>
            <a:r>
              <a:rPr lang="fr-FR" sz="1900" dirty="0" err="1" smtClean="0"/>
              <a:t>F</a:t>
            </a:r>
            <a:r>
              <a:rPr lang="fr-FR" sz="1900" baseline="-25000" dirty="0" err="1" smtClean="0"/>
              <a:t>rec</a:t>
            </a:r>
            <a:r>
              <a:rPr lang="fr-FR" sz="1900" dirty="0" smtClean="0"/>
              <a:t> </a:t>
            </a:r>
            <a:r>
              <a:rPr lang="fr-FR" sz="1900" dirty="0" err="1" smtClean="0"/>
              <a:t>kept</a:t>
            </a:r>
            <a:r>
              <a:rPr lang="fr-FR" sz="1900" dirty="0" smtClean="0"/>
              <a:t> constant (Note F, not the catches) </a:t>
            </a:r>
            <a:r>
              <a:rPr lang="fr-FR" sz="1900" dirty="0" err="1" smtClean="0"/>
              <a:t>during</a:t>
            </a:r>
            <a:r>
              <a:rPr lang="fr-FR" sz="1900" dirty="0" smtClean="0"/>
              <a:t> 1985-2014 = 0.604</a:t>
            </a:r>
          </a:p>
          <a:p>
            <a:pPr>
              <a:buNone/>
            </a:pPr>
            <a:r>
              <a:rPr lang="fr-FR" sz="1900" dirty="0" smtClean="0"/>
              <a:t>[</a:t>
            </a:r>
            <a:r>
              <a:rPr lang="fr-FR" sz="1900" dirty="0" err="1" smtClean="0"/>
              <a:t>obtained</a:t>
            </a:r>
            <a:r>
              <a:rPr lang="fr-FR" sz="1900" dirty="0" smtClean="0"/>
              <a:t> by </a:t>
            </a:r>
            <a:r>
              <a:rPr lang="fr-FR" sz="1900" dirty="0" err="1" smtClean="0"/>
              <a:t>iterations</a:t>
            </a:r>
            <a:r>
              <a:rPr lang="fr-FR" sz="1900" dirty="0" smtClean="0"/>
              <a:t> </a:t>
            </a:r>
            <a:r>
              <a:rPr lang="fr-FR" sz="1900" dirty="0" err="1" smtClean="0"/>
              <a:t>such</a:t>
            </a:r>
            <a:r>
              <a:rPr lang="fr-FR" sz="1900" dirty="0" smtClean="0"/>
              <a:t> as </a:t>
            </a:r>
            <a:r>
              <a:rPr lang="fr-FR" sz="1900" dirty="0" err="1" smtClean="0"/>
              <a:t>Recreational</a:t>
            </a:r>
            <a:r>
              <a:rPr lang="fr-FR" sz="1900" dirty="0" smtClean="0"/>
              <a:t> </a:t>
            </a:r>
            <a:r>
              <a:rPr lang="fr-FR" sz="1900" dirty="0" err="1" smtClean="0"/>
              <a:t>removals</a:t>
            </a:r>
            <a:r>
              <a:rPr lang="fr-FR" sz="1900" dirty="0" smtClean="0"/>
              <a:t> in 2012 = 1440 t]</a:t>
            </a:r>
          </a:p>
          <a:p>
            <a:pPr>
              <a:buFontTx/>
              <a:buChar char="-"/>
            </a:pPr>
            <a:endParaRPr lang="fr-FR" sz="1900" dirty="0" smtClean="0"/>
          </a:p>
          <a:p>
            <a:pPr>
              <a:buNone/>
            </a:pPr>
            <a:r>
              <a:rPr lang="en-US" sz="1900" dirty="0" smtClean="0"/>
              <a:t>Since 2015, an F multiplier was applied to the Fs to take account of the corresponding management </a:t>
            </a:r>
            <a:r>
              <a:rPr lang="fr-FR" sz="1900" dirty="0" err="1" smtClean="0"/>
              <a:t>measures</a:t>
            </a:r>
            <a:r>
              <a:rPr lang="fr-FR" sz="1900" dirty="0" smtClean="0"/>
              <a:t>:</a:t>
            </a:r>
            <a:endParaRPr lang="fr-FR" sz="1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Assumptions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 err="1" smtClean="0"/>
              <a:t>Recreational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Removals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series</a:t>
            </a:r>
            <a:r>
              <a:rPr lang="fr-FR" sz="1900" dirty="0" smtClean="0"/>
              <a:t>:</a:t>
            </a:r>
          </a:p>
          <a:p>
            <a:pPr>
              <a:buFontTx/>
              <a:buChar char="-"/>
            </a:pPr>
            <a:endParaRPr lang="fr-FR" sz="1900" dirty="0" smtClean="0"/>
          </a:p>
          <a:p>
            <a:pPr>
              <a:buNone/>
            </a:pPr>
            <a:r>
              <a:rPr lang="fr-FR" sz="1900" dirty="0" smtClean="0"/>
              <a:t>Minimum size</a:t>
            </a:r>
          </a:p>
          <a:p>
            <a:pPr>
              <a:buNone/>
            </a:pPr>
            <a:r>
              <a:rPr lang="fr-FR" sz="1900" dirty="0" err="1" smtClean="0"/>
              <a:t>Before</a:t>
            </a:r>
            <a:r>
              <a:rPr lang="fr-FR" sz="1900" dirty="0" smtClean="0"/>
              <a:t> July 2015 	: 36 cm</a:t>
            </a:r>
          </a:p>
          <a:p>
            <a:pPr>
              <a:buNone/>
            </a:pPr>
            <a:r>
              <a:rPr lang="fr-FR" sz="1900" dirty="0" err="1" smtClean="0"/>
              <a:t>Since</a:t>
            </a:r>
            <a:r>
              <a:rPr lang="fr-FR" sz="1900" dirty="0" smtClean="0"/>
              <a:t> July 2015 		: 42 cm</a:t>
            </a:r>
          </a:p>
          <a:p>
            <a:pPr>
              <a:buNone/>
            </a:pPr>
            <a:endParaRPr lang="fr-FR" sz="1900" dirty="0" smtClean="0"/>
          </a:p>
          <a:p>
            <a:pPr>
              <a:buNone/>
            </a:pPr>
            <a:r>
              <a:rPr lang="fr-FR" sz="1900" dirty="0" smtClean="0"/>
              <a:t>Bag </a:t>
            </a:r>
            <a:r>
              <a:rPr lang="fr-FR" sz="1900" dirty="0" err="1" smtClean="0"/>
              <a:t>limit</a:t>
            </a:r>
            <a:r>
              <a:rPr lang="fr-FR" sz="1900" dirty="0" smtClean="0"/>
              <a:t> : </a:t>
            </a:r>
          </a:p>
          <a:p>
            <a:pPr>
              <a:buNone/>
            </a:pPr>
            <a:r>
              <a:rPr lang="fr-FR" sz="1900" dirty="0" err="1" smtClean="0"/>
              <a:t>Before</a:t>
            </a:r>
            <a:r>
              <a:rPr lang="fr-FR" sz="1900" dirty="0" smtClean="0"/>
              <a:t> 2015	: none</a:t>
            </a:r>
          </a:p>
          <a:p>
            <a:pPr>
              <a:buNone/>
            </a:pPr>
            <a:r>
              <a:rPr lang="fr-FR" sz="1900" dirty="0" smtClean="0"/>
              <a:t>2015 		: 3 </a:t>
            </a:r>
            <a:r>
              <a:rPr lang="fr-FR" sz="1900" dirty="0" err="1" smtClean="0"/>
              <a:t>fish</a:t>
            </a:r>
            <a:r>
              <a:rPr lang="fr-FR" sz="1900" dirty="0" smtClean="0"/>
              <a:t> / </a:t>
            </a:r>
            <a:r>
              <a:rPr lang="fr-FR" sz="1900" dirty="0" err="1" smtClean="0"/>
              <a:t>fisherman</a:t>
            </a:r>
            <a:r>
              <a:rPr lang="fr-FR" sz="1900" dirty="0" smtClean="0"/>
              <a:t>/</a:t>
            </a:r>
            <a:r>
              <a:rPr lang="fr-FR" sz="1900" dirty="0" err="1" smtClean="0"/>
              <a:t>day</a:t>
            </a:r>
            <a:r>
              <a:rPr lang="fr-FR" sz="1900" dirty="0" smtClean="0"/>
              <a:t> – 6 </a:t>
            </a:r>
            <a:r>
              <a:rPr lang="fr-FR" sz="1900" dirty="0" err="1" smtClean="0"/>
              <a:t>months</a:t>
            </a:r>
            <a:endParaRPr lang="fr-FR" sz="1900" dirty="0" smtClean="0"/>
          </a:p>
          <a:p>
            <a:pPr>
              <a:buNone/>
            </a:pPr>
            <a:r>
              <a:rPr lang="fr-FR" sz="1900" dirty="0" smtClean="0"/>
              <a:t>2016-2017 	: 1 </a:t>
            </a:r>
            <a:r>
              <a:rPr lang="fr-FR" sz="1900" dirty="0" err="1" smtClean="0"/>
              <a:t>fish</a:t>
            </a:r>
            <a:r>
              <a:rPr lang="fr-FR" sz="1900" dirty="0" smtClean="0"/>
              <a:t> / </a:t>
            </a:r>
            <a:r>
              <a:rPr lang="fr-FR" sz="1900" dirty="0" err="1"/>
              <a:t>fisherman</a:t>
            </a:r>
            <a:r>
              <a:rPr lang="fr-FR" sz="1900" dirty="0"/>
              <a:t>/</a:t>
            </a:r>
            <a:r>
              <a:rPr lang="fr-FR" sz="1900" dirty="0" err="1"/>
              <a:t>day</a:t>
            </a:r>
            <a:r>
              <a:rPr lang="fr-FR" sz="1900" dirty="0"/>
              <a:t> </a:t>
            </a:r>
            <a:r>
              <a:rPr lang="fr-FR" sz="1900" dirty="0" smtClean="0"/>
              <a:t>– 6 </a:t>
            </a:r>
            <a:r>
              <a:rPr lang="fr-FR" sz="1900" dirty="0" err="1" smtClean="0"/>
              <a:t>months</a:t>
            </a:r>
            <a:endParaRPr lang="fr-FR" sz="1900" dirty="0" smtClean="0"/>
          </a:p>
          <a:p>
            <a:pPr>
              <a:buNone/>
            </a:pPr>
            <a:r>
              <a:rPr lang="fr-FR" sz="1900" dirty="0" smtClean="0"/>
              <a:t>2018 		: 1 </a:t>
            </a:r>
            <a:r>
              <a:rPr lang="fr-FR" sz="1900" dirty="0" err="1" smtClean="0"/>
              <a:t>fish</a:t>
            </a:r>
            <a:r>
              <a:rPr lang="fr-FR" sz="1900" dirty="0" smtClean="0"/>
              <a:t> / </a:t>
            </a:r>
            <a:r>
              <a:rPr lang="fr-FR" sz="1900" dirty="0" err="1"/>
              <a:t>fisherman</a:t>
            </a:r>
            <a:r>
              <a:rPr lang="fr-FR" sz="1900" dirty="0"/>
              <a:t>/</a:t>
            </a:r>
            <a:r>
              <a:rPr lang="fr-FR" sz="1900" dirty="0" err="1"/>
              <a:t>day</a:t>
            </a:r>
            <a:r>
              <a:rPr lang="fr-FR" sz="1900" dirty="0"/>
              <a:t> </a:t>
            </a:r>
            <a:r>
              <a:rPr lang="fr-FR" sz="1900" dirty="0" smtClean="0"/>
              <a:t>– 3 </a:t>
            </a:r>
            <a:r>
              <a:rPr lang="fr-FR" sz="1900" dirty="0" err="1" smtClean="0"/>
              <a:t>months</a:t>
            </a:r>
            <a:r>
              <a:rPr lang="fr-FR" sz="1900" dirty="0" smtClean="0"/>
              <a:t> </a:t>
            </a:r>
          </a:p>
          <a:p>
            <a:pPr>
              <a:buNone/>
            </a:pPr>
            <a:r>
              <a:rPr lang="fr-FR" sz="1900" dirty="0" smtClean="0"/>
              <a:t>2019		: 1 </a:t>
            </a:r>
            <a:r>
              <a:rPr lang="fr-FR" sz="1900" dirty="0" err="1" smtClean="0"/>
              <a:t>fish</a:t>
            </a:r>
            <a:r>
              <a:rPr lang="fr-FR" sz="1900" dirty="0" smtClean="0"/>
              <a:t> / </a:t>
            </a:r>
            <a:r>
              <a:rPr lang="fr-FR" sz="1900" dirty="0" err="1"/>
              <a:t>fisherman</a:t>
            </a:r>
            <a:r>
              <a:rPr lang="fr-FR" sz="1900" dirty="0"/>
              <a:t>/</a:t>
            </a:r>
            <a:r>
              <a:rPr lang="fr-FR" sz="1900" dirty="0" err="1"/>
              <a:t>day</a:t>
            </a:r>
            <a:r>
              <a:rPr lang="fr-FR" sz="1900" dirty="0"/>
              <a:t> </a:t>
            </a:r>
            <a:r>
              <a:rPr lang="fr-FR" sz="1900" dirty="0" smtClean="0"/>
              <a:t>– 7 </a:t>
            </a:r>
            <a:r>
              <a:rPr lang="fr-FR" sz="1900" dirty="0" err="1" smtClean="0"/>
              <a:t>months</a:t>
            </a:r>
            <a:endParaRPr lang="fr-FR" sz="1900" dirty="0" smtClean="0"/>
          </a:p>
          <a:p>
            <a:pPr>
              <a:buNone/>
            </a:pPr>
            <a:endParaRPr lang="fr-FR" sz="1900" dirty="0" smtClean="0"/>
          </a:p>
          <a:p>
            <a:pPr>
              <a:buNone/>
            </a:pPr>
            <a:endParaRPr lang="fr-FR" sz="1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Assumptions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 err="1" smtClean="0"/>
              <a:t>Recreational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Removals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series</a:t>
            </a:r>
            <a:r>
              <a:rPr lang="fr-FR" sz="1900" dirty="0" smtClean="0"/>
              <a:t>:</a:t>
            </a:r>
          </a:p>
          <a:p>
            <a:pPr>
              <a:buFontTx/>
              <a:buChar char="-"/>
            </a:pPr>
            <a:endParaRPr lang="fr-FR" sz="1900" dirty="0" smtClean="0"/>
          </a:p>
          <a:p>
            <a:pPr>
              <a:buNone/>
            </a:pPr>
            <a:r>
              <a:rPr lang="fr-FR" sz="1900" dirty="0" err="1" smtClean="0"/>
              <a:t>Fishing</a:t>
            </a:r>
            <a:r>
              <a:rPr lang="fr-FR" sz="1900" dirty="0" smtClean="0"/>
              <a:t> </a:t>
            </a:r>
            <a:r>
              <a:rPr lang="fr-FR" sz="1900" dirty="0" err="1" smtClean="0"/>
              <a:t>mortality</a:t>
            </a:r>
            <a:r>
              <a:rPr lang="fr-FR" sz="1900" dirty="0" smtClean="0"/>
              <a:t>			</a:t>
            </a:r>
            <a:endParaRPr lang="fr-FR" sz="1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900" dirty="0" err="1" smtClean="0"/>
              <a:t>Before</a:t>
            </a:r>
            <a:r>
              <a:rPr lang="fr-FR" sz="1900" dirty="0" smtClean="0"/>
              <a:t> 2015 	: 0.0604		</a:t>
            </a:r>
            <a:endParaRPr lang="fr-FR" sz="1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900" dirty="0" smtClean="0"/>
              <a:t>2015 			: 0.0503			</a:t>
            </a:r>
          </a:p>
          <a:p>
            <a:pPr>
              <a:buNone/>
            </a:pPr>
            <a:r>
              <a:rPr lang="fr-FR" sz="1900" dirty="0" smtClean="0"/>
              <a:t>2016			: 0.0170		</a:t>
            </a:r>
            <a:endParaRPr lang="fr-FR" sz="1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900" dirty="0" smtClean="0"/>
              <a:t>2017			: </a:t>
            </a:r>
            <a:r>
              <a:rPr lang="fr-FR" sz="1900" dirty="0" smtClean="0"/>
              <a:t>0.0170</a:t>
            </a:r>
            <a:r>
              <a:rPr lang="fr-FR" sz="1900" dirty="0" smtClean="0"/>
              <a:t>		</a:t>
            </a:r>
            <a:endParaRPr lang="fr-FR" sz="1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900" dirty="0" smtClean="0"/>
              <a:t>2018			: 0.0093		</a:t>
            </a:r>
            <a:endParaRPr lang="fr-FR" sz="1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900" dirty="0" smtClean="0"/>
              <a:t>2019			: 0.0188</a:t>
            </a:r>
          </a:p>
          <a:p>
            <a:pPr>
              <a:buNone/>
            </a:pPr>
            <a:endParaRPr lang="fr-FR" sz="1900" dirty="0" smtClean="0"/>
          </a:p>
          <a:p>
            <a:pPr>
              <a:buNone/>
            </a:pPr>
            <a:endParaRPr lang="fr-FR" sz="1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8850"/>
            <a:ext cx="8436219" cy="44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199" y="6012611"/>
            <a:ext cx="5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2018</a:t>
            </a:r>
            <a:r>
              <a:rPr lang="fr-FR" dirty="0" smtClean="0"/>
              <a:t> &lt; F</a:t>
            </a:r>
            <a:r>
              <a:rPr lang="fr-FR" baseline="-25000" dirty="0" smtClean="0"/>
              <a:t>MSY</a:t>
            </a:r>
            <a:r>
              <a:rPr lang="fr-FR" dirty="0" smtClean="0"/>
              <a:t> BUT SSB </a:t>
            </a:r>
            <a:r>
              <a:rPr lang="fr-FR" dirty="0" err="1" smtClean="0"/>
              <a:t>closed</a:t>
            </a:r>
            <a:r>
              <a:rPr lang="fr-FR" dirty="0" smtClean="0"/>
              <a:t> to </a:t>
            </a:r>
            <a:r>
              <a:rPr lang="fr-FR" dirty="0" err="1" smtClean="0"/>
              <a:t>B</a:t>
            </a:r>
            <a:r>
              <a:rPr lang="fr-FR" baseline="-25000" dirty="0" err="1" smtClean="0"/>
              <a:t>lim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8825"/>
            <a:ext cx="9144000" cy="20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Forecast</a:t>
            </a:r>
            <a:r>
              <a:rPr lang="fr-FR" dirty="0" smtClean="0"/>
              <a:t> / </a:t>
            </a:r>
            <a:r>
              <a:rPr lang="fr-FR" dirty="0" err="1" smtClean="0"/>
              <a:t>Advice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 err="1" smtClean="0"/>
              <a:t>Following</a:t>
            </a:r>
            <a:r>
              <a:rPr lang="fr-FR" sz="2400" b="1" dirty="0" smtClean="0"/>
              <a:t> the Inter-benchmark (correction of an </a:t>
            </a:r>
            <a:r>
              <a:rPr lang="fr-FR" sz="2400" b="1" dirty="0" err="1" smtClean="0"/>
              <a:t>error</a:t>
            </a:r>
            <a:r>
              <a:rPr lang="fr-FR" sz="2400" b="1" dirty="0" smtClean="0"/>
              <a:t> in the CPUE </a:t>
            </a:r>
            <a:r>
              <a:rPr lang="fr-FR" sz="2400" b="1" dirty="0" err="1" smtClean="0"/>
              <a:t>series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changing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mainly</a:t>
            </a:r>
            <a:r>
              <a:rPr lang="fr-FR" sz="2400" b="1" dirty="0" smtClean="0"/>
              <a:t> the values over the </a:t>
            </a:r>
            <a:r>
              <a:rPr lang="fr-FR" sz="2400" b="1" dirty="0" err="1" smtClean="0"/>
              <a:t>period</a:t>
            </a:r>
            <a:r>
              <a:rPr lang="fr-FR" sz="2400" b="1" dirty="0" smtClean="0"/>
              <a:t> 2001-2008), </a:t>
            </a:r>
            <a:r>
              <a:rPr lang="fr-FR" sz="2400" b="1" dirty="0" err="1" smtClean="0"/>
              <a:t>revision</a:t>
            </a:r>
            <a:r>
              <a:rPr lang="fr-FR" sz="2400" b="1" dirty="0" smtClean="0"/>
              <a:t> of F and B </a:t>
            </a:r>
            <a:r>
              <a:rPr lang="fr-FR" sz="2400" b="1" dirty="0" err="1" smtClean="0"/>
              <a:t>estimates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implying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revision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reference</a:t>
            </a:r>
            <a:r>
              <a:rPr lang="fr-FR" sz="2400" b="1" dirty="0" smtClean="0"/>
              <a:t> points: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MSY </a:t>
            </a:r>
            <a:r>
              <a:rPr lang="fr-FR" sz="2400" b="1" dirty="0" err="1" smtClean="0"/>
              <a:t>Btrigger</a:t>
            </a:r>
            <a:r>
              <a:rPr lang="fr-FR" sz="2400" b="1" dirty="0" smtClean="0"/>
              <a:t> :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13465 to 14439 t</a:t>
            </a:r>
            <a:br>
              <a:rPr lang="fr-FR" sz="2400" b="1" dirty="0" smtClean="0"/>
            </a:br>
            <a:r>
              <a:rPr lang="fr-FR" sz="2400" b="1" dirty="0" smtClean="0"/>
              <a:t>FMSY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0.203 to 0.1713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>
                <a:sym typeface="Wingdings" pitchFamily="2" charset="2"/>
              </a:rPr>
              <a:t> </a:t>
            </a:r>
            <a:r>
              <a:rPr lang="fr-FR" sz="2400" b="1" dirty="0" err="1" smtClean="0">
                <a:sym typeface="Wingdings" pitchFamily="2" charset="2"/>
              </a:rPr>
              <a:t>revision</a:t>
            </a:r>
            <a:r>
              <a:rPr lang="fr-FR" sz="2400" b="1" dirty="0" smtClean="0">
                <a:sym typeface="Wingdings" pitchFamily="2" charset="2"/>
              </a:rPr>
              <a:t> of the </a:t>
            </a:r>
            <a:r>
              <a:rPr lang="fr-FR" sz="2400" b="1" dirty="0" err="1" smtClean="0">
                <a:sym typeface="Wingdings" pitchFamily="2" charset="2"/>
              </a:rPr>
              <a:t>advice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err="1" smtClean="0">
                <a:sym typeface="Wingdings" pitchFamily="2" charset="2"/>
              </a:rPr>
              <a:t>provided</a:t>
            </a:r>
            <a:r>
              <a:rPr lang="fr-FR" sz="2400" b="1" dirty="0" smtClean="0">
                <a:sym typeface="Wingdings" pitchFamily="2" charset="2"/>
              </a:rPr>
              <a:t> in 2018 for 2019 (</a:t>
            </a:r>
            <a:r>
              <a:rPr lang="fr-FR" sz="2400" b="1" dirty="0" err="1" smtClean="0">
                <a:sym typeface="Wingdings" pitchFamily="2" charset="2"/>
              </a:rPr>
              <a:t>using</a:t>
            </a:r>
            <a:r>
              <a:rPr lang="fr-FR" sz="2400" b="1" dirty="0" smtClean="0">
                <a:sym typeface="Wingdings" pitchFamily="2" charset="2"/>
              </a:rPr>
              <a:t> the output of </a:t>
            </a:r>
            <a:r>
              <a:rPr lang="fr-FR" sz="2400" b="1" dirty="0" err="1" smtClean="0">
                <a:sym typeface="Wingdings" pitchFamily="2" charset="2"/>
              </a:rPr>
              <a:t>this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err="1" smtClean="0">
                <a:sym typeface="Wingdings" pitchFamily="2" charset="2"/>
              </a:rPr>
              <a:t>year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 err="1" smtClean="0">
                <a:sym typeface="Wingdings" pitchFamily="2" charset="2"/>
              </a:rPr>
              <a:t>assessment</a:t>
            </a:r>
            <a:r>
              <a:rPr lang="fr-FR" sz="2400" b="1" dirty="0" smtClean="0">
                <a:sym typeface="Wingdings" pitchFamily="2" charset="2"/>
              </a:rPr>
              <a:t>)</a:t>
            </a:r>
            <a:endParaRPr lang="fr-FR" sz="1900" dirty="0" smtClean="0"/>
          </a:p>
          <a:p>
            <a:pPr>
              <a:buNone/>
            </a:pPr>
            <a:endParaRPr lang="fr-FR" sz="1900" dirty="0" smtClean="0"/>
          </a:p>
          <a:p>
            <a:pPr>
              <a:buNone/>
            </a:pPr>
            <a:endParaRPr lang="fr-FR" sz="19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50166"/>
            <a:ext cx="8229600" cy="1143000"/>
          </a:xfrm>
        </p:spPr>
        <p:txBody>
          <a:bodyPr/>
          <a:lstStyle/>
          <a:p>
            <a:r>
              <a:rPr lang="fr-FR" dirty="0" err="1" smtClean="0"/>
              <a:t>Advice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593166"/>
            <a:ext cx="8453887" cy="45806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 err="1" smtClean="0"/>
              <a:t>Revised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advice</a:t>
            </a:r>
            <a:r>
              <a:rPr lang="fr-FR" sz="2400" b="1" dirty="0" smtClean="0"/>
              <a:t> for 2019 (</a:t>
            </a:r>
            <a:r>
              <a:rPr lang="fr-FR" sz="2400" b="1" dirty="0" err="1" smtClean="0"/>
              <a:t>Fishing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F=F</a:t>
            </a:r>
            <a:r>
              <a:rPr lang="fr-FR" sz="2400" b="1" baseline="-25000" dirty="0" smtClean="0"/>
              <a:t>MSY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reduced</a:t>
            </a:r>
            <a:r>
              <a:rPr lang="fr-FR" sz="2400" b="1" dirty="0" smtClean="0"/>
              <a:t> by SSB</a:t>
            </a:r>
            <a:r>
              <a:rPr lang="fr-FR" sz="2400" b="1" baseline="-25000" dirty="0" smtClean="0"/>
              <a:t>2019</a:t>
            </a:r>
            <a:r>
              <a:rPr lang="fr-FR" sz="2400" b="1" dirty="0" smtClean="0"/>
              <a:t>/MSY-</a:t>
            </a:r>
            <a:r>
              <a:rPr lang="fr-FR" sz="2400" b="1" dirty="0" err="1" smtClean="0"/>
              <a:t>B</a:t>
            </a:r>
            <a:r>
              <a:rPr lang="fr-FR" sz="2400" b="1" baseline="-25000" dirty="0" err="1" smtClean="0"/>
              <a:t>trigger</a:t>
            </a:r>
            <a:r>
              <a:rPr lang="fr-FR" sz="2400" b="1" dirty="0" smtClean="0"/>
              <a:t>) :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1789 tonnes to 1806 t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err="1" smtClean="0"/>
              <a:t>Advice</a:t>
            </a:r>
            <a:r>
              <a:rPr lang="fr-FR" sz="2400" b="1" dirty="0" smtClean="0"/>
              <a:t> for 2020 (</a:t>
            </a:r>
            <a:r>
              <a:rPr lang="fr-FR" sz="2400" b="1" dirty="0" err="1" smtClean="0"/>
              <a:t>Applying</a:t>
            </a:r>
            <a:r>
              <a:rPr lang="fr-FR" sz="2400" b="1" dirty="0" smtClean="0"/>
              <a:t> the MAP: </a:t>
            </a:r>
            <a:r>
              <a:rPr lang="fr-FR" sz="2400" b="1" dirty="0" err="1" smtClean="0"/>
              <a:t>withing</a:t>
            </a:r>
            <a:r>
              <a:rPr lang="fr-FR" sz="2400" b="1" dirty="0" smtClean="0"/>
              <a:t> the range F</a:t>
            </a:r>
            <a:r>
              <a:rPr lang="fr-FR" sz="2400" b="1" baseline="-25000" dirty="0" smtClean="0"/>
              <a:t>MSY </a:t>
            </a:r>
            <a:r>
              <a:rPr lang="fr-FR" sz="2400" b="1" baseline="-25000" dirty="0" err="1" smtClean="0"/>
              <a:t>lower</a:t>
            </a:r>
            <a:r>
              <a:rPr lang="fr-FR" sz="2400" b="1" baseline="-25000" dirty="0" smtClean="0"/>
              <a:t> </a:t>
            </a:r>
            <a:r>
              <a:rPr lang="fr-FR" sz="2400" b="1" dirty="0" err="1" smtClean="0"/>
              <a:t>reduced</a:t>
            </a:r>
            <a:r>
              <a:rPr lang="fr-FR" sz="2400" b="1" dirty="0" smtClean="0"/>
              <a:t> and F</a:t>
            </a:r>
            <a:r>
              <a:rPr lang="fr-FR" sz="2400" b="1" baseline="-25000" dirty="0" smtClean="0"/>
              <a:t>MSY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reduced</a:t>
            </a:r>
            <a:r>
              <a:rPr lang="fr-FR" sz="2400" b="1" dirty="0" smtClean="0"/>
              <a:t>):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1634 and 1946 tonnes</a:t>
            </a:r>
          </a:p>
          <a:p>
            <a:pPr>
              <a:buFontTx/>
              <a:buChar char="-"/>
            </a:pPr>
            <a:endParaRPr lang="fr-FR" sz="2400" b="1" dirty="0" smtClean="0"/>
          </a:p>
          <a:p>
            <a:pPr>
              <a:buFontTx/>
              <a:buChar char="-"/>
            </a:pPr>
            <a:r>
              <a:rPr lang="fr-FR" sz="2400" b="1" dirty="0" smtClean="0"/>
              <a:t>[no F</a:t>
            </a:r>
            <a:r>
              <a:rPr lang="fr-FR" sz="2400" b="1" baseline="-25000" dirty="0" smtClean="0"/>
              <a:t>MSY </a:t>
            </a:r>
            <a:r>
              <a:rPr lang="fr-FR" sz="2400" b="1" baseline="-25000" dirty="0" err="1" smtClean="0"/>
              <a:t>upper</a:t>
            </a:r>
            <a:r>
              <a:rPr lang="fr-FR" sz="2400" b="1" baseline="-25000" dirty="0" smtClean="0"/>
              <a:t> </a:t>
            </a:r>
            <a:r>
              <a:rPr lang="fr-FR" sz="2400" b="1" dirty="0" err="1" smtClean="0"/>
              <a:t>defined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that</a:t>
            </a:r>
            <a:r>
              <a:rPr lang="fr-FR" sz="2400" b="1" dirty="0" smtClean="0"/>
              <a:t> stock. </a:t>
            </a:r>
            <a:r>
              <a:rPr lang="fr-FR" sz="2400" b="1" dirty="0" err="1" smtClean="0"/>
              <a:t>Even</a:t>
            </a:r>
            <a:r>
              <a:rPr lang="fr-FR" sz="2400" b="1" dirty="0" smtClean="0"/>
              <a:t> if, </a:t>
            </a:r>
            <a:r>
              <a:rPr lang="fr-FR" sz="2400" b="1" dirty="0" err="1" smtClean="0"/>
              <a:t>should</a:t>
            </a:r>
            <a:r>
              <a:rPr lang="fr-FR" sz="2400" b="1" dirty="0" smtClean="0"/>
              <a:t> not </a:t>
            </a:r>
            <a:r>
              <a:rPr lang="fr-FR" sz="2400" b="1" dirty="0" err="1" smtClean="0"/>
              <a:t>be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considered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according</a:t>
            </a:r>
            <a:r>
              <a:rPr lang="fr-FR" sz="2400" b="1" dirty="0" smtClean="0"/>
              <a:t> to the MAP </a:t>
            </a:r>
            <a:r>
              <a:rPr lang="fr-FR" sz="2400" b="1" dirty="0" err="1" smtClean="0"/>
              <a:t>since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current</a:t>
            </a:r>
            <a:r>
              <a:rPr lang="fr-FR" sz="2400" b="1" dirty="0" smtClean="0"/>
              <a:t> SSB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below</a:t>
            </a:r>
            <a:r>
              <a:rPr lang="fr-FR" sz="2400" b="1" dirty="0" smtClean="0"/>
              <a:t> MSY-</a:t>
            </a:r>
            <a:r>
              <a:rPr lang="fr-FR" sz="2400" b="1" dirty="0" err="1" smtClean="0"/>
              <a:t>B</a:t>
            </a:r>
            <a:r>
              <a:rPr lang="fr-FR" sz="2400" b="1" baseline="-25000" dirty="0" err="1" smtClean="0"/>
              <a:t>trigger</a:t>
            </a:r>
            <a:r>
              <a:rPr lang="fr-FR" sz="2400" b="1" dirty="0" smtClean="0"/>
              <a:t>)</a:t>
            </a:r>
          </a:p>
          <a:p>
            <a:pPr>
              <a:buFontTx/>
              <a:buChar char="-"/>
            </a:pPr>
            <a:endParaRPr lang="fr-FR" sz="2400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7B95-E6F3-9E41-9DD9-E80BDFDD31A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2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ere page sans SousTi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8145</TotalTime>
  <Words>363</Words>
  <Application>Microsoft Office PowerPoint</Application>
  <PresentationFormat>Affichage à l'écran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Premiere page sans SousTitre</vt:lpstr>
      <vt:lpstr>Diapositive 1</vt:lpstr>
      <vt:lpstr>Data used</vt:lpstr>
      <vt:lpstr>Assumptions</vt:lpstr>
      <vt:lpstr>Assumptions</vt:lpstr>
      <vt:lpstr>Assumptions</vt:lpstr>
      <vt:lpstr>Assessment</vt:lpstr>
      <vt:lpstr>Assessment</vt:lpstr>
      <vt:lpstr>Forecast / Advice</vt:lpstr>
      <vt:lpstr>Advice</vt:lpstr>
      <vt:lpstr>Advice</vt:lpstr>
      <vt:lpstr>Thank you !</vt:lpstr>
    </vt:vector>
  </TitlesOfParts>
  <Company>maison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coco coco</dc:creator>
  <cp:lastModifiedBy>abiseau</cp:lastModifiedBy>
  <cp:revision>154</cp:revision>
  <dcterms:created xsi:type="dcterms:W3CDTF">2017-06-18T13:28:54Z</dcterms:created>
  <dcterms:modified xsi:type="dcterms:W3CDTF">2019-09-04T05:44:00Z</dcterms:modified>
</cp:coreProperties>
</file>