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2" r:id="rId2"/>
    <p:sldId id="258" r:id="rId3"/>
    <p:sldId id="256" r:id="rId4"/>
    <p:sldId id="257"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86470" autoAdjust="0"/>
  </p:normalViewPr>
  <p:slideViewPr>
    <p:cSldViewPr>
      <p:cViewPr>
        <p:scale>
          <a:sx n="83" d="100"/>
          <a:sy n="83" d="100"/>
        </p:scale>
        <p:origin x="-1282"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6827F-0930-47E0-809A-A23D29F1A3E5}" type="datetimeFigureOut">
              <a:rPr lang="en-GB" smtClean="0"/>
              <a:t>27/05/2015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CC9B8-B4ED-4103-AFB1-EE0AED9C0B1A}" type="slidenum">
              <a:rPr lang="en-GB" smtClean="0"/>
              <a:t>‹#›</a:t>
            </a:fld>
            <a:endParaRPr lang="en-GB"/>
          </a:p>
        </p:txBody>
      </p:sp>
    </p:spTree>
    <p:extLst>
      <p:ext uri="{BB962C8B-B14F-4D97-AF65-F5344CB8AC3E}">
        <p14:creationId xmlns:p14="http://schemas.microsoft.com/office/powerpoint/2010/main" val="114064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1a  What is the position with the existing measures?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 emergency measures close on the 30th April, they will not be renewed. The three fish limit on recreational fishermen will remain in place in 2015, it is linked to an annual regulation (so can be varied by council each year).</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1b    Any evidence of impact of these measures (positive and negative) would be welcomed but I appreciate that it is very early days since introduction.</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We have catches submitted by the Member States however one MS data has not been fully updated and we are working to address what I understand to be a technical issue rather than a reporting one. I will forward these catches as soon as I have them complete. However it seems that there is an overall decrease in catches, as would be expected under the closure, but we need to fully examine this for each of the gears, STECF will be asked to </a:t>
            </a:r>
            <a:r>
              <a:rPr lang="en-GB" sz="1200" kern="1200" dirty="0" err="1" smtClean="0">
                <a:solidFill>
                  <a:schemeClr val="tx1"/>
                </a:solidFill>
                <a:effectLst/>
                <a:latin typeface="+mn-lt"/>
                <a:ea typeface="+mn-ea"/>
                <a:cs typeface="+mn-cs"/>
              </a:rPr>
              <a:t>under take</a:t>
            </a:r>
            <a:r>
              <a:rPr lang="en-GB" sz="1200" kern="1200" dirty="0" smtClean="0">
                <a:solidFill>
                  <a:schemeClr val="tx1"/>
                </a:solidFill>
                <a:effectLst/>
                <a:latin typeface="+mn-lt"/>
                <a:ea typeface="+mn-ea"/>
                <a:cs typeface="+mn-cs"/>
              </a:rPr>
              <a:t> this in time for </a:t>
            </a:r>
            <a:r>
              <a:rPr lang="en-GB" sz="1200" kern="1200" dirty="0" err="1" smtClean="0">
                <a:solidFill>
                  <a:schemeClr val="tx1"/>
                </a:solidFill>
                <a:effectLst/>
                <a:latin typeface="+mn-lt"/>
                <a:ea typeface="+mn-ea"/>
                <a:cs typeface="+mn-cs"/>
              </a:rPr>
              <a:t>thier</a:t>
            </a:r>
            <a:r>
              <a:rPr lang="en-GB" sz="1200" kern="1200" dirty="0" smtClean="0">
                <a:solidFill>
                  <a:schemeClr val="tx1"/>
                </a:solidFill>
                <a:effectLst/>
                <a:latin typeface="+mn-lt"/>
                <a:ea typeface="+mn-ea"/>
                <a:cs typeface="+mn-cs"/>
              </a:rPr>
              <a:t> July Plenary.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2. A list of proposed further measures.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If this is available I would propose that we present them to the seminar participants and they have the opportunity to discuss the practicalities of implementing and the potential impact it would have to them.</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There are two pieces of legislation under development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 second amendment of the TAC and quota </a:t>
            </a:r>
            <a:r>
              <a:rPr lang="en-GB" sz="1200" kern="1200" dirty="0" err="1" smtClean="0">
                <a:solidFill>
                  <a:schemeClr val="tx1"/>
                </a:solidFill>
                <a:effectLst/>
                <a:latin typeface="+mn-lt"/>
                <a:ea typeface="+mn-ea"/>
                <a:cs typeface="+mn-cs"/>
              </a:rPr>
              <a:t>Reg</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rPr>
              <a:t>proposed on the 20th May</a:t>
            </a:r>
            <a:r>
              <a:rPr lang="en-GB" sz="1200" kern="1200" dirty="0" smtClean="0">
                <a:solidFill>
                  <a:schemeClr val="tx1"/>
                </a:solidFill>
                <a:effectLst/>
                <a:latin typeface="+mn-lt"/>
                <a:ea typeface="+mn-ea"/>
                <a:cs typeface="+mn-cs"/>
              </a:rPr>
              <a:t> proposes to extend the current Irish prohibition on </a:t>
            </a:r>
            <a:r>
              <a:rPr lang="en-GB" sz="1200" kern="1200" dirty="0" err="1" smtClean="0">
                <a:solidFill>
                  <a:schemeClr val="tx1"/>
                </a:solidFill>
                <a:effectLst/>
                <a:latin typeface="+mn-lt"/>
                <a:ea typeface="+mn-ea"/>
                <a:cs typeface="+mn-cs"/>
              </a:rPr>
              <a:t>commerical</a:t>
            </a:r>
            <a:r>
              <a:rPr lang="en-GB" sz="1200" kern="1200" dirty="0" smtClean="0">
                <a:solidFill>
                  <a:schemeClr val="tx1"/>
                </a:solidFill>
                <a:effectLst/>
                <a:latin typeface="+mn-lt"/>
                <a:ea typeface="+mn-ea"/>
                <a:cs typeface="+mn-cs"/>
              </a:rPr>
              <a:t> fisheries to other Member State </a:t>
            </a:r>
            <a:r>
              <a:rPr lang="en-GB" sz="1200" kern="1200" dirty="0" err="1" smtClean="0">
                <a:solidFill>
                  <a:schemeClr val="tx1"/>
                </a:solidFill>
                <a:effectLst/>
                <a:latin typeface="+mn-lt"/>
                <a:ea typeface="+mn-ea"/>
                <a:cs typeface="+mn-cs"/>
              </a:rPr>
              <a:t>vesselsm</a:t>
            </a:r>
            <a:r>
              <a:rPr lang="en-GB" sz="1200" kern="1200" dirty="0" smtClean="0">
                <a:solidFill>
                  <a:schemeClr val="tx1"/>
                </a:solidFill>
                <a:effectLst/>
                <a:latin typeface="+mn-lt"/>
                <a:ea typeface="+mn-ea"/>
                <a:cs typeface="+mn-cs"/>
              </a:rPr>
              <a:t> in waters adjacent to Ireland (ICES divisions </a:t>
            </a:r>
            <a:r>
              <a:rPr lang="en-GB" sz="1200" kern="1200" dirty="0" err="1" smtClean="0">
                <a:solidFill>
                  <a:schemeClr val="tx1"/>
                </a:solidFill>
                <a:effectLst/>
                <a:latin typeface="+mn-lt"/>
                <a:ea typeface="+mn-ea"/>
                <a:cs typeface="+mn-cs"/>
              </a:rPr>
              <a:t>VIIb</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VIIc</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VIIj</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VIIk</a:t>
            </a:r>
            <a:r>
              <a:rPr lang="en-GB" sz="1200" kern="1200" dirty="0" smtClean="0">
                <a:solidFill>
                  <a:schemeClr val="tx1"/>
                </a:solidFill>
                <a:effectLst/>
                <a:latin typeface="+mn-lt"/>
                <a:ea typeface="+mn-ea"/>
                <a:cs typeface="+mn-cs"/>
              </a:rPr>
              <a:t>. as well as  ICES divisions </a:t>
            </a:r>
            <a:r>
              <a:rPr lang="en-GB" sz="1200" kern="1200" dirty="0" err="1" smtClean="0">
                <a:solidFill>
                  <a:schemeClr val="tx1"/>
                </a:solidFill>
                <a:effectLst/>
                <a:latin typeface="+mn-lt"/>
                <a:ea typeface="+mn-ea"/>
                <a:cs typeface="+mn-cs"/>
              </a:rPr>
              <a:t>VIIa</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VIIg</a:t>
            </a:r>
            <a:r>
              <a:rPr lang="en-GB" sz="1200" kern="1200" dirty="0" smtClean="0">
                <a:solidFill>
                  <a:schemeClr val="tx1"/>
                </a:solidFill>
                <a:effectLst/>
                <a:latin typeface="+mn-lt"/>
                <a:ea typeface="+mn-ea"/>
                <a:cs typeface="+mn-cs"/>
              </a:rPr>
              <a:t>, except the waters within 12 nautical miles from baseline under the </a:t>
            </a:r>
            <a:r>
              <a:rPr lang="en-GB" sz="1200" kern="1200" dirty="0" err="1" smtClean="0">
                <a:solidFill>
                  <a:schemeClr val="tx1"/>
                </a:solidFill>
                <a:effectLst/>
                <a:latin typeface="+mn-lt"/>
                <a:ea typeface="+mn-ea"/>
                <a:cs typeface="+mn-cs"/>
              </a:rPr>
              <a:t>soverignity</a:t>
            </a:r>
            <a:r>
              <a:rPr lang="en-GB" sz="1200" kern="1200" dirty="0" smtClean="0">
                <a:solidFill>
                  <a:schemeClr val="tx1"/>
                </a:solidFill>
                <a:effectLst/>
                <a:latin typeface="+mn-lt"/>
                <a:ea typeface="+mn-ea"/>
                <a:cs typeface="+mn-cs"/>
              </a:rPr>
              <a:t> of the United Kingdom.  This amendment also proposed catch limits for various gears. The proposed figures are below but these remain to be discussed at Council working party- on the 29th May.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Gear type </a:t>
            </a:r>
          </a:p>
          <a:p>
            <a:r>
              <a:rPr lang="en-GB" sz="1200" kern="1200" dirty="0" smtClean="0">
                <a:solidFill>
                  <a:schemeClr val="tx1"/>
                </a:solidFill>
                <a:effectLst/>
                <a:latin typeface="+mn-lt"/>
                <a:ea typeface="+mn-ea"/>
                <a:cs typeface="+mn-cs"/>
              </a:rPr>
              <a:t>Maximum catch of sea bass permitted per vessel per calendar month (in kg)</a:t>
            </a:r>
          </a:p>
          <a:p>
            <a:r>
              <a:rPr lang="en-GB" sz="1200" kern="1200" dirty="0" smtClean="0">
                <a:solidFill>
                  <a:schemeClr val="tx1"/>
                </a:solidFill>
                <a:effectLst/>
                <a:latin typeface="+mn-lt"/>
                <a:ea typeface="+mn-ea"/>
                <a:cs typeface="+mn-cs"/>
              </a:rPr>
              <a:t>OTM or PTM, Mid water or pelagic trawls</a:t>
            </a:r>
          </a:p>
          <a:p>
            <a:r>
              <a:rPr lang="en-GB" sz="1200" kern="1200" dirty="0" smtClean="0">
                <a:solidFill>
                  <a:schemeClr val="tx1"/>
                </a:solidFill>
                <a:effectLst/>
                <a:latin typeface="+mn-lt"/>
                <a:ea typeface="+mn-ea"/>
                <a:cs typeface="+mn-cs"/>
              </a:rPr>
              <a:t>1 500</a:t>
            </a:r>
          </a:p>
          <a:p>
            <a:r>
              <a:rPr lang="en-GB" sz="1200" kern="1200" dirty="0" smtClean="0">
                <a:solidFill>
                  <a:schemeClr val="tx1"/>
                </a:solidFill>
                <a:effectLst/>
                <a:latin typeface="+mn-lt"/>
                <a:ea typeface="+mn-ea"/>
                <a:cs typeface="+mn-cs"/>
              </a:rPr>
              <a:t>OTB,  all types of demersal trawls including Danish / Scottish seines</a:t>
            </a:r>
          </a:p>
          <a:p>
            <a:r>
              <a:rPr lang="en-GB" sz="1200" kern="1200" dirty="0" smtClean="0">
                <a:solidFill>
                  <a:schemeClr val="tx1"/>
                </a:solidFill>
                <a:effectLst/>
                <a:latin typeface="+mn-lt"/>
                <a:ea typeface="+mn-ea"/>
                <a:cs typeface="+mn-cs"/>
              </a:rPr>
              <a:t>1 500</a:t>
            </a:r>
          </a:p>
          <a:p>
            <a:r>
              <a:rPr lang="en-GB" sz="1200" kern="1200" dirty="0" smtClean="0">
                <a:solidFill>
                  <a:schemeClr val="tx1"/>
                </a:solidFill>
                <a:effectLst/>
                <a:latin typeface="+mn-lt"/>
                <a:ea typeface="+mn-ea"/>
                <a:cs typeface="+mn-cs"/>
              </a:rPr>
              <a:t>All GN, all drift net and fixed (trammel)  net fisheries</a:t>
            </a:r>
          </a:p>
          <a:p>
            <a:r>
              <a:rPr lang="en-GB" sz="1200" kern="1200" dirty="0" smtClean="0">
                <a:solidFill>
                  <a:schemeClr val="tx1"/>
                </a:solidFill>
                <a:effectLst/>
                <a:latin typeface="+mn-lt"/>
                <a:ea typeface="+mn-ea"/>
                <a:cs typeface="+mn-cs"/>
              </a:rPr>
              <a:t>1 000</a:t>
            </a:r>
          </a:p>
          <a:p>
            <a:r>
              <a:rPr lang="en-GB" sz="1200" kern="1200" dirty="0" smtClean="0">
                <a:solidFill>
                  <a:schemeClr val="tx1"/>
                </a:solidFill>
                <a:effectLst/>
                <a:latin typeface="+mn-lt"/>
                <a:ea typeface="+mn-ea"/>
                <a:cs typeface="+mn-cs"/>
              </a:rPr>
              <a:t>All LL, all long lines or pole and line fisheries</a:t>
            </a:r>
          </a:p>
          <a:p>
            <a:r>
              <a:rPr lang="en-GB" sz="1200" kern="1200" dirty="0" smtClean="0">
                <a:solidFill>
                  <a:schemeClr val="tx1"/>
                </a:solidFill>
                <a:effectLst/>
                <a:latin typeface="+mn-lt"/>
                <a:ea typeface="+mn-ea"/>
                <a:cs typeface="+mn-cs"/>
              </a:rPr>
              <a:t>1 000</a:t>
            </a:r>
          </a:p>
          <a:p>
            <a:r>
              <a:rPr lang="en-GB" sz="1200" kern="1200" dirty="0" smtClean="0">
                <a:solidFill>
                  <a:schemeClr val="tx1"/>
                </a:solidFill>
                <a:effectLst/>
                <a:latin typeface="+mn-lt"/>
                <a:ea typeface="+mn-ea"/>
                <a:cs typeface="+mn-cs"/>
              </a:rPr>
              <a:t>purse seines</a:t>
            </a:r>
          </a:p>
          <a:p>
            <a:r>
              <a:rPr lang="en-GB" sz="1200" kern="1200" dirty="0" smtClean="0">
                <a:solidFill>
                  <a:schemeClr val="tx1"/>
                </a:solidFill>
                <a:effectLst/>
                <a:latin typeface="+mn-lt"/>
                <a:ea typeface="+mn-ea"/>
                <a:cs typeface="+mn-cs"/>
              </a:rPr>
              <a:t>3 000</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b    Further we propose to increase the MLS under the technical conservation Measures Regulation (EC 850/98). This proposal is made under the process provided in the TCM regulation. This means the </a:t>
            </a:r>
            <a:r>
              <a:rPr lang="en-GB" sz="1200" kern="1200" dirty="0" err="1" smtClean="0">
                <a:solidFill>
                  <a:schemeClr val="tx1"/>
                </a:solidFill>
                <a:effectLst/>
                <a:latin typeface="+mn-lt"/>
                <a:ea typeface="+mn-ea"/>
                <a:cs typeface="+mn-cs"/>
              </a:rPr>
              <a:t>propsal</a:t>
            </a:r>
            <a:r>
              <a:rPr lang="en-GB" sz="1200" kern="1200" dirty="0" smtClean="0">
                <a:solidFill>
                  <a:schemeClr val="tx1"/>
                </a:solidFill>
                <a:effectLst/>
                <a:latin typeface="+mn-lt"/>
                <a:ea typeface="+mn-ea"/>
                <a:cs typeface="+mn-cs"/>
              </a:rPr>
              <a:t> is discussed by the examination Committee and this will begin on the 5th June.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3. Any timescales we should be aware of. We recognise that we are too late to influence decision making in 2015 but it takes time to develop AC advice.</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I agree there is limited time for the advisory committees to influence the measures we have proposed for 2015. It is still possible to influence the MS , who ultimately decide on these proposals</a:t>
            </a:r>
          </a:p>
          <a:p>
            <a:pPr lvl="0"/>
            <a:r>
              <a:rPr lang="en-GB" sz="1200" kern="1200" dirty="0" smtClean="0">
                <a:solidFill>
                  <a:schemeClr val="tx1"/>
                </a:solidFill>
                <a:effectLst/>
                <a:latin typeface="+mn-lt"/>
                <a:ea typeface="+mn-ea"/>
                <a:cs typeface="+mn-cs"/>
              </a:rPr>
              <a:t>A response on the impact of the prohibition, catch limits by metier and of course the change on MLS would all be required. Please note that the Council will have </a:t>
            </a:r>
            <a:r>
              <a:rPr lang="en-GB" sz="1200" kern="1200" dirty="0" err="1" smtClean="0">
                <a:solidFill>
                  <a:schemeClr val="tx1"/>
                </a:solidFill>
                <a:effectLst/>
                <a:latin typeface="+mn-lt"/>
                <a:ea typeface="+mn-ea"/>
                <a:cs typeface="+mn-cs"/>
              </a:rPr>
              <a:t>thier</a:t>
            </a:r>
            <a:r>
              <a:rPr lang="en-GB" sz="1200" kern="1200" dirty="0" smtClean="0">
                <a:solidFill>
                  <a:schemeClr val="tx1"/>
                </a:solidFill>
                <a:effectLst/>
                <a:latin typeface="+mn-lt"/>
                <a:ea typeface="+mn-ea"/>
                <a:cs typeface="+mn-cs"/>
              </a:rPr>
              <a:t> first discussion on this on the 29th May. I expect that it will be difficult to develop a </a:t>
            </a:r>
            <a:r>
              <a:rPr lang="en-GB" sz="1200" kern="1200" dirty="0" err="1" smtClean="0">
                <a:solidFill>
                  <a:schemeClr val="tx1"/>
                </a:solidFill>
                <a:effectLst/>
                <a:latin typeface="+mn-lt"/>
                <a:ea typeface="+mn-ea"/>
                <a:cs typeface="+mn-cs"/>
              </a:rPr>
              <a:t>concensus</a:t>
            </a:r>
            <a:r>
              <a:rPr lang="en-GB" sz="1200" kern="1200" dirty="0" smtClean="0">
                <a:solidFill>
                  <a:schemeClr val="tx1"/>
                </a:solidFill>
                <a:effectLst/>
                <a:latin typeface="+mn-lt"/>
                <a:ea typeface="+mn-ea"/>
                <a:cs typeface="+mn-cs"/>
              </a:rPr>
              <a:t> on all these points. The ability of individual fishermen to adapt to a new MLS and catch limits will vary enormously.</a:t>
            </a:r>
          </a:p>
          <a:p>
            <a:pPr lvl="0"/>
            <a:r>
              <a:rPr lang="en-GB" sz="1200" kern="1200" dirty="0" smtClean="0">
                <a:solidFill>
                  <a:schemeClr val="tx1"/>
                </a:solidFill>
                <a:effectLst/>
                <a:latin typeface="+mn-lt"/>
                <a:ea typeface="+mn-ea"/>
                <a:cs typeface="+mn-cs"/>
              </a:rPr>
              <a:t>Leaving aside he current proposals ( </a:t>
            </a:r>
            <a:r>
              <a:rPr lang="en-GB" sz="1200" kern="1200" dirty="0" err="1" smtClean="0">
                <a:solidFill>
                  <a:schemeClr val="tx1"/>
                </a:solidFill>
                <a:effectLst/>
                <a:latin typeface="+mn-lt"/>
                <a:ea typeface="+mn-ea"/>
                <a:cs typeface="+mn-cs"/>
              </a:rPr>
              <a:t>whcih</a:t>
            </a:r>
            <a:r>
              <a:rPr lang="en-GB" sz="1200" kern="1200" dirty="0" smtClean="0">
                <a:solidFill>
                  <a:schemeClr val="tx1"/>
                </a:solidFill>
                <a:effectLst/>
                <a:latin typeface="+mn-lt"/>
                <a:ea typeface="+mn-ea"/>
                <a:cs typeface="+mn-cs"/>
              </a:rPr>
              <a:t> are in response to last </a:t>
            </a:r>
            <a:r>
              <a:rPr lang="en-GB" sz="1200" kern="1200" dirty="0" err="1" smtClean="0">
                <a:solidFill>
                  <a:schemeClr val="tx1"/>
                </a:solidFill>
                <a:effectLst/>
                <a:latin typeface="+mn-lt"/>
                <a:ea typeface="+mn-ea"/>
                <a:cs typeface="+mn-cs"/>
              </a:rPr>
              <a:t>years</a:t>
            </a:r>
            <a:r>
              <a:rPr lang="en-GB" sz="1200" kern="1200" dirty="0" smtClean="0">
                <a:solidFill>
                  <a:schemeClr val="tx1"/>
                </a:solidFill>
                <a:effectLst/>
                <a:latin typeface="+mn-lt"/>
                <a:ea typeface="+mn-ea"/>
                <a:cs typeface="+mn-cs"/>
              </a:rPr>
              <a:t> advice) there are two key points AC need to consider- advice for the </a:t>
            </a:r>
            <a:r>
              <a:rPr lang="en-GB" sz="1200" kern="1200" dirty="0" err="1" smtClean="0">
                <a:solidFill>
                  <a:schemeClr val="tx1"/>
                </a:solidFill>
                <a:effectLst/>
                <a:latin typeface="+mn-lt"/>
                <a:ea typeface="+mn-ea"/>
                <a:cs typeface="+mn-cs"/>
              </a:rPr>
              <a:t>december</a:t>
            </a:r>
            <a:r>
              <a:rPr lang="en-GB" sz="1200" kern="1200" dirty="0" smtClean="0">
                <a:solidFill>
                  <a:schemeClr val="tx1"/>
                </a:solidFill>
                <a:effectLst/>
                <a:latin typeface="+mn-lt"/>
                <a:ea typeface="+mn-ea"/>
                <a:cs typeface="+mn-cs"/>
              </a:rPr>
              <a:t> council on 2016 measures and input into Multiannual planning (by September)</a:t>
            </a:r>
          </a:p>
          <a:p>
            <a:pPr lvl="0"/>
            <a:r>
              <a:rPr lang="en-GB" sz="1200" kern="1200" dirty="0" smtClean="0">
                <a:solidFill>
                  <a:schemeClr val="tx1"/>
                </a:solidFill>
                <a:effectLst/>
                <a:latin typeface="+mn-lt"/>
                <a:ea typeface="+mn-ea"/>
                <a:cs typeface="+mn-cs"/>
              </a:rPr>
              <a:t>I would encourage the AC however to use this discussion and the proposals as the basis for measures for 2016. The stock dynamics are unlikely to change greatly and  we need to develop a mechanism to ensure that we can avoid a repeat of emergency measures-allowing for a  more proactive approach,</a:t>
            </a:r>
          </a:p>
          <a:p>
            <a:pPr lvl="0"/>
            <a:r>
              <a:rPr lang="en-GB" sz="1200" kern="1200" dirty="0" smtClean="0">
                <a:solidFill>
                  <a:schemeClr val="tx1"/>
                </a:solidFill>
                <a:effectLst/>
                <a:latin typeface="+mn-lt"/>
                <a:ea typeface="+mn-ea"/>
                <a:cs typeface="+mn-cs"/>
              </a:rPr>
              <a:t>I would suggest that measures for 2016 are a point for the agenda and that </a:t>
            </a:r>
            <a:r>
              <a:rPr lang="en-GB" sz="1200" kern="1200" dirty="0" err="1" smtClean="0">
                <a:solidFill>
                  <a:schemeClr val="tx1"/>
                </a:solidFill>
                <a:effectLst/>
                <a:latin typeface="+mn-lt"/>
                <a:ea typeface="+mn-ea"/>
                <a:cs typeface="+mn-cs"/>
              </a:rPr>
              <a:t>definate</a:t>
            </a:r>
            <a:r>
              <a:rPr lang="en-GB" sz="1200" kern="1200" dirty="0" smtClean="0">
                <a:solidFill>
                  <a:schemeClr val="tx1"/>
                </a:solidFill>
                <a:effectLst/>
                <a:latin typeface="+mn-lt"/>
                <a:ea typeface="+mn-ea"/>
                <a:cs typeface="+mn-cs"/>
              </a:rPr>
              <a:t> timelines are set to try and provide timely advice before the </a:t>
            </a:r>
            <a:r>
              <a:rPr lang="en-GB" sz="1200" kern="1200" dirty="0" err="1" smtClean="0">
                <a:solidFill>
                  <a:schemeClr val="tx1"/>
                </a:solidFill>
                <a:effectLst/>
                <a:latin typeface="+mn-lt"/>
                <a:ea typeface="+mn-ea"/>
                <a:cs typeface="+mn-cs"/>
              </a:rPr>
              <a:t>christmas</a:t>
            </a:r>
            <a:r>
              <a:rPr lang="en-GB" sz="1200" kern="1200" dirty="0" smtClean="0">
                <a:solidFill>
                  <a:schemeClr val="tx1"/>
                </a:solidFill>
                <a:effectLst/>
                <a:latin typeface="+mn-lt"/>
                <a:ea typeface="+mn-ea"/>
                <a:cs typeface="+mn-cs"/>
              </a:rPr>
              <a:t> council meeting.  </a:t>
            </a:r>
          </a:p>
          <a:p>
            <a:pPr lvl="0"/>
            <a:r>
              <a:rPr lang="en-GB" sz="1200" kern="1200" dirty="0" smtClean="0">
                <a:solidFill>
                  <a:schemeClr val="tx1"/>
                </a:solidFill>
                <a:effectLst/>
                <a:latin typeface="+mn-lt"/>
                <a:ea typeface="+mn-ea"/>
                <a:cs typeface="+mn-cs"/>
              </a:rPr>
              <a:t>The July 2014 STECF Plenary highlighted some points on the various options. However if you wish to develop </a:t>
            </a:r>
            <a:r>
              <a:rPr lang="en-GB" sz="1200" kern="1200" dirty="0" err="1" smtClean="0">
                <a:solidFill>
                  <a:schemeClr val="tx1"/>
                </a:solidFill>
                <a:effectLst/>
                <a:latin typeface="+mn-lt"/>
                <a:ea typeface="+mn-ea"/>
                <a:cs typeface="+mn-cs"/>
              </a:rPr>
              <a:t>techncial</a:t>
            </a:r>
            <a:r>
              <a:rPr lang="en-GB" sz="1200" kern="1200" dirty="0" smtClean="0">
                <a:solidFill>
                  <a:schemeClr val="tx1"/>
                </a:solidFill>
                <a:effectLst/>
                <a:latin typeface="+mn-lt"/>
                <a:ea typeface="+mn-ea"/>
                <a:cs typeface="+mn-cs"/>
              </a:rPr>
              <a:t> solutions, closed areas,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then the time is again very </a:t>
            </a:r>
            <a:r>
              <a:rPr lang="en-GB" sz="1200" kern="1200" dirty="0" err="1" smtClean="0">
                <a:solidFill>
                  <a:schemeClr val="tx1"/>
                </a:solidFill>
                <a:effectLst/>
                <a:latin typeface="+mn-lt"/>
                <a:ea typeface="+mn-ea"/>
                <a:cs typeface="+mn-cs"/>
              </a:rPr>
              <a:t>challanging</a:t>
            </a:r>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These need to be part of a regional / industry proposed </a:t>
            </a:r>
            <a:r>
              <a:rPr lang="en-GB" sz="1200" kern="1200" dirty="0" err="1" smtClean="0">
                <a:solidFill>
                  <a:schemeClr val="tx1"/>
                </a:solidFill>
                <a:effectLst/>
                <a:latin typeface="+mn-lt"/>
                <a:ea typeface="+mn-ea"/>
                <a:cs typeface="+mn-cs"/>
              </a:rPr>
              <a:t>managment</a:t>
            </a:r>
            <a:r>
              <a:rPr lang="en-GB" sz="1200" kern="1200" dirty="0" smtClean="0">
                <a:solidFill>
                  <a:schemeClr val="tx1"/>
                </a:solidFill>
                <a:effectLst/>
                <a:latin typeface="+mn-lt"/>
                <a:ea typeface="+mn-ea"/>
                <a:cs typeface="+mn-cs"/>
              </a:rPr>
              <a:t> plan. The development schedule of this needs to be agreed. Social and economic impacts will need to be addressed.</a:t>
            </a:r>
          </a:p>
          <a:p>
            <a:pPr lvl="0"/>
            <a:r>
              <a:rPr lang="en-GB" sz="1200" kern="1200" dirty="0" smtClean="0">
                <a:solidFill>
                  <a:schemeClr val="tx1"/>
                </a:solidFill>
                <a:effectLst/>
                <a:latin typeface="+mn-lt"/>
                <a:ea typeface="+mn-ea"/>
                <a:cs typeface="+mn-cs"/>
              </a:rPr>
              <a:t>Longer term we will seek to include sea bass in a multi annual plan. It remains to be determined during the scoping/ development of the NWW plan if sea bass is part of a multi species plan or a single species. We will be seeking AC input into the scoping/objectives of the plan before September. A formal request should be issued shortly on this. there will be later opportunity to provide more advice on specific measures in 2016. </a:t>
            </a:r>
          </a:p>
          <a:p>
            <a:r>
              <a:rPr lang="en-GB" sz="1200" kern="1200" dirty="0" smtClean="0">
                <a:solidFill>
                  <a:schemeClr val="tx1"/>
                </a:solidFill>
                <a:effectLst/>
                <a:latin typeface="+mn-lt"/>
                <a:ea typeface="+mn-ea"/>
                <a:cs typeface="+mn-cs"/>
              </a:rPr>
              <a:t>My line manager may have further points.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Hope this is helpful.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Robert Griffin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8CC9B8-B4ED-4103-AFB1-EE0AED9C0B1A}" type="slidenum">
              <a:rPr lang="en-GB" smtClean="0"/>
              <a:t>3</a:t>
            </a:fld>
            <a:endParaRPr lang="en-GB"/>
          </a:p>
        </p:txBody>
      </p:sp>
    </p:spTree>
    <p:extLst>
      <p:ext uri="{BB962C8B-B14F-4D97-AF65-F5344CB8AC3E}">
        <p14:creationId xmlns:p14="http://schemas.microsoft.com/office/powerpoint/2010/main" val="19950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8CC9B8-B4ED-4103-AFB1-EE0AED9C0B1A}" type="slidenum">
              <a:rPr lang="en-GB" smtClean="0"/>
              <a:t>5</a:t>
            </a:fld>
            <a:endParaRPr lang="en-GB"/>
          </a:p>
        </p:txBody>
      </p:sp>
    </p:spTree>
    <p:extLst>
      <p:ext uri="{BB962C8B-B14F-4D97-AF65-F5344CB8AC3E}">
        <p14:creationId xmlns:p14="http://schemas.microsoft.com/office/powerpoint/2010/main" val="29218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fld id="{62DAD9E0-444F-4983-A1DC-B9A2B2A6B572}" type="datetimeFigureOut">
              <a:rPr lang="en-GB" smtClean="0"/>
              <a:t>27/05/2015</a:t>
            </a:fld>
            <a:endParaRPr lang="en-GB"/>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endParaRPr lang="en-GB"/>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fld id="{66C67EFD-A381-4B11-80FE-1D69DBD33D9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DAD9E0-444F-4983-A1DC-B9A2B2A6B572}"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C67EFD-A381-4B11-80FE-1D69DBD33D96}" type="slidenum">
              <a:rPr lang="en-GB" smtClean="0"/>
              <a:t>‹#›</a:t>
            </a:fld>
            <a:endParaRPr lang="en-GB"/>
          </a:p>
        </p:txBody>
      </p:sp>
    </p:spTree>
    <p:extLst>
      <p:ext uri="{BB962C8B-B14F-4D97-AF65-F5344CB8AC3E}">
        <p14:creationId xmlns:p14="http://schemas.microsoft.com/office/powerpoint/2010/main" val="80607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fld id="{62DAD9E0-444F-4983-A1DC-B9A2B2A6B572}" type="datetimeFigureOut">
              <a:rPr lang="en-GB" smtClean="0"/>
              <a:t>27/05/2015</a:t>
            </a:fld>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endParaRPr lang="en-GB"/>
          </a:p>
        </p:txBody>
      </p:sp>
      <p:sp>
        <p:nvSpPr>
          <p:cNvPr id="9" name="Rectangle 6"/>
          <p:cNvSpPr>
            <a:spLocks noGrp="1" noChangeArrowheads="1"/>
          </p:cNvSpPr>
          <p:nvPr>
            <p:ph type="sldNum" sz="quarter" idx="12"/>
          </p:nvPr>
        </p:nvSpPr>
        <p:spPr/>
        <p:txBody>
          <a:bodyPr/>
          <a:lstStyle>
            <a:lvl1pPr>
              <a:defRPr/>
            </a:lvl1pPr>
          </a:lstStyle>
          <a:p>
            <a:fld id="{66C67EFD-A381-4B11-80FE-1D69DBD33D96}" type="slidenum">
              <a:rPr lang="en-GB" smtClean="0"/>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2DAD9E0-444F-4983-A1DC-B9A2B2A6B572}" type="datetimeFigureOut">
              <a:rPr lang="en-GB" smtClean="0"/>
              <a:t>27/05/2015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66C67EFD-A381-4B11-80FE-1D69DBD33D9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fld id="{62DAD9E0-444F-4983-A1DC-B9A2B2A6B572}" type="datetimeFigureOut">
              <a:rPr lang="en-GB" smtClean="0"/>
              <a:t>27/05/2015</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fld id="{66C67EFD-A381-4B11-80FE-1D69DBD33D9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 Bass 2015 and 2016</a:t>
            </a:r>
            <a:endParaRPr lang="en-GB" dirty="0"/>
          </a:p>
        </p:txBody>
      </p:sp>
      <p:sp>
        <p:nvSpPr>
          <p:cNvPr id="3" name="Content Placeholder 2"/>
          <p:cNvSpPr>
            <a:spLocks noGrp="1"/>
          </p:cNvSpPr>
          <p:nvPr>
            <p:ph idx="1"/>
          </p:nvPr>
        </p:nvSpPr>
        <p:spPr/>
        <p:txBody>
          <a:bodyPr/>
          <a:lstStyle/>
          <a:p>
            <a:r>
              <a:rPr lang="en-GB" dirty="0" smtClean="0"/>
              <a:t>Package approach to reducing Mortality on sea bass stock in Celtic Sea, Irish Sea, Channel and southern North Sea.</a:t>
            </a:r>
          </a:p>
          <a:p>
            <a:r>
              <a:rPr lang="en-GB" dirty="0" smtClean="0"/>
              <a:t>Aim of reducing proportionally impact from all sources of mortality. </a:t>
            </a:r>
          </a:p>
          <a:p>
            <a:r>
              <a:rPr lang="en-GB" dirty="0" smtClean="0"/>
              <a:t>Actions based on 2015  advice.</a:t>
            </a:r>
          </a:p>
          <a:p>
            <a:r>
              <a:rPr lang="en-GB" dirty="0" smtClean="0"/>
              <a:t>2016 advice – revised approach</a:t>
            </a:r>
            <a:endParaRPr lang="en-GB" dirty="0"/>
          </a:p>
        </p:txBody>
      </p:sp>
    </p:spTree>
    <p:extLst>
      <p:ext uri="{BB962C8B-B14F-4D97-AF65-F5344CB8AC3E}">
        <p14:creationId xmlns:p14="http://schemas.microsoft.com/office/powerpoint/2010/main" val="93406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08720"/>
            <a:ext cx="7560840" cy="1656184"/>
          </a:xfrm>
        </p:spPr>
        <p:txBody>
          <a:bodyPr/>
          <a:lstStyle/>
          <a:p>
            <a:r>
              <a:rPr lang="en-GB" dirty="0" smtClean="0"/>
              <a:t>Package Proposed</a:t>
            </a:r>
            <a:endParaRPr lang="en-GB" dirty="0"/>
          </a:p>
        </p:txBody>
      </p:sp>
      <p:sp>
        <p:nvSpPr>
          <p:cNvPr id="3" name="Content Placeholder 2"/>
          <p:cNvSpPr>
            <a:spLocks noGrp="1"/>
          </p:cNvSpPr>
          <p:nvPr>
            <p:ph idx="1"/>
          </p:nvPr>
        </p:nvSpPr>
        <p:spPr>
          <a:xfrm>
            <a:off x="467544" y="2204864"/>
            <a:ext cx="8208912" cy="4464496"/>
          </a:xfrm>
        </p:spPr>
        <p:txBody>
          <a:bodyPr/>
          <a:lstStyle/>
          <a:p>
            <a:r>
              <a:rPr lang="en-GB" dirty="0" smtClean="0"/>
              <a:t>Pelagic closure</a:t>
            </a:r>
          </a:p>
          <a:p>
            <a:r>
              <a:rPr lang="en-GB" dirty="0"/>
              <a:t>	</a:t>
            </a:r>
            <a:r>
              <a:rPr lang="en-GB" dirty="0" smtClean="0"/>
              <a:t>Feb-April</a:t>
            </a:r>
          </a:p>
          <a:p>
            <a:r>
              <a:rPr lang="en-GB" dirty="0" smtClean="0"/>
              <a:t>Recreational limits</a:t>
            </a:r>
          </a:p>
          <a:p>
            <a:r>
              <a:rPr lang="en-GB" dirty="0"/>
              <a:t>	</a:t>
            </a:r>
            <a:r>
              <a:rPr lang="en-GB" dirty="0" smtClean="0"/>
              <a:t>Annual </a:t>
            </a:r>
          </a:p>
          <a:p>
            <a:r>
              <a:rPr lang="en-GB" dirty="0" smtClean="0"/>
              <a:t>Commercial Fisheries</a:t>
            </a:r>
          </a:p>
          <a:p>
            <a:pPr lvl="1"/>
            <a:r>
              <a:rPr lang="en-GB" dirty="0" smtClean="0">
                <a:solidFill>
                  <a:schemeClr val="bg1"/>
                </a:solidFill>
              </a:rPr>
              <a:t>Catch Limits</a:t>
            </a:r>
          </a:p>
          <a:p>
            <a:pPr lvl="1"/>
            <a:r>
              <a:rPr lang="en-GB" dirty="0" smtClean="0">
                <a:solidFill>
                  <a:schemeClr val="bg1"/>
                </a:solidFill>
              </a:rPr>
              <a:t>Prohibited area</a:t>
            </a:r>
          </a:p>
          <a:p>
            <a:pPr lvl="1"/>
            <a:r>
              <a:rPr lang="en-GB" dirty="0" smtClean="0">
                <a:solidFill>
                  <a:schemeClr val="bg1"/>
                </a:solidFill>
              </a:rPr>
              <a:t>MLS / MCRS Increase</a:t>
            </a:r>
          </a:p>
        </p:txBody>
      </p:sp>
    </p:spTree>
    <p:extLst>
      <p:ext uri="{BB962C8B-B14F-4D97-AF65-F5344CB8AC3E}">
        <p14:creationId xmlns:p14="http://schemas.microsoft.com/office/powerpoint/2010/main" val="48128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58860"/>
            <a:ext cx="6984776" cy="646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67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88" y="1268760"/>
            <a:ext cx="7416824" cy="1020912"/>
          </a:xfrm>
        </p:spPr>
        <p:txBody>
          <a:bodyPr/>
          <a:lstStyle/>
          <a:p>
            <a:r>
              <a:rPr lang="en-GB" dirty="0" smtClean="0"/>
              <a:t>Catch Limits </a:t>
            </a:r>
            <a:endParaRPr lang="en-GB" dirty="0"/>
          </a:p>
        </p:txBody>
      </p:sp>
      <p:sp>
        <p:nvSpPr>
          <p:cNvPr id="3" name="Content Placeholder 2"/>
          <p:cNvSpPr>
            <a:spLocks noGrp="1"/>
          </p:cNvSpPr>
          <p:nvPr>
            <p:ph idx="1"/>
          </p:nvPr>
        </p:nvSpPr>
        <p:spPr>
          <a:xfrm>
            <a:off x="827584" y="2132856"/>
            <a:ext cx="7344816" cy="1872208"/>
          </a:xfrm>
        </p:spPr>
        <p:txBody>
          <a:bodyPr/>
          <a:lstStyle/>
          <a:p>
            <a:r>
              <a:rPr lang="en-GB" dirty="0" err="1" smtClean="0"/>
              <a:t>Non transferable</a:t>
            </a:r>
            <a:r>
              <a:rPr lang="en-GB" dirty="0" smtClean="0"/>
              <a:t>, </a:t>
            </a:r>
          </a:p>
          <a:p>
            <a:r>
              <a:rPr lang="en-GB" dirty="0" smtClean="0"/>
              <a:t>lowest catch level of gear used</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96" y="3387519"/>
            <a:ext cx="8557958" cy="29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77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064896" cy="1008112"/>
          </a:xfrm>
        </p:spPr>
        <p:txBody>
          <a:bodyPr>
            <a:normAutofit fontScale="90000"/>
          </a:bodyPr>
          <a:lstStyle/>
          <a:p>
            <a:r>
              <a:rPr lang="en-GB" dirty="0" smtClean="0"/>
              <a:t>Time Lines</a:t>
            </a:r>
            <a:br>
              <a:rPr lang="en-GB" dirty="0" smtClean="0"/>
            </a:br>
            <a:endParaRPr lang="en-GB" dirty="0"/>
          </a:p>
        </p:txBody>
      </p:sp>
      <p:sp>
        <p:nvSpPr>
          <p:cNvPr id="3" name="Content Placeholder 2"/>
          <p:cNvSpPr>
            <a:spLocks noGrp="1"/>
          </p:cNvSpPr>
          <p:nvPr>
            <p:ph idx="1"/>
          </p:nvPr>
        </p:nvSpPr>
        <p:spPr>
          <a:xfrm>
            <a:off x="467544" y="1988840"/>
            <a:ext cx="8352928" cy="4680520"/>
          </a:xfrm>
        </p:spPr>
        <p:txBody>
          <a:bodyPr/>
          <a:lstStyle/>
          <a:p>
            <a:r>
              <a:rPr lang="en-GB" dirty="0" smtClean="0"/>
              <a:t>2</a:t>
            </a:r>
            <a:r>
              <a:rPr lang="en-GB" baseline="30000" dirty="0" smtClean="0"/>
              <a:t>nd</a:t>
            </a:r>
            <a:r>
              <a:rPr lang="en-GB" dirty="0" smtClean="0"/>
              <a:t> Amendment. 28</a:t>
            </a:r>
            <a:r>
              <a:rPr lang="en-GB" baseline="30000" dirty="0" smtClean="0"/>
              <a:t>th</a:t>
            </a:r>
            <a:r>
              <a:rPr lang="en-GB" dirty="0" smtClean="0"/>
              <a:t> May Council</a:t>
            </a:r>
          </a:p>
          <a:p>
            <a:r>
              <a:rPr lang="en-GB" dirty="0" smtClean="0"/>
              <a:t>MLC / MCRS Executive Committee discussion 5</a:t>
            </a:r>
            <a:r>
              <a:rPr lang="en-GB" baseline="30000" dirty="0" smtClean="0"/>
              <a:t>th</a:t>
            </a:r>
            <a:r>
              <a:rPr lang="en-GB" dirty="0" smtClean="0"/>
              <a:t> June. </a:t>
            </a:r>
            <a:endParaRPr lang="en-GB" dirty="0"/>
          </a:p>
          <a:p>
            <a:r>
              <a:rPr lang="en-GB" dirty="0" smtClean="0"/>
              <a:t>ICES Advice: End of June</a:t>
            </a:r>
          </a:p>
          <a:p>
            <a:r>
              <a:rPr lang="en-GB" dirty="0"/>
              <a:t>STECF Advice </a:t>
            </a:r>
            <a:r>
              <a:rPr lang="en-GB" dirty="0" smtClean="0"/>
              <a:t>July (provisional)</a:t>
            </a:r>
            <a:endParaRPr lang="en-GB" dirty="0"/>
          </a:p>
          <a:p>
            <a:r>
              <a:rPr lang="en-GB" dirty="0" smtClean="0"/>
              <a:t>December Council: Catch limits and 2016.</a:t>
            </a:r>
            <a:endParaRPr lang="en-GB" dirty="0"/>
          </a:p>
        </p:txBody>
      </p:sp>
    </p:spTree>
    <p:extLst>
      <p:ext uri="{BB962C8B-B14F-4D97-AF65-F5344CB8AC3E}">
        <p14:creationId xmlns:p14="http://schemas.microsoft.com/office/powerpoint/2010/main" val="2027721029"/>
      </p:ext>
    </p:extLst>
  </p:cSld>
  <p:clrMapOvr>
    <a:masterClrMapping/>
  </p:clrMapOvr>
</p:sld>
</file>

<file path=ppt/theme/theme1.xml><?xml version="1.0" encoding="utf-8"?>
<a:theme xmlns:a="http://schemas.openxmlformats.org/drawingml/2006/main" name="PPT_template_bluebanner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PPT_template_bluebanner_EN</Template>
  <TotalTime>164</TotalTime>
  <Words>104</Words>
  <Application>Microsoft Office PowerPoint</Application>
  <PresentationFormat>On-screen Show (4:3)</PresentationFormat>
  <Paragraphs>70</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PPT_template_bluebanner_EN</vt:lpstr>
      <vt:lpstr>Sea Bass 2015 and 2016</vt:lpstr>
      <vt:lpstr>Package Proposed</vt:lpstr>
      <vt:lpstr>PowerPoint Presentation</vt:lpstr>
      <vt:lpstr>Catch Limits </vt:lpstr>
      <vt:lpstr>Time Lines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Robert (MARE)</dc:creator>
  <cp:lastModifiedBy>McGrath, Joanna</cp:lastModifiedBy>
  <cp:revision>10</cp:revision>
  <dcterms:created xsi:type="dcterms:W3CDTF">2015-05-22T13:23:21Z</dcterms:created>
  <dcterms:modified xsi:type="dcterms:W3CDTF">2015-05-27T10:50:43Z</dcterms:modified>
</cp:coreProperties>
</file>