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9" r:id="rId2"/>
    <p:sldId id="274" r:id="rId3"/>
    <p:sldId id="281" r:id="rId4"/>
    <p:sldId id="282" r:id="rId5"/>
    <p:sldId id="283" r:id="rId6"/>
    <p:sldId id="278" r:id="rId7"/>
    <p:sldId id="262" r:id="rId8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llerani, Matilde" initials="VM" lastIdx="1" clrIdx="0">
    <p:extLst>
      <p:ext uri="{19B8F6BF-5375-455C-9EA6-DF929625EA0E}">
        <p15:presenceInfo xmlns:p15="http://schemas.microsoft.com/office/powerpoint/2012/main" userId="S::Matilde.Vallerani@bim.ie::7fcaafa3-c561-4f73-962e-4eaa7c1322d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321" autoAdjust="0"/>
  </p:normalViewPr>
  <p:slideViewPr>
    <p:cSldViewPr>
      <p:cViewPr varScale="1">
        <p:scale>
          <a:sx n="59" d="100"/>
          <a:sy n="59" d="100"/>
        </p:scale>
        <p:origin x="17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D5759-0266-4B1A-8BD8-3B00A0CA0777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69C72-08F6-4EB8-914F-2AD88FE1BCD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816597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87791-F6D3-45C5-A4F5-65798C1894D3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56D64-116D-4420-86D4-28DDBAF95575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5679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6CF236A9-C224-4A1A-BFDA-0277FBB7589C}" type="slidenum">
              <a:rPr lang="en-US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1100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7231" y="4714168"/>
            <a:ext cx="5334627" cy="446849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385604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strategy is available online under the Press section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56D64-116D-4420-86D4-28DDBAF95575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97365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Press release on publishing of </a:t>
            </a:r>
            <a:r>
              <a:rPr lang="en-IE" sz="1800" dirty="0"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Report on Steps to Sustainably Manage Fishing Gear on </a:t>
            </a:r>
            <a:r>
              <a:rPr lang="en-IE" sz="1800" dirty="0" err="1"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Eurofish</a:t>
            </a:r>
            <a:r>
              <a:rPr lang="en-IE" sz="1800" dirty="0"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 Magazine and </a:t>
            </a:r>
            <a:r>
              <a:rPr lang="en-IE" sz="1800" dirty="0" err="1"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Industrias</a:t>
            </a:r>
            <a:r>
              <a:rPr lang="en-IE" sz="1800" dirty="0"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IE" sz="1800" dirty="0" err="1"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Pesqueras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56D64-116D-4420-86D4-28DDBAF95575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95034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56D64-116D-4420-86D4-28DDBAF95575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40926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Mention monthly update will be here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56D64-116D-4420-86D4-28DDBAF95575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4180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Maybe something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56D64-116D-4420-86D4-28DDBAF95575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02123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6CF236A9-C224-4A1A-BFDA-0277FBB7589C}" type="slidenum">
              <a:rPr lang="en-US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7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1100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7231" y="4714168"/>
            <a:ext cx="5334627" cy="446849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83584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28508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79949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10346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8702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91240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98421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58271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07169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096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29186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C591C-8C9A-434D-A15C-75FF0A6C575B}" type="datetimeFigureOut">
              <a:rPr lang="en-IE" smtClean="0"/>
              <a:t>25/09/2020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81D9A-05DB-4E4E-935B-4134488B5E4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325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0411" y="1905000"/>
            <a:ext cx="7628013" cy="3048000"/>
          </a:xfrm>
        </p:spPr>
        <p:txBody>
          <a:bodyPr>
            <a:normAutofit/>
          </a:bodyPr>
          <a:lstStyle/>
          <a:p>
            <a:r>
              <a:rPr lang="en-US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Update on NWWAC </a:t>
            </a:r>
            <a:br>
              <a:rPr lang="en-US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</a:br>
            <a:r>
              <a:rPr lang="en-US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Communication Strategy</a:t>
            </a:r>
            <a:br>
              <a:rPr lang="en-US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</a:br>
            <a:br>
              <a:rPr lang="en-US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</a:br>
            <a:r>
              <a:rPr lang="en-US" alt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by NWWAC Secretariat</a:t>
            </a:r>
            <a:endParaRPr lang="en-US" altLang="en-US" sz="2000" dirty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5079916"/>
            <a:ext cx="4200467" cy="12294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6B1030-7E9D-4E27-919B-A40B980B9629}"/>
              </a:ext>
            </a:extLst>
          </p:cNvPr>
          <p:cNvSpPr txBox="1"/>
          <p:nvPr/>
        </p:nvSpPr>
        <p:spPr>
          <a:xfrm>
            <a:off x="1907703" y="672899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</a:rPr>
              <a:t>NWWAC General Assembly</a:t>
            </a:r>
          </a:p>
          <a:p>
            <a:pPr algn="ctr"/>
            <a:r>
              <a:rPr lang="en-US" sz="2400" b="1" dirty="0">
                <a:solidFill>
                  <a:schemeClr val="tx2"/>
                </a:solidFill>
              </a:rPr>
              <a:t>24 September 2020</a:t>
            </a:r>
            <a:endParaRPr lang="en-IE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1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525" y="541581"/>
            <a:ext cx="8229600" cy="85192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NWWAC Communication Strategy</a:t>
            </a:r>
            <a:endParaRPr lang="en-IE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215900" cy="6858000"/>
            <a:chOff x="0" y="0"/>
            <a:chExt cx="257175" cy="10734675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257175" cy="1333500"/>
            </a:xfrm>
            <a:prstGeom prst="rect">
              <a:avLst/>
            </a:prstGeom>
            <a:solidFill>
              <a:srgbClr val="FFF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1333501"/>
              <a:ext cx="257175" cy="3619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1695451"/>
              <a:ext cx="257175" cy="9039224"/>
            </a:xfrm>
            <a:prstGeom prst="rect">
              <a:avLst/>
            </a:prstGeom>
            <a:solidFill>
              <a:srgbClr val="8AC5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29A37E-CDB6-4F6A-A4C5-F7CFE98D3AD8}"/>
              </a:ext>
            </a:extLst>
          </p:cNvPr>
          <p:cNvSpPr txBox="1">
            <a:spLocks/>
          </p:cNvSpPr>
          <p:nvPr/>
        </p:nvSpPr>
        <p:spPr>
          <a:xfrm>
            <a:off x="228600" y="1250985"/>
            <a:ext cx="8686800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IE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06921F-E691-4E16-BD93-43FDE72AA3AD}"/>
              </a:ext>
            </a:extLst>
          </p:cNvPr>
          <p:cNvSpPr txBox="1"/>
          <p:nvPr/>
        </p:nvSpPr>
        <p:spPr>
          <a:xfrm>
            <a:off x="875048" y="2077755"/>
            <a:ext cx="78488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Presented at HWG meeting in March 2020, approved in May 2020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Yearly evaluation: September 1</a:t>
            </a:r>
            <a:r>
              <a:rPr lang="en-US" sz="2400" baseline="30000" dirty="0">
                <a:solidFill>
                  <a:schemeClr val="tx2"/>
                </a:solidFill>
              </a:rPr>
              <a:t>st</a:t>
            </a:r>
            <a:r>
              <a:rPr lang="en-US" sz="2400" dirty="0">
                <a:solidFill>
                  <a:schemeClr val="tx2"/>
                </a:solidFill>
              </a:rPr>
              <a:t> to August 31</a:t>
            </a:r>
            <a:r>
              <a:rPr lang="en-US" sz="2400" baseline="30000" dirty="0">
                <a:solidFill>
                  <a:schemeClr val="tx2"/>
                </a:solidFill>
              </a:rPr>
              <a:t>st</a:t>
            </a:r>
            <a:endParaRPr lang="en-US" sz="24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Present evaluation results at GA in September every year 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Amend/revise the strategy depending on the evaluation results</a:t>
            </a:r>
            <a:endParaRPr lang="en-IE" sz="2400" dirty="0">
              <a:solidFill>
                <a:schemeClr val="tx2"/>
              </a:solidFill>
            </a:endParaRPr>
          </a:p>
          <a:p>
            <a:endParaRPr lang="en-IE" sz="2400" dirty="0"/>
          </a:p>
        </p:txBody>
      </p:sp>
    </p:spTree>
    <p:extLst>
      <p:ext uri="{BB962C8B-B14F-4D97-AF65-F5344CB8AC3E}">
        <p14:creationId xmlns:p14="http://schemas.microsoft.com/office/powerpoint/2010/main" val="972345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525" y="541581"/>
            <a:ext cx="8229600" cy="85192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What has been done</a:t>
            </a:r>
            <a:endParaRPr lang="en-IE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215900" cy="6858000"/>
            <a:chOff x="0" y="0"/>
            <a:chExt cx="257175" cy="10734675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257175" cy="1333500"/>
            </a:xfrm>
            <a:prstGeom prst="rect">
              <a:avLst/>
            </a:prstGeom>
            <a:solidFill>
              <a:srgbClr val="FFF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1333501"/>
              <a:ext cx="257175" cy="3619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1695451"/>
              <a:ext cx="257175" cy="9039224"/>
            </a:xfrm>
            <a:prstGeom prst="rect">
              <a:avLst/>
            </a:prstGeom>
            <a:solidFill>
              <a:srgbClr val="8AC5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29A37E-CDB6-4F6A-A4C5-F7CFE98D3AD8}"/>
              </a:ext>
            </a:extLst>
          </p:cNvPr>
          <p:cNvSpPr txBox="1">
            <a:spLocks/>
          </p:cNvSpPr>
          <p:nvPr/>
        </p:nvSpPr>
        <p:spPr>
          <a:xfrm>
            <a:off x="228600" y="1250985"/>
            <a:ext cx="8686800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IE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4C5A3E-8EEA-4535-9F72-E9982FC7C247}"/>
              </a:ext>
            </a:extLst>
          </p:cNvPr>
          <p:cNvSpPr txBox="1"/>
          <p:nvPr/>
        </p:nvSpPr>
        <p:spPr>
          <a:xfrm>
            <a:off x="783764" y="1916832"/>
            <a:ext cx="78592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800" dirty="0">
                <a:solidFill>
                  <a:schemeClr val="tx2"/>
                </a:solidFill>
              </a:rPr>
              <a:t>Monthly update</a:t>
            </a:r>
          </a:p>
          <a:p>
            <a:endParaRPr lang="en-US" sz="2800" dirty="0">
              <a:solidFill>
                <a:schemeClr val="tx2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2800" dirty="0">
                <a:solidFill>
                  <a:schemeClr val="tx2"/>
                </a:solidFill>
              </a:rPr>
              <a:t>Press releases</a:t>
            </a:r>
          </a:p>
          <a:p>
            <a:endParaRPr lang="en-US" sz="2800" dirty="0">
              <a:solidFill>
                <a:schemeClr val="tx2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2800" dirty="0">
                <a:solidFill>
                  <a:schemeClr val="tx2"/>
                </a:solidFill>
              </a:rPr>
              <a:t>Meeting evaluation questionnaires</a:t>
            </a:r>
          </a:p>
          <a:p>
            <a:endParaRPr lang="en-US" sz="2800" dirty="0">
              <a:solidFill>
                <a:schemeClr val="tx2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2800" dirty="0">
                <a:solidFill>
                  <a:schemeClr val="tx2"/>
                </a:solidFill>
              </a:rPr>
              <a:t>Members area on website</a:t>
            </a:r>
          </a:p>
          <a:p>
            <a:endParaRPr lang="en-US" sz="2800" dirty="0">
              <a:solidFill>
                <a:schemeClr val="tx2"/>
              </a:solidFill>
            </a:endParaRPr>
          </a:p>
          <a:p>
            <a:pPr marL="285750" indent="-285750">
              <a:buFontTx/>
              <a:buChar char="-"/>
            </a:pPr>
            <a:endParaRPr lang="en-US" sz="2800" dirty="0">
              <a:solidFill>
                <a:schemeClr val="tx2"/>
              </a:solidFill>
            </a:endParaRPr>
          </a:p>
          <a:p>
            <a:pPr marL="285750" indent="-285750">
              <a:buFontTx/>
              <a:buChar char="-"/>
            </a:pPr>
            <a:endParaRPr lang="en-IE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547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525" y="541581"/>
            <a:ext cx="8229600" cy="85192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Results of meeting evaluation questionnaires</a:t>
            </a:r>
            <a:endParaRPr lang="en-IE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215900" cy="6858000"/>
            <a:chOff x="0" y="0"/>
            <a:chExt cx="257175" cy="10734675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257175" cy="1333500"/>
            </a:xfrm>
            <a:prstGeom prst="rect">
              <a:avLst/>
            </a:prstGeom>
            <a:solidFill>
              <a:srgbClr val="FFF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1333501"/>
              <a:ext cx="257175" cy="3619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1695451"/>
              <a:ext cx="257175" cy="9039224"/>
            </a:xfrm>
            <a:prstGeom prst="rect">
              <a:avLst/>
            </a:prstGeom>
            <a:solidFill>
              <a:srgbClr val="8AC5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29A37E-CDB6-4F6A-A4C5-F7CFE98D3AD8}"/>
              </a:ext>
            </a:extLst>
          </p:cNvPr>
          <p:cNvSpPr txBox="1">
            <a:spLocks/>
          </p:cNvSpPr>
          <p:nvPr/>
        </p:nvSpPr>
        <p:spPr>
          <a:xfrm>
            <a:off x="228600" y="1250985"/>
            <a:ext cx="8686800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IE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8A4B85-64CE-41EF-9478-E166328076F7}"/>
              </a:ext>
            </a:extLst>
          </p:cNvPr>
          <p:cNvSpPr txBox="1"/>
          <p:nvPr/>
        </p:nvSpPr>
        <p:spPr>
          <a:xfrm>
            <a:off x="827584" y="1683033"/>
            <a:ext cx="748883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</a:rPr>
              <a:t>12 meetings evaluated</a:t>
            </a:r>
          </a:p>
          <a:p>
            <a:pPr marL="285750" indent="-285750" algn="ctr">
              <a:buFontTx/>
              <a:buChar char="-"/>
            </a:pPr>
            <a:endParaRPr lang="en-US" sz="2800" dirty="0">
              <a:solidFill>
                <a:schemeClr val="tx2"/>
              </a:solidFill>
            </a:endParaRPr>
          </a:p>
          <a:p>
            <a:pPr algn="ctr"/>
            <a:r>
              <a:rPr lang="en-US" sz="2800" dirty="0">
                <a:solidFill>
                  <a:schemeClr val="tx2"/>
                </a:solidFill>
              </a:rPr>
              <a:t>13 responses received</a:t>
            </a:r>
            <a:endParaRPr lang="en-IE" sz="2800" dirty="0">
              <a:solidFill>
                <a:schemeClr val="tx2"/>
              </a:solidFill>
            </a:endParaRPr>
          </a:p>
          <a:p>
            <a:pPr marL="285750" indent="-285750">
              <a:buFontTx/>
              <a:buChar char="-"/>
            </a:pPr>
            <a:endParaRPr lang="en-IE" sz="2800" dirty="0"/>
          </a:p>
          <a:p>
            <a:r>
              <a:rPr lang="en-IE" sz="2800" dirty="0">
                <a:solidFill>
                  <a:schemeClr val="tx2"/>
                </a:solidFill>
              </a:rPr>
              <a:t>Results:</a:t>
            </a:r>
          </a:p>
          <a:p>
            <a:endParaRPr lang="en-IE" sz="2800" dirty="0">
              <a:solidFill>
                <a:schemeClr val="tx2"/>
              </a:solidFill>
            </a:endParaRPr>
          </a:p>
          <a:p>
            <a:r>
              <a:rPr lang="en-IE" sz="2800" dirty="0">
                <a:solidFill>
                  <a:schemeClr val="tx2"/>
                </a:solidFill>
              </a:rPr>
              <a:t>10 questionnaires scored 3 or more</a:t>
            </a:r>
          </a:p>
          <a:p>
            <a:endParaRPr lang="en-IE" sz="2800" dirty="0">
              <a:solidFill>
                <a:schemeClr val="tx2"/>
              </a:solidFill>
            </a:endParaRPr>
          </a:p>
          <a:p>
            <a:r>
              <a:rPr lang="en-IE" sz="2800" dirty="0">
                <a:solidFill>
                  <a:schemeClr val="tx2"/>
                </a:solidFill>
              </a:rPr>
              <a:t>Overall score: 3.27</a:t>
            </a:r>
          </a:p>
          <a:p>
            <a:endParaRPr lang="en-IE" sz="2800" dirty="0"/>
          </a:p>
          <a:p>
            <a:pPr marL="285750" indent="-285750">
              <a:buFontTx/>
              <a:buChar char="-"/>
            </a:pPr>
            <a:endParaRPr lang="en-IE" sz="2800" dirty="0"/>
          </a:p>
          <a:p>
            <a:pPr marL="285750" indent="-285750">
              <a:buFontTx/>
              <a:buChar char="-"/>
            </a:pPr>
            <a:endParaRPr lang="en-IE" sz="2800" dirty="0"/>
          </a:p>
          <a:p>
            <a:pPr marL="285750" indent="-285750">
              <a:buFontTx/>
              <a:buChar char="-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4287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525" y="541581"/>
            <a:ext cx="8229600" cy="85192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Members Area on NWWAC website</a:t>
            </a:r>
            <a:endParaRPr lang="en-IE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215900" cy="6858000"/>
            <a:chOff x="0" y="0"/>
            <a:chExt cx="257175" cy="10734675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257175" cy="1333500"/>
            </a:xfrm>
            <a:prstGeom prst="rect">
              <a:avLst/>
            </a:prstGeom>
            <a:solidFill>
              <a:srgbClr val="FFF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1333501"/>
              <a:ext cx="257175" cy="3619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1695451"/>
              <a:ext cx="257175" cy="9039224"/>
            </a:xfrm>
            <a:prstGeom prst="rect">
              <a:avLst/>
            </a:prstGeom>
            <a:solidFill>
              <a:srgbClr val="8AC5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29A37E-CDB6-4F6A-A4C5-F7CFE98D3AD8}"/>
              </a:ext>
            </a:extLst>
          </p:cNvPr>
          <p:cNvSpPr txBox="1">
            <a:spLocks/>
          </p:cNvSpPr>
          <p:nvPr/>
        </p:nvSpPr>
        <p:spPr>
          <a:xfrm>
            <a:off x="228600" y="1250985"/>
            <a:ext cx="8686800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IE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36444-68E3-46BD-AC36-6C9009A2FE42}"/>
              </a:ext>
            </a:extLst>
          </p:cNvPr>
          <p:cNvSpPr txBox="1"/>
          <p:nvPr/>
        </p:nvSpPr>
        <p:spPr>
          <a:xfrm>
            <a:off x="827584" y="1683033"/>
            <a:ext cx="7837541" cy="463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 dirty="0"/>
          </a:p>
        </p:txBody>
      </p:sp>
      <p:pic>
        <p:nvPicPr>
          <p:cNvPr id="9" name="Screen Recording 8">
            <a:hlinkClick r:id="" action="ppaction://media"/>
            <a:extLst>
              <a:ext uri="{FF2B5EF4-FFF2-40B4-BE49-F238E27FC236}">
                <a16:creationId xmlns:a16="http://schemas.microsoft.com/office/drawing/2014/main" id="{E1FD0085-7617-44B5-A43D-7E525DE67FA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387" end="26182.7528"/>
                </p14:media>
              </p:ext>
            </p:extLst>
          </p:nvPr>
        </p:nvPicPr>
        <p:blipFill rotWithShape="1">
          <a:blip r:embed="rId5"/>
          <a:srcRect t="10092" r="5000"/>
          <a:stretch/>
        </p:blipFill>
        <p:spPr>
          <a:xfrm>
            <a:off x="241300" y="1683033"/>
            <a:ext cx="8686800" cy="420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5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8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mute="1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50" y="539417"/>
            <a:ext cx="9144000" cy="85192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The work ahead</a:t>
            </a:r>
            <a:endParaRPr lang="en-IE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215900" cy="6858000"/>
            <a:chOff x="0" y="0"/>
            <a:chExt cx="257175" cy="10734675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257175" cy="1333500"/>
            </a:xfrm>
            <a:prstGeom prst="rect">
              <a:avLst/>
            </a:prstGeom>
            <a:solidFill>
              <a:srgbClr val="FFF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1333501"/>
              <a:ext cx="257175" cy="3619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1695451"/>
              <a:ext cx="257175" cy="9039224"/>
            </a:xfrm>
            <a:prstGeom prst="rect">
              <a:avLst/>
            </a:prstGeom>
            <a:solidFill>
              <a:srgbClr val="8AC5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E"/>
            </a:p>
          </p:txBody>
        </p: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29A37E-CDB6-4F6A-A4C5-F7CFE98D3AD8}"/>
              </a:ext>
            </a:extLst>
          </p:cNvPr>
          <p:cNvSpPr txBox="1">
            <a:spLocks/>
          </p:cNvSpPr>
          <p:nvPr/>
        </p:nvSpPr>
        <p:spPr>
          <a:xfrm>
            <a:off x="228600" y="1250985"/>
            <a:ext cx="8686800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IE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4C5A3E-8EEA-4535-9F72-E9982FC7C247}"/>
              </a:ext>
            </a:extLst>
          </p:cNvPr>
          <p:cNvSpPr txBox="1"/>
          <p:nvPr/>
        </p:nvSpPr>
        <p:spPr>
          <a:xfrm>
            <a:off x="854075" y="1683033"/>
            <a:ext cx="8229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How to improve members engagement?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How to ensure fruitful collaboration with COM and MSG?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Feedbacks from COM and MSG on AC advice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Evaluation report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(Support of an external expert?)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95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0412" y="1700808"/>
            <a:ext cx="7623175" cy="3048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Thank you!</a:t>
            </a:r>
            <a:br>
              <a:rPr lang="en-US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</a:br>
            <a:br>
              <a:rPr lang="en-US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</a:br>
            <a:r>
              <a:rPr lang="en-US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A</a:t>
            </a:r>
            <a:r>
              <a:rPr lang="en-IE" alt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ny</a:t>
            </a:r>
            <a:r>
              <a:rPr lang="en-IE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 questions?</a:t>
            </a:r>
            <a:endParaRPr lang="en-US" altLang="en-US" sz="2400" dirty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5079916"/>
            <a:ext cx="4200467" cy="122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6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</TotalTime>
  <Words>190</Words>
  <Application>Microsoft Office PowerPoint</Application>
  <PresentationFormat>On-screen Show (4:3)</PresentationFormat>
  <Paragraphs>60</Paragraphs>
  <Slides>7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Segoe UI</vt:lpstr>
      <vt:lpstr>Office Theme</vt:lpstr>
      <vt:lpstr>Update on NWWAC  Communication Strategy  by NWWAC Secretariat</vt:lpstr>
      <vt:lpstr>NWWAC Communication Strategy</vt:lpstr>
      <vt:lpstr>What has been done</vt:lpstr>
      <vt:lpstr>Results of meeting evaluation questionnaires</vt:lpstr>
      <vt:lpstr>Members Area on NWWAC website</vt:lpstr>
      <vt:lpstr>The work ahead</vt:lpstr>
      <vt:lpstr>Thank you!  Any questions?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NWWAC ACTION POINTS</dc:title>
  <dc:creator>Schoute, Barbara</dc:creator>
  <cp:lastModifiedBy>Vallerani, Matilde</cp:lastModifiedBy>
  <cp:revision>98</cp:revision>
  <cp:lastPrinted>2015-09-15T10:48:00Z</cp:lastPrinted>
  <dcterms:created xsi:type="dcterms:W3CDTF">2015-09-07T16:44:37Z</dcterms:created>
  <dcterms:modified xsi:type="dcterms:W3CDTF">2020-09-25T08:51:23Z</dcterms:modified>
</cp:coreProperties>
</file>