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61" r:id="rId3"/>
    <p:sldId id="338" r:id="rId4"/>
    <p:sldId id="337" r:id="rId5"/>
    <p:sldId id="319" r:id="rId6"/>
    <p:sldId id="318" r:id="rId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 autoAdjust="0"/>
    <p:restoredTop sz="94660"/>
  </p:normalViewPr>
  <p:slideViewPr>
    <p:cSldViewPr>
      <p:cViewPr varScale="1">
        <p:scale>
          <a:sx n="77" d="100"/>
          <a:sy n="77" d="100"/>
        </p:scale>
        <p:origin x="10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F6D4F-4494-44CD-8939-26D8DB7D771C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ACC58-6698-4E17-8298-61DC92D4B0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2" y="4714169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07567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dirty="0"/>
              <a:t>Focus Group </a:t>
            </a:r>
            <a:br>
              <a:rPr lang="en-IE" dirty="0"/>
            </a:br>
            <a:r>
              <a:rPr lang="en-IE" dirty="0"/>
              <a:t>Control and Compliance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 lnSpcReduction="10000"/>
          </a:bodyPr>
          <a:lstStyle/>
          <a:p>
            <a:endParaRPr lang="en-IE" sz="2400" dirty="0"/>
          </a:p>
          <a:p>
            <a:endParaRPr lang="en-IE" sz="2400" dirty="0"/>
          </a:p>
          <a:p>
            <a:pPr algn="l"/>
            <a:endParaRPr lang="en-IE" sz="2400" dirty="0"/>
          </a:p>
          <a:p>
            <a:pPr algn="l"/>
            <a:r>
              <a:rPr lang="en-IE" sz="2400" dirty="0"/>
              <a:t>Madrid 10 March 2020</a:t>
            </a:r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323528" y="2804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/>
              <a:t>Agenda</a:t>
            </a:r>
            <a:endParaRPr lang="en-IE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2EF9AE-2C2C-4D41-B103-92DC23466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625883"/>
              </p:ext>
            </p:extLst>
          </p:nvPr>
        </p:nvGraphicFramePr>
        <p:xfrm>
          <a:off x="467544" y="1196753"/>
          <a:ext cx="8568952" cy="5609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898">
                  <a:extLst>
                    <a:ext uri="{9D8B030D-6E8A-4147-A177-3AD203B41FA5}">
                      <a16:colId xmlns:a16="http://schemas.microsoft.com/office/drawing/2014/main" val="4122018517"/>
                    </a:ext>
                  </a:extLst>
                </a:gridCol>
                <a:gridCol w="7091054">
                  <a:extLst>
                    <a:ext uri="{9D8B030D-6E8A-4147-A177-3AD203B41FA5}">
                      <a16:colId xmlns:a16="http://schemas.microsoft.com/office/drawing/2014/main" val="687004093"/>
                    </a:ext>
                  </a:extLst>
                </a:gridCol>
              </a:tblGrid>
              <a:tr h="2792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3200" dirty="0">
                          <a:effectLst/>
                        </a:rPr>
                        <a:t>09:00 – 09:05</a:t>
                      </a:r>
                      <a:endParaRPr lang="en-I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E" sz="2400" spc="-5" dirty="0">
                          <a:effectLst/>
                        </a:rPr>
                        <a:t>Welcome</a:t>
                      </a:r>
                      <a:r>
                        <a:rPr lang="en-IE" sz="2400" dirty="0">
                          <a:effectLst/>
                        </a:rPr>
                        <a:t> and introductions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E" sz="2400" dirty="0">
                          <a:effectLst/>
                        </a:rPr>
                        <a:t>Welcome from the Chair (</a:t>
                      </a:r>
                      <a:r>
                        <a:rPr lang="en-US" sz="2400" dirty="0">
                          <a:effectLst/>
                        </a:rPr>
                        <a:t>Sean O Donoghue</a:t>
                      </a:r>
                      <a:r>
                        <a:rPr lang="en-IE" sz="2400" dirty="0">
                          <a:effectLst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E" sz="2400" dirty="0">
                          <a:effectLst/>
                        </a:rPr>
                        <a:t>Apologies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E" sz="2400" dirty="0">
                          <a:effectLst/>
                        </a:rPr>
                        <a:t>Adoption of the agenda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E" sz="2400" dirty="0">
                          <a:effectLst/>
                        </a:rPr>
                        <a:t>New members</a:t>
                      </a:r>
                    </a:p>
                    <a:p>
                      <a:pPr marL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 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10178"/>
                  </a:ext>
                </a:extLst>
              </a:tr>
              <a:tr h="86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09:05 – 09:15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E" sz="2400" dirty="0">
                          <a:effectLst/>
                        </a:rPr>
                        <a:t>Action points review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 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5727810"/>
                  </a:ext>
                </a:extLst>
              </a:tr>
              <a:tr h="843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09:15 – 09:25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E" sz="2400" dirty="0">
                          <a:effectLst/>
                        </a:rPr>
                        <a:t>Work planning and next meetings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 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1327614"/>
                  </a:ext>
                </a:extLst>
              </a:tr>
              <a:tr h="815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09:25 – 09:30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8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E" sz="2400" spc="-5" dirty="0">
                          <a:effectLst/>
                        </a:rPr>
                        <a:t>Summary of actions agreed and decisions adopted by the Chair</a:t>
                      </a:r>
                      <a:endParaRPr lang="en-IE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 </a:t>
                      </a:r>
                      <a:endParaRPr lang="en-I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8898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57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9769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67544" y="280425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/>
              <a:t>New members joining the Focus Group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0" y="177281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IE" sz="3600" b="1" dirty="0"/>
              <a:t>1.	Marina Le </a:t>
            </a:r>
            <a:r>
              <a:rPr lang="en-IE" sz="3600" b="1" dirty="0" err="1"/>
              <a:t>Gurun</a:t>
            </a:r>
            <a:r>
              <a:rPr lang="en-IE" sz="3600" b="1" dirty="0"/>
              <a:t>, Blue Fish (OIG)</a:t>
            </a:r>
          </a:p>
          <a:p>
            <a:pPr>
              <a:buClr>
                <a:srgbClr val="FF0000"/>
              </a:buClr>
            </a:pPr>
            <a:r>
              <a:rPr lang="en-IE" sz="3600" b="1" dirty="0"/>
              <a:t>2.	Olivier Le </a:t>
            </a:r>
            <a:r>
              <a:rPr lang="en-IE" sz="3600" b="1" dirty="0" err="1"/>
              <a:t>Nezet</a:t>
            </a:r>
            <a:r>
              <a:rPr lang="en-IE" sz="3600" b="1" dirty="0"/>
              <a:t>, CDPMEM 56 	(Industry)</a:t>
            </a:r>
          </a:p>
          <a:p>
            <a:pPr marL="742950" indent="-742950">
              <a:buAutoNum type="arabicPeriod" startAt="3"/>
            </a:pPr>
            <a:r>
              <a:rPr lang="en-IE" sz="3600" b="1" dirty="0"/>
              <a:t>Olivier Lepretre, CRPMEM </a:t>
            </a:r>
          </a:p>
          <a:p>
            <a:pPr>
              <a:buClr>
                <a:srgbClr val="FF0000"/>
              </a:buClr>
            </a:pPr>
            <a:r>
              <a:rPr lang="en-IE" sz="3600" b="1" dirty="0"/>
              <a:t>	</a:t>
            </a:r>
            <a:r>
              <a:rPr lang="en-IE" sz="3600" b="1" dirty="0" err="1"/>
              <a:t>Hauts</a:t>
            </a:r>
            <a:r>
              <a:rPr lang="en-IE" sz="3600" b="1" dirty="0"/>
              <a:t> de 	France (Industry)</a:t>
            </a:r>
          </a:p>
        </p:txBody>
      </p:sp>
    </p:spTree>
    <p:extLst>
      <p:ext uri="{BB962C8B-B14F-4D97-AF65-F5344CB8AC3E}">
        <p14:creationId xmlns:p14="http://schemas.microsoft.com/office/powerpoint/2010/main" val="79514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A3837287-6559-40C4-B17B-B46E3A859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788888"/>
              </p:ext>
            </p:extLst>
          </p:nvPr>
        </p:nvGraphicFramePr>
        <p:xfrm>
          <a:off x="287524" y="692696"/>
          <a:ext cx="8568952" cy="6120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148">
                  <a:extLst>
                    <a:ext uri="{9D8B030D-6E8A-4147-A177-3AD203B41FA5}">
                      <a16:colId xmlns:a16="http://schemas.microsoft.com/office/drawing/2014/main" val="2764220132"/>
                    </a:ext>
                  </a:extLst>
                </a:gridCol>
                <a:gridCol w="8054804">
                  <a:extLst>
                    <a:ext uri="{9D8B030D-6E8A-4147-A177-3AD203B41FA5}">
                      <a16:colId xmlns:a16="http://schemas.microsoft.com/office/drawing/2014/main" val="772933440"/>
                    </a:ext>
                  </a:extLst>
                </a:gridCol>
              </a:tblGrid>
              <a:tr h="645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b="1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en-IE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Inform the PECH Committee and the MSG of the Group objectives and intention to provide recommendations (to be done in the next two weeks). </a:t>
                      </a:r>
                      <a:endParaRPr lang="en-IE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031679"/>
                  </a:ext>
                </a:extLst>
              </a:tr>
              <a:tr h="1051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AC advice forwarded PECH Secretariat.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PECH Committee has also </a:t>
                      </a:r>
                      <a:r>
                        <a:rPr lang="en-GB" sz="2000" dirty="0">
                          <a:effectLst/>
                        </a:rPr>
                        <a:t>appointed “certain members” for each AC awaiting names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3058137"/>
                  </a:ext>
                </a:extLst>
              </a:tr>
              <a:tr h="645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800" b="1" dirty="0">
                          <a:solidFill>
                            <a:srgbClr val="FF0000"/>
                          </a:solidFill>
                          <a:effectLst/>
                        </a:rPr>
                        <a:t>2 </a:t>
                      </a:r>
                      <a:endParaRPr lang="en-IE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Liaise with NWW MSG, and in particular with the control group chair, and with EFCA, in view of the future work of this Focus Group. </a:t>
                      </a:r>
                      <a:endParaRPr lang="en-IE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147518"/>
                  </a:ext>
                </a:extLst>
              </a:tr>
              <a:tr h="976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EFCA in cooperation with MSG, is planning a dedicated workshop to present and discuss the results of the LO compliance evaluation with the AC (tentatively summer 2020). </a:t>
                      </a:r>
                      <a:endParaRPr lang="en-I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6815522"/>
                  </a:ext>
                </a:extLst>
              </a:tr>
              <a:tr h="31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8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IE" sz="2800" b="1" dirty="0">
                          <a:effectLst/>
                        </a:rPr>
                        <a:t> </a:t>
                      </a:r>
                      <a:endParaRPr lang="en-IE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b="1" dirty="0">
                          <a:effectLst/>
                        </a:rPr>
                        <a:t>Organise face to face meetings and </a:t>
                      </a:r>
                      <a:r>
                        <a:rPr lang="en-IE" sz="2400" b="1" dirty="0" err="1">
                          <a:effectLst/>
                        </a:rPr>
                        <a:t>Webex</a:t>
                      </a:r>
                      <a:r>
                        <a:rPr lang="en-IE" sz="2400" b="1" dirty="0">
                          <a:effectLst/>
                        </a:rPr>
                        <a:t> as planned under item 3 above. </a:t>
                      </a:r>
                      <a:endParaRPr lang="en-IE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686974"/>
                  </a:ext>
                </a:extLst>
              </a:tr>
              <a:tr h="976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24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400" b="0" dirty="0">
                          <a:effectLst/>
                        </a:rPr>
                        <a:t>It was not possible to organise these meetings due to low number of members and ECFA  availability</a:t>
                      </a:r>
                      <a:endParaRPr lang="en-IE" sz="2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2471175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0" y="19723"/>
            <a:ext cx="8229600" cy="672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I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Action Points Last Meeting</a:t>
            </a:r>
          </a:p>
        </p:txBody>
      </p:sp>
    </p:spTree>
    <p:extLst>
      <p:ext uri="{BB962C8B-B14F-4D97-AF65-F5344CB8AC3E}">
        <p14:creationId xmlns:p14="http://schemas.microsoft.com/office/powerpoint/2010/main" val="86150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52" y="804557"/>
            <a:ext cx="8579296" cy="496855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E" sz="2400" b="1" dirty="0"/>
              <a:t>Council: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000" dirty="0"/>
              <a:t>Croatian Presidency working on a compromise, the first step before a general approach	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000" dirty="0"/>
              <a:t>The Presidency divided the Commission proposal into 4 blocks. The compromise on block 1 is being examined at Working Party level.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000" dirty="0"/>
              <a:t>For block 2, the intention of the Presidency is to pass it through the WP in April.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000" dirty="0"/>
              <a:t>The final objective of the Presidency is to have a partial general approach (meaning on certain blocks of the proposal) for the AGRIFISH Council in June (29-30 June).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000" dirty="0"/>
              <a:t>The file will then pass on to the German Presidency.</a:t>
            </a:r>
          </a:p>
          <a:p>
            <a:pPr marL="0" lvl="0" indent="0">
              <a:buNone/>
            </a:pPr>
            <a:endParaRPr lang="en-IE" sz="2400" b="1" dirty="0"/>
          </a:p>
          <a:p>
            <a:pPr marL="0" lvl="0" indent="0">
              <a:buNone/>
            </a:pPr>
            <a:r>
              <a:rPr lang="en-IE" sz="2400" b="1" dirty="0"/>
              <a:t>Parliament: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400" dirty="0"/>
              <a:t>Vote in the PECH committee mid-July 2020.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E" sz="2400" dirty="0"/>
              <a:t>Vote in plenary in September 2020.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IE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Control Regulation Time Table</a:t>
            </a:r>
          </a:p>
        </p:txBody>
      </p:sp>
    </p:spTree>
    <p:extLst>
      <p:ext uri="{BB962C8B-B14F-4D97-AF65-F5344CB8AC3E}">
        <p14:creationId xmlns:p14="http://schemas.microsoft.com/office/powerpoint/2010/main" val="258207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56792"/>
            <a:ext cx="7623175" cy="3048000"/>
          </a:xfrm>
        </p:spPr>
        <p:txBody>
          <a:bodyPr/>
          <a:lstStyle/>
          <a:p>
            <a:pPr eaLnBrk="1" hangingPunct="1"/>
            <a:br>
              <a:rPr lang="en-IE" altLang="en-US" sz="48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IE" altLang="en-US" sz="48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IE" altLang="en-US" sz="4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84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4832</TotalTime>
  <Words>381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 Theme</vt:lpstr>
      <vt:lpstr>Focus Group  Control and Compliance</vt:lpstr>
      <vt:lpstr>PowerPoint Presentation</vt:lpstr>
      <vt:lpstr>PowerPoint Presentation</vt:lpstr>
      <vt:lpstr>PowerPoint Presentation</vt:lpstr>
      <vt:lpstr>PowerPoint Presentation</vt:lpstr>
      <vt:lpstr>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Sean</cp:lastModifiedBy>
  <cp:revision>44</cp:revision>
  <cp:lastPrinted>2016-09-01T10:32:20Z</cp:lastPrinted>
  <dcterms:created xsi:type="dcterms:W3CDTF">2015-09-07T16:44:37Z</dcterms:created>
  <dcterms:modified xsi:type="dcterms:W3CDTF">2020-03-09T23:00:40Z</dcterms:modified>
</cp:coreProperties>
</file>