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5" r:id="rId2"/>
    <p:sldId id="462" r:id="rId3"/>
    <p:sldId id="434" r:id="rId4"/>
    <p:sldId id="459" r:id="rId5"/>
    <p:sldId id="367" r:id="rId6"/>
    <p:sldId id="366" r:id="rId7"/>
    <p:sldId id="450" r:id="rId8"/>
    <p:sldId id="461" r:id="rId9"/>
    <p:sldId id="356" r:id="rId1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TSIOURI Petroula (SANTE)" initials="VP(" lastIdx="2" clrIdx="0">
    <p:extLst>
      <p:ext uri="{19B8F6BF-5375-455C-9EA6-DF929625EA0E}">
        <p15:presenceInfo xmlns:p15="http://schemas.microsoft.com/office/powerpoint/2012/main" userId="S-1-5-21-1606980848-2025429265-839522115-1149746" providerId="AD"/>
      </p:ext>
    </p:extLst>
  </p:cmAuthor>
  <p:cmAuthor id="4" name="CHEHLAROVA Rada (SANTE)" initials="CR( [2]" lastIdx="4" clrIdx="1">
    <p:extLst>
      <p:ext uri="{19B8F6BF-5375-455C-9EA6-DF929625EA0E}">
        <p15:presenceInfo xmlns:p15="http://schemas.microsoft.com/office/powerpoint/2012/main" userId="S-1-5-21-1606980848-2025429265-839522115-646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356B1"/>
    <a:srgbClr val="024EA2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60752" autoAdjust="0"/>
  </p:normalViewPr>
  <p:slideViewPr>
    <p:cSldViewPr snapToGrid="0">
      <p:cViewPr varScale="1">
        <p:scale>
          <a:sx n="69" d="100"/>
          <a:sy n="69" d="100"/>
        </p:scale>
        <p:origin x="2016" y="66"/>
      </p:cViewPr>
      <p:guideLst>
        <p:guide orient="horz" pos="799"/>
        <p:guide pos="6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3144" y="-2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2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7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2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80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0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8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39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1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5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9177373" y="6193990"/>
            <a:ext cx="2592742" cy="493977"/>
            <a:chOff x="9177373" y="6193990"/>
            <a:chExt cx="2592742" cy="49397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29162" y="6193990"/>
              <a:ext cx="740953" cy="49397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9177373" y="6256312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800" dirty="0" err="1">
                  <a:solidFill>
                    <a:schemeClr val="bg1"/>
                  </a:solidFill>
                </a:rPr>
                <a:t>European</a:t>
              </a:r>
              <a:r>
                <a:rPr lang="fr-BE" sz="1800" dirty="0">
                  <a:solidFill>
                    <a:schemeClr val="bg1"/>
                  </a:solidFill>
                </a:rPr>
                <a:t> 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171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162" y="6193990"/>
            <a:ext cx="740953" cy="493977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3" r:id="rId20"/>
    <p:sldLayoutId id="2147483674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99293" y="620469"/>
            <a:ext cx="7285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GB" sz="4000" b="1" dirty="0">
                <a:solidFill>
                  <a:srgbClr val="254AA4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Legislative framework for a Union sustainable food system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54291"/>
            <a:ext cx="12192000" cy="803709"/>
          </a:xfrm>
          <a:prstGeom prst="rect">
            <a:avLst/>
          </a:prstGeom>
          <a:solidFill>
            <a:srgbClr val="E3D7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E4194"/>
                </a:solidFill>
                <a:latin typeface="EC Square Sans Pro" panose="020B0506040000020004" pitchFamily="34" charset="0"/>
              </a:rPr>
              <a:t>                                                                                                                                        European Union</a:t>
            </a:r>
            <a:endParaRPr lang="en-US" dirty="0">
              <a:solidFill>
                <a:srgbClr val="0E419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18" b="-8050"/>
          <a:stretch/>
        </p:blipFill>
        <p:spPr>
          <a:xfrm>
            <a:off x="11208328" y="6201786"/>
            <a:ext cx="882074" cy="597424"/>
          </a:xfrm>
          <a:prstGeom prst="rect">
            <a:avLst/>
          </a:prstGeom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173216" y="4711104"/>
            <a:ext cx="5322328" cy="12853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065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8" y="1790700"/>
            <a:ext cx="10905699" cy="4629796"/>
          </a:xfrm>
        </p:spPr>
        <p:txBody>
          <a:bodyPr/>
          <a:lstStyle/>
          <a:p>
            <a:pPr marL="0" indent="0">
              <a:buNone/>
            </a:pPr>
            <a:endParaRPr lang="fr-BE" sz="1800" b="1" dirty="0"/>
          </a:p>
          <a:p>
            <a:pPr marL="0" indent="0">
              <a:buNone/>
            </a:pPr>
            <a:r>
              <a:rPr lang="fr-BE" sz="1800" b="1" dirty="0"/>
              <a:t>OVERARCHING OBJECTIVE:</a:t>
            </a:r>
          </a:p>
          <a:p>
            <a:pPr algn="just"/>
            <a:r>
              <a:rPr lang="en-US" sz="2000" i="1" dirty="0"/>
              <a:t>Set the foundations for the </a:t>
            </a:r>
            <a:r>
              <a:rPr lang="en-US" sz="2000" b="1" i="1" dirty="0"/>
              <a:t>systemic changes </a:t>
            </a:r>
            <a:r>
              <a:rPr lang="en-US" sz="2000" i="1" dirty="0"/>
              <a:t>that are needed by all actors of the food system, including policy makers, business operators and consumers in order to </a:t>
            </a:r>
            <a:r>
              <a:rPr lang="en-US" sz="2000" b="1" i="1" dirty="0"/>
              <a:t>accelerate the transition to a sustainable EU food system</a:t>
            </a:r>
            <a:r>
              <a:rPr lang="en-US" sz="2000" i="1" dirty="0"/>
              <a:t>.</a:t>
            </a:r>
          </a:p>
          <a:p>
            <a:pPr algn="just"/>
            <a:r>
              <a:rPr lang="en-US" sz="2000" i="1" dirty="0"/>
              <a:t>Promote policy coherence at EU and national level, mainstream sustainability in all food-related policies and strengthen the resilience of food systems. </a:t>
            </a:r>
          </a:p>
          <a:p>
            <a:pPr marL="0" indent="0" algn="just">
              <a:buNone/>
            </a:pPr>
            <a:endParaRPr lang="en-GB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8" y="748331"/>
            <a:ext cx="10905699" cy="782357"/>
          </a:xfrm>
        </p:spPr>
        <p:txBody>
          <a:bodyPr/>
          <a:lstStyle/>
          <a:p>
            <a:pPr algn="just"/>
            <a:r>
              <a:rPr lang="fr-BE" b="1" dirty="0"/>
              <a:t>New </a:t>
            </a:r>
            <a:r>
              <a:rPr lang="fr-BE" b="1" dirty="0" err="1"/>
              <a:t>framework</a:t>
            </a:r>
            <a:r>
              <a:rPr lang="fr-BE" b="1" dirty="0"/>
              <a:t> </a:t>
            </a:r>
            <a:r>
              <a:rPr lang="fr-BE" b="1" dirty="0" err="1"/>
              <a:t>legislation</a:t>
            </a:r>
            <a:r>
              <a:rPr lang="fr-BE" b="1" dirty="0"/>
              <a:t> on a Union </a:t>
            </a:r>
            <a:r>
              <a:rPr lang="fr-BE" b="1" dirty="0" err="1"/>
              <a:t>sustainable</a:t>
            </a:r>
            <a:r>
              <a:rPr lang="fr-BE" b="1" dirty="0"/>
              <a:t> </a:t>
            </a:r>
            <a:r>
              <a:rPr lang="fr-BE" b="1" dirty="0" err="1"/>
              <a:t>food</a:t>
            </a:r>
            <a:r>
              <a:rPr lang="fr-BE" b="1" dirty="0"/>
              <a:t> system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2556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18" y="1781666"/>
            <a:ext cx="10905699" cy="4345757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2000" dirty="0"/>
              <a:t>Common definitions;</a:t>
            </a:r>
          </a:p>
          <a:p>
            <a:pPr algn="just">
              <a:spcAft>
                <a:spcPts val="1200"/>
              </a:spcAft>
            </a:pPr>
            <a:r>
              <a:rPr lang="en-US" sz="2000" dirty="0"/>
              <a:t>General objectives to be pursued vis-à-vis sustainability of the food system in all future Union and national law, anchoring in law the objectives of the F2F communication;</a:t>
            </a:r>
          </a:p>
          <a:p>
            <a:pPr algn="just">
              <a:spcAft>
                <a:spcPts val="1200"/>
              </a:spcAft>
            </a:pPr>
            <a:r>
              <a:rPr lang="en-US" sz="2000" dirty="0"/>
              <a:t>General principles targeting policy makers: future and existing legislation will be aligned/adapted where relevant to those principles;</a:t>
            </a:r>
          </a:p>
          <a:p>
            <a:pPr algn="just">
              <a:spcAft>
                <a:spcPts val="1200"/>
              </a:spcAft>
            </a:pPr>
            <a:r>
              <a:rPr lang="en-US" sz="2000" dirty="0"/>
              <a:t>Governance provisions to frame and encourage multilevel engagement;</a:t>
            </a:r>
          </a:p>
          <a:p>
            <a:pPr algn="just">
              <a:spcAft>
                <a:spcPts val="1200"/>
              </a:spcAft>
            </a:pPr>
            <a:r>
              <a:rPr lang="en-US" sz="2000" dirty="0"/>
              <a:t>‘</a:t>
            </a:r>
            <a:r>
              <a:rPr lang="en-US" sz="2000" dirty="0" err="1"/>
              <a:t>Favourable</a:t>
            </a:r>
            <a:r>
              <a:rPr lang="en-US" sz="2000" dirty="0"/>
              <a:t> food environment’ provisions;</a:t>
            </a:r>
          </a:p>
          <a:p>
            <a:pPr algn="just">
              <a:spcAft>
                <a:spcPts val="1200"/>
              </a:spcAft>
            </a:pPr>
            <a:r>
              <a:rPr lang="en-US" sz="2000" dirty="0"/>
              <a:t>Monitoring and enforcement provisions</a:t>
            </a:r>
            <a:endParaRPr lang="en-US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1218" y="338521"/>
            <a:ext cx="10515600" cy="782357"/>
          </a:xfrm>
        </p:spPr>
        <p:txBody>
          <a:bodyPr/>
          <a:lstStyle/>
          <a:p>
            <a:pPr algn="just"/>
            <a:r>
              <a:rPr lang="fr-BE" sz="3600" b="1" dirty="0" err="1"/>
              <a:t>Elements</a:t>
            </a:r>
            <a:r>
              <a:rPr lang="fr-BE" sz="3600" b="1" dirty="0"/>
              <a:t> of the FSFS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84046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inus 17"/>
          <p:cNvSpPr/>
          <p:nvPr/>
        </p:nvSpPr>
        <p:spPr>
          <a:xfrm flipH="1">
            <a:off x="821437" y="-2068303"/>
            <a:ext cx="45719" cy="54000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Minus 18"/>
          <p:cNvSpPr/>
          <p:nvPr/>
        </p:nvSpPr>
        <p:spPr>
          <a:xfrm rot="16200000" flipH="1">
            <a:off x="1440561" y="-1421956"/>
            <a:ext cx="45719" cy="54000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ounded Rectangle 5"/>
          <p:cNvSpPr/>
          <p:nvPr/>
        </p:nvSpPr>
        <p:spPr>
          <a:xfrm>
            <a:off x="9753600" y="5989983"/>
            <a:ext cx="2266122" cy="6758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172278" y="1515640"/>
            <a:ext cx="874015" cy="720000"/>
          </a:xfrm>
          <a:prstGeom prst="rect">
            <a:avLst/>
          </a:prstGeom>
          <a:solidFill>
            <a:srgbClr val="BADAB8"/>
          </a:solidFill>
          <a:ln>
            <a:solidFill>
              <a:srgbClr val="BAD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 0 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1052858" y="1515640"/>
            <a:ext cx="1002680" cy="720000"/>
          </a:xfrm>
          <a:prstGeom prst="rect">
            <a:avLst/>
          </a:prstGeom>
          <a:solidFill>
            <a:srgbClr val="5EA674"/>
          </a:solidFill>
          <a:ln>
            <a:solidFill>
              <a:srgbClr val="5EA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9918" y="1888694"/>
            <a:ext cx="2447573" cy="360000"/>
          </a:xfrm>
          <a:prstGeom prst="rect">
            <a:avLst/>
          </a:prstGeom>
          <a:solidFill>
            <a:srgbClr val="5FA95B"/>
          </a:solidFill>
          <a:ln>
            <a:solidFill>
              <a:srgbClr val="5FA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0200" y="1883152"/>
            <a:ext cx="1980000" cy="359998"/>
          </a:xfrm>
          <a:prstGeom prst="rect">
            <a:avLst/>
          </a:prstGeom>
          <a:solidFill>
            <a:srgbClr val="5EB54F"/>
          </a:solidFill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3103" y="1871950"/>
            <a:ext cx="3600000" cy="360000"/>
          </a:xfrm>
          <a:prstGeom prst="rect">
            <a:avLst/>
          </a:prstGeom>
          <a:solidFill>
            <a:srgbClr val="9CC53F"/>
          </a:solidFill>
          <a:ln>
            <a:solidFill>
              <a:srgbClr val="9C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9918" y="1515743"/>
            <a:ext cx="10003012" cy="3600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Requirements within FSFS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8843" y="2228333"/>
            <a:ext cx="874015" cy="3725141"/>
          </a:xfrm>
          <a:prstGeom prst="rect">
            <a:avLst/>
          </a:prstGeom>
          <a:noFill/>
          <a:ln>
            <a:solidFill>
              <a:srgbClr val="BAD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Do nothing</a:t>
            </a:r>
            <a:r>
              <a:rPr lang="en-GB" sz="1600" dirty="0"/>
              <a:t>0 </a:t>
            </a:r>
            <a:endParaRPr lang="fr-BE" sz="1600" dirty="0"/>
          </a:p>
        </p:txBody>
      </p:sp>
      <p:sp>
        <p:nvSpPr>
          <p:cNvPr id="16" name="Rectangle 15"/>
          <p:cNvSpPr/>
          <p:nvPr/>
        </p:nvSpPr>
        <p:spPr>
          <a:xfrm>
            <a:off x="1062799" y="2239991"/>
            <a:ext cx="1002680" cy="3726000"/>
          </a:xfrm>
          <a:prstGeom prst="rect">
            <a:avLst/>
          </a:prstGeom>
          <a:noFill/>
          <a:ln>
            <a:solidFill>
              <a:srgbClr val="5EA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Voluntary</a:t>
            </a:r>
            <a:endParaRPr lang="fr-BE" sz="15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9194" y="2237858"/>
            <a:ext cx="2447573" cy="3725142"/>
          </a:xfrm>
          <a:prstGeom prst="rect">
            <a:avLst/>
          </a:prstGeom>
          <a:noFill/>
          <a:ln>
            <a:solidFill>
              <a:srgbClr val="5FA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and alignment of sectoral legislation through requirements, in line with FSFS objectives/principles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0141" y="2243150"/>
            <a:ext cx="3600000" cy="1870415"/>
          </a:xfrm>
          <a:prstGeom prst="rect">
            <a:avLst/>
          </a:prstGeom>
          <a:noFill/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Elimination from the Union market of the least sustainable food systems operations/products by setting minimum sustainability requirements based on the ‘do no harm principle'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80140" y="4113566"/>
            <a:ext cx="1800000" cy="1854726"/>
          </a:xfrm>
          <a:prstGeom prst="rect">
            <a:avLst/>
          </a:prstGeom>
          <a:noFill/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4A – </a:t>
            </a:r>
            <a:r>
              <a:rPr lang="en-GB" dirty="0">
                <a:solidFill>
                  <a:schemeClr val="tx1"/>
                </a:solidFill>
              </a:rPr>
              <a:t>Only products produced in the EU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80142" y="4113565"/>
            <a:ext cx="1800000" cy="1854728"/>
          </a:xfrm>
          <a:prstGeom prst="rect">
            <a:avLst/>
          </a:prstGeom>
          <a:noFill/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4B – </a:t>
            </a:r>
            <a:r>
              <a:rPr lang="en-GB" dirty="0">
                <a:solidFill>
                  <a:schemeClr val="tx1"/>
                </a:solidFill>
              </a:rPr>
              <a:t>Products produced and placed in the EU (imports are covered in the scope)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03103" y="2247920"/>
            <a:ext cx="1980000" cy="3717298"/>
          </a:xfrm>
          <a:prstGeom prst="rect">
            <a:avLst/>
          </a:prstGeom>
          <a:noFill/>
          <a:ln>
            <a:solidFill>
              <a:srgbClr val="9C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Increasing compliance with sustainability standards by explicitly establishing the</a:t>
            </a:r>
          </a:p>
          <a:p>
            <a:pPr algn="ctr"/>
            <a:r>
              <a:rPr lang="en-US" sz="1700" dirty="0">
                <a:solidFill>
                  <a:schemeClr val="tx1"/>
                </a:solidFill>
              </a:rPr>
              <a:t>primary responsibility of business operators (strengthened due diligence) for sustainability purposes</a:t>
            </a:r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900281" y="199178"/>
            <a:ext cx="10697894" cy="1056006"/>
          </a:xfrm>
        </p:spPr>
        <p:txBody>
          <a:bodyPr anchor="ctr"/>
          <a:lstStyle/>
          <a:p>
            <a:r>
              <a:rPr lang="en-US" dirty="0"/>
              <a:t>Policy options for push measures</a:t>
            </a:r>
            <a:endParaRPr lang="en-US" dirty="0"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76764" y="1880722"/>
            <a:ext cx="1980000" cy="360000"/>
          </a:xfrm>
          <a:prstGeom prst="rect">
            <a:avLst/>
          </a:prstGeom>
          <a:solidFill>
            <a:srgbClr val="6AB54F"/>
          </a:solidFill>
          <a:ln>
            <a:solidFill>
              <a:srgbClr val="6A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 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076488" y="2239991"/>
            <a:ext cx="1980000" cy="3717298"/>
          </a:xfrm>
          <a:prstGeom prst="rect">
            <a:avLst/>
          </a:prstGeom>
          <a:noFill/>
          <a:ln>
            <a:solidFill>
              <a:srgbClr val="6A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combination of  options 2, 3 (primary responsibility) and 4 (sustainability requirement)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options are not mutually exclusive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11753022" y="6384822"/>
            <a:ext cx="2667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15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203505" y="3047654"/>
            <a:ext cx="2700000" cy="1570556"/>
          </a:xfrm>
          <a:prstGeom prst="rect">
            <a:avLst/>
          </a:prstGeom>
          <a:noFill/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63100" y="5201971"/>
            <a:ext cx="2266122" cy="6758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8894736" y="3048549"/>
            <a:ext cx="2738282" cy="1554945"/>
          </a:xfrm>
          <a:prstGeom prst="rect">
            <a:avLst/>
          </a:prstGeom>
          <a:noFill/>
          <a:ln>
            <a:solidFill>
              <a:srgbClr val="9C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</p:txBody>
      </p:sp>
      <p:sp>
        <p:nvSpPr>
          <p:cNvPr id="18" name="Minus 17"/>
          <p:cNvSpPr/>
          <p:nvPr/>
        </p:nvSpPr>
        <p:spPr>
          <a:xfrm flipH="1">
            <a:off x="821437" y="-2068303"/>
            <a:ext cx="45719" cy="54000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Minus 18"/>
          <p:cNvSpPr/>
          <p:nvPr/>
        </p:nvSpPr>
        <p:spPr>
          <a:xfrm rot="16200000" flipH="1">
            <a:off x="1440561" y="-1421956"/>
            <a:ext cx="45719" cy="54000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624370" y="1968564"/>
            <a:ext cx="1440000" cy="1080000"/>
          </a:xfrm>
          <a:prstGeom prst="rect">
            <a:avLst/>
          </a:prstGeom>
          <a:solidFill>
            <a:srgbClr val="BADAB8"/>
          </a:solidFill>
          <a:ln>
            <a:solidFill>
              <a:srgbClr val="BAD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 0 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2065929" y="1977805"/>
            <a:ext cx="1440000" cy="1080000"/>
          </a:xfrm>
          <a:prstGeom prst="rect">
            <a:avLst/>
          </a:prstGeom>
          <a:solidFill>
            <a:srgbClr val="5EA674"/>
          </a:solidFill>
          <a:ln>
            <a:solidFill>
              <a:srgbClr val="5EA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8882" y="2336471"/>
            <a:ext cx="2700000" cy="720000"/>
          </a:xfrm>
          <a:prstGeom prst="rect">
            <a:avLst/>
          </a:prstGeom>
          <a:solidFill>
            <a:srgbClr val="5FA95B"/>
          </a:solidFill>
          <a:ln>
            <a:solidFill>
              <a:srgbClr val="5FA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4299" y="2339019"/>
            <a:ext cx="2700000" cy="360000"/>
          </a:xfrm>
          <a:prstGeom prst="rect">
            <a:avLst/>
          </a:prstGeom>
          <a:solidFill>
            <a:srgbClr val="5EB54F"/>
          </a:solidFill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937" y="3056471"/>
            <a:ext cx="1440000" cy="2823277"/>
          </a:xfrm>
          <a:prstGeom prst="rect">
            <a:avLst/>
          </a:prstGeom>
          <a:noFill/>
          <a:ln>
            <a:solidFill>
              <a:srgbClr val="BAD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Do nothing</a:t>
            </a:r>
            <a:r>
              <a:rPr lang="en-GB"/>
              <a:t>0 </a:t>
            </a:r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2073685" y="3035298"/>
            <a:ext cx="1440000" cy="2842788"/>
          </a:xfrm>
          <a:prstGeom prst="rect">
            <a:avLst/>
          </a:prstGeom>
          <a:noFill/>
          <a:ln>
            <a:solidFill>
              <a:srgbClr val="5EA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Voluntary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1837" y="3048564"/>
            <a:ext cx="2700000" cy="2829724"/>
          </a:xfrm>
          <a:prstGeom prst="rect">
            <a:avLst/>
          </a:prstGeom>
          <a:noFill/>
          <a:ln>
            <a:solidFill>
              <a:srgbClr val="5FA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solidFill>
                  <a:schemeClr val="tx1"/>
                </a:solidFill>
                <a:ea typeface="+mn-lt"/>
                <a:cs typeface="+mn-lt"/>
              </a:rPr>
              <a:t>Sustainability labelling provisions developed in sector specific legislation</a:t>
            </a:r>
            <a:endParaRPr lang="en-US">
              <a:solidFill>
                <a:schemeClr val="tx1"/>
              </a:solidFill>
              <a:cs typeface="Arial"/>
            </a:endParaRPr>
          </a:p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23981" y="2339898"/>
            <a:ext cx="2723917" cy="358665"/>
          </a:xfrm>
          <a:prstGeom prst="rect">
            <a:avLst/>
          </a:prstGeom>
          <a:solidFill>
            <a:srgbClr val="9CC53F"/>
          </a:solidFill>
          <a:ln>
            <a:solidFill>
              <a:srgbClr val="9C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02810" y="1984837"/>
            <a:ext cx="8142133" cy="35017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Regulatory options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08882" y="2706577"/>
            <a:ext cx="5436061" cy="341987"/>
          </a:xfrm>
          <a:prstGeom prst="rect">
            <a:avLst/>
          </a:prstGeom>
          <a:solidFill>
            <a:srgbClr val="5EB54F">
              <a:alpha val="43000"/>
            </a:srgbClr>
          </a:solidFill>
          <a:ln>
            <a:solidFill>
              <a:srgbClr val="BAD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New EU framework for sustainability labelling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CCF52-9996-8AC9-DE2D-7D662C9D76A8}"/>
              </a:ext>
            </a:extLst>
          </p:cNvPr>
          <p:cNvSpPr txBox="1"/>
          <p:nvPr/>
        </p:nvSpPr>
        <p:spPr>
          <a:xfrm>
            <a:off x="6199539" y="3039820"/>
            <a:ext cx="271077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/>
              <a:t>General framework for sustainability related information to consumers for all foods + voluntary harmonised EU sustainability label </a:t>
            </a:r>
            <a:endParaRPr lang="en-US" sz="1600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D7E47-7B3B-F7A4-A161-4D366BC2DB32}"/>
              </a:ext>
            </a:extLst>
          </p:cNvPr>
          <p:cNvSpPr txBox="1"/>
          <p:nvPr/>
        </p:nvSpPr>
        <p:spPr>
          <a:xfrm>
            <a:off x="8858366" y="3050554"/>
            <a:ext cx="273136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/>
              <a:t>General framework for sustainability related information to consumers for all foods + mandatory harmonised EU sustainability label</a:t>
            </a:r>
            <a:endParaRPr lang="en-US" sz="1600" dirty="0">
              <a:ea typeface="+mn-lt"/>
              <a:cs typeface="+mn-lt"/>
            </a:endParaRPr>
          </a:p>
        </p:txBody>
      </p:sp>
      <p:sp>
        <p:nvSpPr>
          <p:cNvPr id="25" name="Title 3"/>
          <p:cNvSpPr>
            <a:spLocks noGrp="1"/>
          </p:cNvSpPr>
          <p:nvPr>
            <p:ph type="title"/>
          </p:nvPr>
        </p:nvSpPr>
        <p:spPr>
          <a:xfrm>
            <a:off x="900281" y="199178"/>
            <a:ext cx="10697894" cy="1056006"/>
          </a:xfrm>
        </p:spPr>
        <p:txBody>
          <a:bodyPr anchor="ctr"/>
          <a:lstStyle/>
          <a:p>
            <a:r>
              <a:rPr lang="en-US" dirty="0"/>
              <a:t>Pull measures: sustainability labelling</a:t>
            </a:r>
            <a:endParaRPr lang="en-US" dirty="0"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03505" y="4603494"/>
            <a:ext cx="1350000" cy="1274337"/>
          </a:xfrm>
          <a:prstGeom prst="rect">
            <a:avLst/>
          </a:prstGeom>
          <a:noFill/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2710" y="4603494"/>
            <a:ext cx="1350000" cy="1274337"/>
          </a:xfrm>
          <a:prstGeom prst="rect">
            <a:avLst/>
          </a:prstGeom>
          <a:noFill/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03505" y="4671056"/>
            <a:ext cx="13371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3a: </a:t>
            </a:r>
            <a:r>
              <a:rPr lang="en-US" sz="1400" dirty="0"/>
              <a:t>only for food products of higher sustainability performance.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521187" y="4662290"/>
            <a:ext cx="1337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3b: </a:t>
            </a:r>
            <a:r>
              <a:rPr lang="en-US" sz="1400" dirty="0"/>
              <a:t>all food products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894736" y="4603494"/>
            <a:ext cx="1368000" cy="1274337"/>
          </a:xfrm>
          <a:prstGeom prst="rect">
            <a:avLst/>
          </a:prstGeom>
          <a:noFill/>
          <a:ln>
            <a:solidFill>
              <a:srgbClr val="9C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276943" y="4612223"/>
            <a:ext cx="1368000" cy="1274337"/>
          </a:xfrm>
          <a:prstGeom prst="rect">
            <a:avLst/>
          </a:prstGeom>
          <a:noFill/>
          <a:ln>
            <a:solidFill>
              <a:srgbClr val="9CC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  <a:p>
            <a:pPr algn="ctr"/>
            <a:endParaRPr lang="en-GB">
              <a:solidFill>
                <a:schemeClr val="tx1"/>
              </a:solidFill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25557" y="4640007"/>
            <a:ext cx="1337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4a: </a:t>
            </a:r>
            <a:r>
              <a:rPr lang="en-US" sz="1400" dirty="0"/>
              <a:t>for all EU food products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0307764" y="4613686"/>
            <a:ext cx="1337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4b: </a:t>
            </a:r>
            <a:r>
              <a:rPr lang="en-US" sz="1400" dirty="0"/>
              <a:t>for all EU and imported food products</a:t>
            </a:r>
            <a:endParaRPr lang="en-US" dirty="0"/>
          </a:p>
        </p:txBody>
      </p:sp>
      <p:sp>
        <p:nvSpPr>
          <p:cNvPr id="30" name="Slide Number Placeholder 3"/>
          <p:cNvSpPr txBox="1">
            <a:spLocks/>
          </p:cNvSpPr>
          <p:nvPr/>
        </p:nvSpPr>
        <p:spPr>
          <a:xfrm>
            <a:off x="11753022" y="6384822"/>
            <a:ext cx="2667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18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inus 17"/>
          <p:cNvSpPr/>
          <p:nvPr/>
        </p:nvSpPr>
        <p:spPr>
          <a:xfrm flipH="1">
            <a:off x="821437" y="-2068303"/>
            <a:ext cx="45719" cy="54000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Minus 18"/>
          <p:cNvSpPr/>
          <p:nvPr/>
        </p:nvSpPr>
        <p:spPr>
          <a:xfrm rot="16200000" flipH="1">
            <a:off x="1440561" y="-1421956"/>
            <a:ext cx="45719" cy="5400000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620647" y="1987669"/>
            <a:ext cx="1909836" cy="720000"/>
          </a:xfrm>
          <a:prstGeom prst="rect">
            <a:avLst/>
          </a:prstGeom>
          <a:solidFill>
            <a:srgbClr val="BADAB8"/>
          </a:solidFill>
          <a:ln>
            <a:solidFill>
              <a:srgbClr val="BAD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 0 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2537048" y="1996910"/>
            <a:ext cx="1891191" cy="720000"/>
          </a:xfrm>
          <a:prstGeom prst="rect">
            <a:avLst/>
          </a:prstGeom>
          <a:solidFill>
            <a:srgbClr val="5EA674"/>
          </a:solidFill>
          <a:ln>
            <a:solidFill>
              <a:srgbClr val="5EA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4804" y="2354574"/>
            <a:ext cx="3600000" cy="360000"/>
          </a:xfrm>
          <a:prstGeom prst="rect">
            <a:avLst/>
          </a:prstGeom>
          <a:solidFill>
            <a:srgbClr val="5FA95B"/>
          </a:solidFill>
          <a:ln>
            <a:solidFill>
              <a:srgbClr val="5FA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45963" y="2351623"/>
            <a:ext cx="3600000" cy="360000"/>
          </a:xfrm>
          <a:prstGeom prst="rect">
            <a:avLst/>
          </a:prstGeom>
          <a:solidFill>
            <a:srgbClr val="5EB54F"/>
          </a:solidFill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Option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214" y="2707670"/>
            <a:ext cx="1911600" cy="3001756"/>
          </a:xfrm>
          <a:prstGeom prst="rect">
            <a:avLst/>
          </a:prstGeom>
          <a:noFill/>
          <a:ln>
            <a:solidFill>
              <a:srgbClr val="BAD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Do nothing</a:t>
            </a:r>
            <a:r>
              <a:rPr lang="en-GB"/>
              <a:t>0 </a:t>
            </a:r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2544804" y="2715576"/>
            <a:ext cx="1890000" cy="2994840"/>
          </a:xfrm>
          <a:prstGeom prst="rect">
            <a:avLst/>
          </a:prstGeom>
          <a:noFill/>
          <a:ln>
            <a:solidFill>
              <a:srgbClr val="5EA6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Voluntary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5963" y="2707669"/>
            <a:ext cx="3600000" cy="3000959"/>
          </a:xfrm>
          <a:prstGeom prst="rect">
            <a:avLst/>
          </a:prstGeom>
          <a:noFill/>
          <a:ln>
            <a:solidFill>
              <a:srgbClr val="5FA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General provisions and requirements aiming to raise awareness and improve skills and knowledge of  SPP, capacity building and support authorities in using public procurement strategically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45963" y="2715576"/>
            <a:ext cx="3600000" cy="2994043"/>
          </a:xfrm>
          <a:prstGeom prst="rect">
            <a:avLst/>
          </a:prstGeom>
          <a:noFill/>
          <a:ln>
            <a:solidFill>
              <a:srgbClr val="5EB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Mandatory general and specific requirements</a:t>
            </a:r>
            <a:endParaRPr lang="fr-BE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894ED-94D2-DEB2-B76E-152CDA041273}"/>
              </a:ext>
            </a:extLst>
          </p:cNvPr>
          <p:cNvSpPr/>
          <p:nvPr/>
        </p:nvSpPr>
        <p:spPr>
          <a:xfrm>
            <a:off x="4428239" y="1994574"/>
            <a:ext cx="7217724" cy="36000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Regulatory options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900281" y="199178"/>
            <a:ext cx="10925218" cy="1056006"/>
          </a:xfrm>
          <a:prstGeom prst="rect">
            <a:avLst/>
          </a:prstGeom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Pull measures: sustainable public procurement </a:t>
            </a:r>
            <a:endParaRPr lang="en-US" dirty="0">
              <a:cs typeface="Arial"/>
            </a:endParaRPr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753022" y="6384822"/>
            <a:ext cx="2667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51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429" y="901521"/>
            <a:ext cx="10905699" cy="583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sz="1800" b="1" dirty="0"/>
              <a:t>OPEN PUBLIC CONSULTATION: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BE" sz="1800" dirty="0"/>
              <a:t>12 </a:t>
            </a:r>
            <a:r>
              <a:rPr lang="fr-BE" sz="1800" dirty="0" err="1"/>
              <a:t>weeks</a:t>
            </a:r>
            <a:r>
              <a:rPr lang="fr-BE" sz="1800" dirty="0"/>
              <a:t> of consultation in all EU </a:t>
            </a:r>
            <a:r>
              <a:rPr lang="fr-BE" sz="1800" dirty="0" err="1"/>
              <a:t>languages</a:t>
            </a:r>
            <a:r>
              <a:rPr lang="fr-BE" sz="1800" dirty="0"/>
              <a:t> </a:t>
            </a:r>
            <a:r>
              <a:rPr lang="fr-BE" sz="1800" dirty="0" err="1"/>
              <a:t>from</a:t>
            </a:r>
            <a:r>
              <a:rPr lang="fr-BE" sz="1800" dirty="0"/>
              <a:t> 28 April 2022 to 21 July 2022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BE" sz="1800" dirty="0"/>
              <a:t>Total </a:t>
            </a:r>
            <a:r>
              <a:rPr lang="en-US" sz="1800" dirty="0"/>
              <a:t>of 2670 responses </a:t>
            </a:r>
            <a:endParaRPr lang="fr-B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1800" b="1" dirty="0"/>
              <a:t> WORKSHOPS </a:t>
            </a:r>
            <a:r>
              <a:rPr lang="fr-BE" sz="1800" b="1" dirty="0" err="1"/>
              <a:t>with</a:t>
            </a:r>
            <a:r>
              <a:rPr lang="fr-BE" sz="1800" b="1" dirty="0"/>
              <a:t> EP, EESC, </a:t>
            </a:r>
            <a:r>
              <a:rPr lang="fr-BE" sz="1800" b="1" dirty="0" err="1"/>
              <a:t>CoR</a:t>
            </a:r>
            <a:r>
              <a:rPr lang="fr-BE" sz="1800" b="1" dirty="0"/>
              <a:t>, relevant EU </a:t>
            </a:r>
            <a:r>
              <a:rPr lang="fr-BE" sz="1800" b="1" dirty="0" err="1"/>
              <a:t>agencies</a:t>
            </a:r>
            <a:r>
              <a:rPr lang="fr-BE" sz="1800" b="1" dirty="0"/>
              <a:t>:</a:t>
            </a:r>
            <a:endParaRPr lang="en-US" sz="18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/>
              <a:t>End of May/June and October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sz="1800" b="1" dirty="0"/>
              <a:t>  TARGETED STAKEHOLDER CONSULTATIONS:</a:t>
            </a:r>
            <a:endParaRPr lang="en-US" sz="18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/>
              <a:t>Organized by SANTE external contractor (</a:t>
            </a:r>
            <a:r>
              <a:rPr lang="en-US" sz="1800" dirty="0" err="1"/>
              <a:t>Ecorys</a:t>
            </a:r>
            <a:r>
              <a:rPr lang="en-US" sz="1800" dirty="0"/>
              <a:t>):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sz="1600" dirty="0"/>
              <a:t>Interviews – July/August/September 2022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sz="1600" dirty="0"/>
              <a:t>Targeted surveys – July/August/September 2022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n-US" sz="1600" dirty="0"/>
              <a:t>Stakeholder workshops – September/October 2022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800" dirty="0"/>
              <a:t>SME survey running from 31 August to 30 October 2022</a:t>
            </a:r>
          </a:p>
          <a:p>
            <a:pPr marL="0" indent="0" algn="just">
              <a:buNone/>
            </a:pPr>
            <a:endParaRPr lang="en-GB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150" y="119079"/>
            <a:ext cx="10905699" cy="660400"/>
          </a:xfrm>
        </p:spPr>
        <p:txBody>
          <a:bodyPr/>
          <a:lstStyle/>
          <a:p>
            <a:pPr algn="just"/>
            <a:r>
              <a:rPr lang="fr-BE" sz="3600" b="1" dirty="0"/>
              <a:t>Consultation </a:t>
            </a:r>
            <a:r>
              <a:rPr lang="fr-BE" sz="3600" b="1" dirty="0" err="1"/>
              <a:t>activities</a:t>
            </a:r>
            <a:r>
              <a:rPr lang="fr-BE" sz="3600" b="1" dirty="0"/>
              <a:t> for the FSFS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57626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57FDF5-0D4D-43B0-BEB8-A3BBC65B4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8455" y="1530581"/>
            <a:ext cx="8097056" cy="484455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6EAE4B-9F2A-4804-89A4-FFDE9E21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OPC :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307648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339" y="4963838"/>
            <a:ext cx="8941016" cy="1853519"/>
          </a:xfrm>
        </p:spPr>
        <p:txBody>
          <a:bodyPr wrap="square" anchor="b" anchorCtr="0"/>
          <a:lstStyle/>
          <a:p>
            <a:endParaRPr lang="en-US" sz="1050" b="1" dirty="0"/>
          </a:p>
        </p:txBody>
      </p:sp>
      <p:sp>
        <p:nvSpPr>
          <p:cNvPr id="4" name="Rectangle 3"/>
          <p:cNvSpPr/>
          <p:nvPr/>
        </p:nvSpPr>
        <p:spPr>
          <a:xfrm>
            <a:off x="0" y="2690648"/>
            <a:ext cx="12192000" cy="100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5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E62DECC999040A997D9036FF95492" ma:contentTypeVersion="17" ma:contentTypeDescription="Create a new document." ma:contentTypeScope="" ma:versionID="1b2a63b64d1b1fd34ca6cc5faae0c9bf">
  <xsd:schema xmlns:xsd="http://www.w3.org/2001/XMLSchema" xmlns:xs="http://www.w3.org/2001/XMLSchema" xmlns:p="http://schemas.microsoft.com/office/2006/metadata/properties" xmlns:ns2="5393bcfd-6052-4a38-ba16-41ad0506e4fd" xmlns:ns3="9fc980de-77e4-4ab2-8bf7-91d619653db4" targetNamespace="http://schemas.microsoft.com/office/2006/metadata/properties" ma:root="true" ma:fieldsID="9d4868f99e4eb306700560f7fc8a554a" ns2:_="" ns3:_="">
    <xsd:import namespace="5393bcfd-6052-4a38-ba16-41ad0506e4fd"/>
    <xsd:import namespace="9fc980de-77e4-4ab2-8bf7-91d619653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3bcfd-6052-4a38-ba16-41ad0506e4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a85615f-706f-429f-ade9-42e9825cb1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980de-77e4-4ab2-8bf7-91d619653d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60936a-09f1-4d0e-a342-b1e28da13e5f}" ma:internalName="TaxCatchAll" ma:showField="CatchAllData" ma:web="9fc980de-77e4-4ab2-8bf7-91d619653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93bcfd-6052-4a38-ba16-41ad0506e4fd">
      <Terms xmlns="http://schemas.microsoft.com/office/infopath/2007/PartnerControls"/>
    </lcf76f155ced4ddcb4097134ff3c332f>
    <TaxCatchAll xmlns="9fc980de-77e4-4ab2-8bf7-91d619653db4" xsi:nil="true"/>
  </documentManagement>
</p:properties>
</file>

<file path=customXml/itemProps1.xml><?xml version="1.0" encoding="utf-8"?>
<ds:datastoreItem xmlns:ds="http://schemas.openxmlformats.org/officeDocument/2006/customXml" ds:itemID="{2A3E2B83-57D4-42F4-999C-CDFBC75CFAAD}"/>
</file>

<file path=customXml/itemProps2.xml><?xml version="1.0" encoding="utf-8"?>
<ds:datastoreItem xmlns:ds="http://schemas.openxmlformats.org/officeDocument/2006/customXml" ds:itemID="{28A6D558-57E5-4777-8224-87C52B25C154}"/>
</file>

<file path=customXml/itemProps3.xml><?xml version="1.0" encoding="utf-8"?>
<ds:datastoreItem xmlns:ds="http://schemas.openxmlformats.org/officeDocument/2006/customXml" ds:itemID="{98B52CCB-4431-4F3D-9FCA-89A8E70DA7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7505</TotalTime>
  <Words>564</Words>
  <Application>Microsoft Office PowerPoint</Application>
  <PresentationFormat>Widescreen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EC Square Sans Pro</vt:lpstr>
      <vt:lpstr>Wingdings</vt:lpstr>
      <vt:lpstr>Office Theme</vt:lpstr>
      <vt:lpstr>PowerPoint Presentation</vt:lpstr>
      <vt:lpstr>New framework legislation on a Union sustainable food system</vt:lpstr>
      <vt:lpstr>Elements of the FSFS</vt:lpstr>
      <vt:lpstr>Policy options for push measures</vt:lpstr>
      <vt:lpstr>Pull measures: sustainability labelling</vt:lpstr>
      <vt:lpstr>PowerPoint Presentation</vt:lpstr>
      <vt:lpstr>Consultation activities for the FSFS</vt:lpstr>
      <vt:lpstr>OPC : preliminary results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MOENS Heidi (SANTE)</dc:creator>
  <cp:lastModifiedBy>Mo Mathies</cp:lastModifiedBy>
  <cp:revision>280</cp:revision>
  <cp:lastPrinted>2020-10-22T08:14:27Z</cp:lastPrinted>
  <dcterms:created xsi:type="dcterms:W3CDTF">2020-10-06T08:33:41Z</dcterms:created>
  <dcterms:modified xsi:type="dcterms:W3CDTF">2022-11-24T07:42:12Z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2022-10-04T08:45:43Z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4019e475-a64c-44f2-981e-319d60a0a13f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0x010100D44E62DECC999040A997D9036FF95492</vt:lpwstr>
  </property>
</Properties>
</file>