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15"/>
  </p:notesMasterIdLst>
  <p:handoutMasterIdLst>
    <p:handoutMasterId r:id="rId16"/>
  </p:handoutMasterIdLst>
  <p:sldIdLst>
    <p:sldId id="392" r:id="rId6"/>
    <p:sldId id="442" r:id="rId7"/>
    <p:sldId id="444" r:id="rId8"/>
    <p:sldId id="443" r:id="rId9"/>
    <p:sldId id="446" r:id="rId10"/>
    <p:sldId id="445" r:id="rId11"/>
    <p:sldId id="426" r:id="rId12"/>
    <p:sldId id="433" r:id="rId13"/>
    <p:sldId id="421" r:id="rId1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6B1"/>
    <a:srgbClr val="282250"/>
    <a:srgbClr val="EA553F"/>
    <a:srgbClr val="20A1A7"/>
    <a:srgbClr val="D31751"/>
    <a:srgbClr val="4D4D4D"/>
    <a:srgbClr val="F35D47"/>
    <a:srgbClr val="23A6A5"/>
    <a:srgbClr val="222256"/>
    <a:srgbClr val="D02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7" autoAdjust="0"/>
    <p:restoredTop sz="92173" autoAdjust="0"/>
  </p:normalViewPr>
  <p:slideViewPr>
    <p:cSldViewPr snapToGrid="0">
      <p:cViewPr varScale="1">
        <p:scale>
          <a:sx n="58" d="100"/>
          <a:sy n="58" d="100"/>
        </p:scale>
        <p:origin x="684" y="52"/>
      </p:cViewPr>
      <p:guideLst>
        <p:guide orient="horz" pos="206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0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%28CC-BY%29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Update/add/delete parts of the</a:t>
            </a:r>
            <a:r>
              <a:rPr lang="en-IE" baseline="0" dirty="0"/>
              <a:t> copy right notice where appropriate.</a:t>
            </a:r>
          </a:p>
          <a:p>
            <a:r>
              <a:rPr lang="en-IE" baseline="0" dirty="0"/>
              <a:t>More information: </a:t>
            </a:r>
            <a:r>
              <a:rPr lang="en-GB" dirty="0">
                <a:hlinkClick r:id="rId3"/>
              </a:rPr>
              <a:t>https://myintracomm.ec.europa.eu/corp/intellectual-property/Documents/2019_Reuse-guidelines%28CC-BY%29.pdf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8199" y="1748079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93027" y="1748079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47855" y="1748078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302683" y="1748077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457511" y="1748077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38199" y="3934111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993027" y="3934111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147855" y="3934110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7302683" y="3934109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457511" y="3934109"/>
            <a:ext cx="1896289" cy="1896289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834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478619" y="1913416"/>
            <a:ext cx="1875181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051401" y="2898477"/>
            <a:ext cx="2307284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081980" y="1913416"/>
            <a:ext cx="3185512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38213" y="1748077"/>
            <a:ext cx="2643187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840251" y="2860831"/>
            <a:ext cx="1620431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919097" y="3790927"/>
            <a:ext cx="1987550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938213" y="3908959"/>
            <a:ext cx="1751486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012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69963" y="1843395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581400" y="1843394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92837" y="1843393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804274" y="1843392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8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710" y="1992572"/>
            <a:ext cx="710366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967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031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7404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781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6784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017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9140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5025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423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5468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0447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5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827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50" r:id="rId6"/>
    <p:sldLayoutId id="2147483660" r:id="rId7"/>
    <p:sldLayoutId id="2147483652" r:id="rId8"/>
    <p:sldLayoutId id="2147483661" r:id="rId9"/>
    <p:sldLayoutId id="2147483653" r:id="rId10"/>
    <p:sldLayoutId id="2147483658" r:id="rId11"/>
    <p:sldLayoutId id="2147483663" r:id="rId12"/>
    <p:sldLayoutId id="2147483664" r:id="rId13"/>
    <p:sldLayoutId id="2147483665" r:id="rId14"/>
    <p:sldLayoutId id="2147483659" r:id="rId15"/>
    <p:sldLayoutId id="2147483654" r:id="rId16"/>
    <p:sldLayoutId id="214748365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F4D2-9B57-4845-8305-BE8F6D14C2A0}" type="datetimeFigureOut">
              <a:rPr lang="en-IE" smtClean="0"/>
              <a:t>16/11/2022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B97BB-CB53-40AB-897A-D07E16E157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990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economist.com/science-and-technology/2022/04/16/tracking-ships-at-sea-can-help-catch-sanction-busters" TargetMode="External"/><Relationship Id="rId3" Type="http://schemas.openxmlformats.org/officeDocument/2006/relationships/hyperlink" Target="https://www.nature.com/articles/s41559-022-01812-0" TargetMode="External"/><Relationship Id="rId7" Type="http://schemas.openxmlformats.org/officeDocument/2006/relationships/hyperlink" Target="https://theconversation.com/the-information-age-is-starting-to-transform-fishing-worldwide-179352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7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hyperlink" Target="https://onlinelibrary.wiley.com/doi/10.1002/edn3.185" TargetMode="External"/><Relationship Id="rId5" Type="http://schemas.openxmlformats.org/officeDocument/2006/relationships/hyperlink" Target="https://fishoid.com/#stats" TargetMode="External"/><Relationship Id="rId15" Type="http://schemas.openxmlformats.org/officeDocument/2006/relationships/hyperlink" Target="https://www.sciencedirect.com/science/article/pii/S2468550X22001010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hyperlink" Target="https://www.europarl.europa.eu/thinktank/en/document/IPOL_STU(2022)699643" TargetMode="Externa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iles/ministers-future_en" TargetMode="External"/><Relationship Id="rId2" Type="http://schemas.openxmlformats.org/officeDocument/2006/relationships/hyperlink" Target="https://ec.europa.eu/info/strategy/strategic-planning/strategic-foresight_e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spas.eu/conference2022.html" TargetMode="External"/><Relationship Id="rId5" Type="http://schemas.openxmlformats.org/officeDocument/2006/relationships/hyperlink" Target="https://knowledge4policy.ec.europa.eu/foresight/tool/megatrends-hub_en" TargetMode="External"/><Relationship Id="rId4" Type="http://schemas.openxmlformats.org/officeDocument/2006/relationships/hyperlink" Target="https://knowledge4policy.ec.europa.eu/foresight/topic/horizon-scanning_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2055F53-68F1-4E57-92CC-16E0083A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103"/>
            <a:ext cx="12191999" cy="4260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87" y="1348546"/>
            <a:ext cx="11666863" cy="1043363"/>
          </a:xfr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STRATEGIC FORESIGHT</a:t>
            </a:r>
            <a:br>
              <a:rPr lang="en-US" sz="3600" dirty="0"/>
            </a:br>
            <a:br>
              <a:rPr lang="en-US" sz="1600" dirty="0"/>
            </a:br>
            <a:r>
              <a:rPr lang="en-US" sz="2400" dirty="0"/>
              <a:t>by Stephen Davies, DG MARE, European Commission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01CC1-8F54-4DAE-B04B-58339BBE7EFF}"/>
              </a:ext>
            </a:extLst>
          </p:cNvPr>
          <p:cNvSpPr txBox="1"/>
          <p:nvPr/>
        </p:nvSpPr>
        <p:spPr>
          <a:xfrm>
            <a:off x="1040159" y="5570523"/>
            <a:ext cx="39835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2">
                    <a:lumMod val="75000"/>
                  </a:schemeClr>
                </a:solidFill>
              </a:rPr>
              <a:t>Inter-ACs meeting</a:t>
            </a:r>
          </a:p>
          <a:p>
            <a:r>
              <a:rPr lang="en-GB" sz="2400" i="1" dirty="0">
                <a:solidFill>
                  <a:schemeClr val="tx2">
                    <a:lumMod val="75000"/>
                  </a:schemeClr>
                </a:solidFill>
              </a:rPr>
              <a:t>17 November 2022 </a:t>
            </a:r>
            <a:endParaRPr lang="en-IE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B59BF-ED6B-488B-A47F-E4442E12366E}"/>
              </a:ext>
            </a:extLst>
          </p:cNvPr>
          <p:cNvSpPr txBox="1"/>
          <p:nvPr/>
        </p:nvSpPr>
        <p:spPr>
          <a:xfrm>
            <a:off x="8770029" y="6402240"/>
            <a:ext cx="31502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2">
                    <a:lumMod val="75000"/>
                  </a:schemeClr>
                </a:solidFill>
              </a:rPr>
              <a:t>Image Source: ©Photon photo/Shutterstock</a:t>
            </a:r>
            <a:endParaRPr lang="en-IE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5D31-F24A-4A9E-997B-CFA4283F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334537" y="205664"/>
            <a:ext cx="1159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What is Strategic Foresight?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B7D40-5AE8-4AA8-BE34-B19FF44FACC7}"/>
              </a:ext>
            </a:extLst>
          </p:cNvPr>
          <p:cNvSpPr txBox="1"/>
          <p:nvPr/>
        </p:nvSpPr>
        <p:spPr>
          <a:xfrm>
            <a:off x="326835" y="921257"/>
            <a:ext cx="11626466" cy="1092607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00000"/>
              </a:buClr>
            </a:pPr>
            <a:r>
              <a:rPr lang="en-US" sz="2000" i="1" dirty="0">
                <a:solidFill>
                  <a:srgbClr val="0356B1"/>
                </a:solidFill>
              </a:rPr>
              <a:t>“Foresight helps you think more deeply about potential future</a:t>
            </a:r>
            <a:r>
              <a:rPr lang="en-US" sz="2000" b="1" i="1" u="sng" dirty="0">
                <a:solidFill>
                  <a:srgbClr val="0356B1"/>
                </a:solidFill>
              </a:rPr>
              <a:t>s</a:t>
            </a:r>
            <a:r>
              <a:rPr lang="en-US" sz="2000" i="1" dirty="0">
                <a:solidFill>
                  <a:srgbClr val="0356B1"/>
                </a:solidFill>
              </a:rPr>
              <a:t>. When you think more expansively about these futures, you are able to make more strategic decisions in the present.”</a:t>
            </a:r>
          </a:p>
          <a:p>
            <a:pPr algn="just">
              <a:spcAft>
                <a:spcPts val="600"/>
              </a:spcAft>
              <a:buClr>
                <a:srgbClr val="C00000"/>
              </a:buClr>
            </a:pPr>
            <a:r>
              <a:rPr lang="en-US" sz="2000" dirty="0">
                <a:solidFill>
                  <a:srgbClr val="0356B1"/>
                </a:solidFill>
              </a:rPr>
              <a:t>Amanda Reeves, Foresight expert, @WabiSabiFutures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3E2F90A-7310-43C4-A464-F171A02A5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7" y="2021571"/>
            <a:ext cx="11596730" cy="4731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607E3-AEB2-4DD6-A8B3-7D94F5BBCCA2}"/>
              </a:ext>
            </a:extLst>
          </p:cNvPr>
          <p:cNvSpPr txBox="1"/>
          <p:nvPr/>
        </p:nvSpPr>
        <p:spPr>
          <a:xfrm>
            <a:off x="1440454" y="5516561"/>
            <a:ext cx="2327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356B1"/>
                </a:solidFill>
              </a:rPr>
              <a:t>What if….?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4849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5D31-F24A-4A9E-997B-CFA4283F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334537" y="194648"/>
            <a:ext cx="1159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How?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E3E7E-2A9B-443D-95B6-13E94A312152}"/>
              </a:ext>
            </a:extLst>
          </p:cNvPr>
          <p:cNvSpPr txBox="1"/>
          <p:nvPr/>
        </p:nvSpPr>
        <p:spPr>
          <a:xfrm>
            <a:off x="2082546" y="902534"/>
            <a:ext cx="9848721" cy="4816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3000"/>
              </a:spcAft>
              <a:buClr>
                <a:srgbClr val="C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Horizon scanning</a:t>
            </a:r>
            <a:r>
              <a:rPr lang="en-US" sz="2800" b="1" dirty="0">
                <a:solidFill>
                  <a:srgbClr val="0356B1"/>
                </a:solidFill>
              </a:rPr>
              <a:t>: </a:t>
            </a:r>
            <a:r>
              <a:rPr lang="en-US" sz="2000" dirty="0">
                <a:solidFill>
                  <a:srgbClr val="0356B1"/>
                </a:solidFill>
              </a:rPr>
              <a:t>a </a:t>
            </a:r>
            <a:r>
              <a:rPr lang="en-US" sz="2000" u="sng" dirty="0">
                <a:solidFill>
                  <a:srgbClr val="0356B1"/>
                </a:solidFill>
              </a:rPr>
              <a:t>systematic scan and collection</a:t>
            </a:r>
            <a:r>
              <a:rPr lang="en-US" sz="2000" dirty="0">
                <a:solidFill>
                  <a:srgbClr val="0356B1"/>
                </a:solidFill>
              </a:rPr>
              <a:t> of events and trends, the output being a future-scape or visual mapping of new </a:t>
            </a:r>
            <a:r>
              <a:rPr lang="en-US" sz="2000" u="sng" dirty="0">
                <a:solidFill>
                  <a:srgbClr val="0356B1"/>
                </a:solidFill>
              </a:rPr>
              <a:t>signals of change</a:t>
            </a:r>
            <a:r>
              <a:rPr lang="en-US" sz="2000" dirty="0">
                <a:solidFill>
                  <a:srgbClr val="0356B1"/>
                </a:solidFill>
              </a:rPr>
              <a:t>.</a:t>
            </a:r>
          </a:p>
          <a:p>
            <a:pPr algn="just">
              <a:spcAft>
                <a:spcPts val="3000"/>
              </a:spcAft>
              <a:buClr>
                <a:srgbClr val="C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Megatrends analysis</a:t>
            </a:r>
            <a:r>
              <a:rPr lang="en-US" sz="2800" dirty="0">
                <a:solidFill>
                  <a:srgbClr val="0356B1"/>
                </a:solidFill>
              </a:rPr>
              <a:t>: </a:t>
            </a:r>
            <a:r>
              <a:rPr lang="en-US" sz="2000" u="sng" dirty="0">
                <a:solidFill>
                  <a:srgbClr val="0356B1"/>
                </a:solidFill>
              </a:rPr>
              <a:t>analysis and discussion</a:t>
            </a:r>
            <a:r>
              <a:rPr lang="en-US" sz="2000" dirty="0">
                <a:solidFill>
                  <a:srgbClr val="0356B1"/>
                </a:solidFill>
              </a:rPr>
              <a:t> of pattern shifts and interacting trends, the output being a story of the future (singular) and a plan of action.</a:t>
            </a:r>
          </a:p>
          <a:p>
            <a:pPr algn="just">
              <a:spcAft>
                <a:spcPts val="3000"/>
              </a:spcAft>
              <a:buClr>
                <a:srgbClr val="C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Scenario planning</a:t>
            </a:r>
            <a:r>
              <a:rPr lang="en-US" sz="2800" dirty="0">
                <a:solidFill>
                  <a:srgbClr val="0356B1"/>
                </a:solidFill>
              </a:rPr>
              <a:t>: </a:t>
            </a:r>
            <a:r>
              <a:rPr lang="en-US" sz="2000" u="sng" dirty="0">
                <a:solidFill>
                  <a:srgbClr val="0356B1"/>
                </a:solidFill>
              </a:rPr>
              <a:t>interactive and iterative</a:t>
            </a:r>
            <a:r>
              <a:rPr lang="en-US" sz="2000" dirty="0">
                <a:solidFill>
                  <a:srgbClr val="0356B1"/>
                </a:solidFill>
              </a:rPr>
              <a:t> process, involving interviews, analysis and modelling, the output being a </a:t>
            </a:r>
            <a:r>
              <a:rPr lang="en-US" sz="2000" u="sng" dirty="0">
                <a:solidFill>
                  <a:srgbClr val="0356B1"/>
                </a:solidFill>
              </a:rPr>
              <a:t>set of stories of plausible futures</a:t>
            </a:r>
            <a:r>
              <a:rPr lang="en-US" sz="2000" dirty="0">
                <a:solidFill>
                  <a:srgbClr val="0356B1"/>
                </a:solidFill>
              </a:rPr>
              <a:t>, whether we like them or not, and how these might come about.</a:t>
            </a:r>
          </a:p>
          <a:p>
            <a:pPr algn="just">
              <a:spcAft>
                <a:spcPts val="3000"/>
              </a:spcAft>
              <a:buClr>
                <a:srgbClr val="C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Visioning</a:t>
            </a:r>
            <a:r>
              <a:rPr lang="en-US" sz="2800" dirty="0">
                <a:solidFill>
                  <a:srgbClr val="0356B1"/>
                </a:solidFill>
              </a:rPr>
              <a:t>: </a:t>
            </a:r>
            <a:r>
              <a:rPr lang="en-US" sz="2000" dirty="0">
                <a:solidFill>
                  <a:srgbClr val="0356B1"/>
                </a:solidFill>
              </a:rPr>
              <a:t>identification of a preferred direction, the output being a </a:t>
            </a:r>
            <a:r>
              <a:rPr lang="en-US" sz="2000" u="sng" dirty="0">
                <a:solidFill>
                  <a:srgbClr val="0356B1"/>
                </a:solidFill>
              </a:rPr>
              <a:t>shared understanding and explicit description of the preferred future</a:t>
            </a:r>
            <a:r>
              <a:rPr lang="en-US" sz="2000" dirty="0">
                <a:solidFill>
                  <a:srgbClr val="0356B1"/>
                </a:solidFill>
              </a:rPr>
              <a:t> and a </a:t>
            </a:r>
            <a:r>
              <a:rPr lang="en-US" sz="2000" u="sng" dirty="0">
                <a:solidFill>
                  <a:srgbClr val="0356B1"/>
                </a:solidFill>
              </a:rPr>
              <a:t>medium-term roadmap</a:t>
            </a:r>
            <a:r>
              <a:rPr lang="en-US" sz="2000" dirty="0">
                <a:solidFill>
                  <a:srgbClr val="0356B1"/>
                </a:solidFill>
              </a:rPr>
              <a:t> detailing specific actions for making progress towards the vision.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C2061-9FB7-4FCC-A2BC-E8D6BBAE4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54" y="876884"/>
            <a:ext cx="1748009" cy="1170542"/>
          </a:xfrm>
          <a:prstGeom prst="rect">
            <a:avLst/>
          </a:prstGeom>
        </p:spPr>
      </p:pic>
      <p:pic>
        <p:nvPicPr>
          <p:cNvPr id="3076" name="Picture 4" descr="megatrends">
            <a:extLst>
              <a:ext uri="{FF2B5EF4-FFF2-40B4-BE49-F238E27FC236}">
                <a16:creationId xmlns:a16="http://schemas.microsoft.com/office/drawing/2014/main" id="{EFED621A-5F95-48FB-A8A8-B1112544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1" y="1925863"/>
            <a:ext cx="1755813" cy="117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ames">
            <a:extLst>
              <a:ext uri="{FF2B5EF4-FFF2-40B4-BE49-F238E27FC236}">
                <a16:creationId xmlns:a16="http://schemas.microsoft.com/office/drawing/2014/main" id="{B43BA016-5D8F-4280-852A-E22142E0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1" y="3052335"/>
            <a:ext cx="1740205" cy="13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bjective">
            <a:extLst>
              <a:ext uri="{FF2B5EF4-FFF2-40B4-BE49-F238E27FC236}">
                <a16:creationId xmlns:a16="http://schemas.microsoft.com/office/drawing/2014/main" id="{9F052980-ED4D-4EEA-AF0B-250EE3FA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4362860"/>
            <a:ext cx="1801972" cy="13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0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5D31-F24A-4A9E-997B-CFA4283F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334537" y="282784"/>
            <a:ext cx="1159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Strategic Foresight in EU Policy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301F0-7300-475D-9254-9E8D16FFD2CB}"/>
              </a:ext>
            </a:extLst>
          </p:cNvPr>
          <p:cNvSpPr txBox="1"/>
          <p:nvPr/>
        </p:nvSpPr>
        <p:spPr>
          <a:xfrm>
            <a:off x="334537" y="990670"/>
            <a:ext cx="11596730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  <a:buClr>
                <a:srgbClr val="C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Embedding</a:t>
            </a:r>
            <a:r>
              <a:rPr lang="en-US" sz="2800" b="1" dirty="0">
                <a:solidFill>
                  <a:srgbClr val="0356B1"/>
                </a:solidFill>
              </a:rPr>
              <a:t> strategic foresight in </a:t>
            </a:r>
            <a:r>
              <a:rPr lang="en-US" sz="2800" b="1" dirty="0">
                <a:solidFill>
                  <a:srgbClr val="C00000"/>
                </a:solidFill>
              </a:rPr>
              <a:t>EU policy-making enables</a:t>
            </a:r>
            <a:r>
              <a:rPr lang="en-US" sz="2800" b="1" dirty="0">
                <a:solidFill>
                  <a:srgbClr val="0356B1"/>
                </a:solidFill>
              </a:rPr>
              <a:t> us to: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356B1"/>
                </a:solidFill>
              </a:rPr>
              <a:t>build and use </a:t>
            </a:r>
            <a:r>
              <a:rPr lang="en-US" sz="2800" b="1" dirty="0">
                <a:solidFill>
                  <a:srgbClr val="C00000"/>
                </a:solidFill>
              </a:rPr>
              <a:t>collective intelligence </a:t>
            </a:r>
            <a:r>
              <a:rPr lang="en-US" sz="2800" b="1" dirty="0">
                <a:solidFill>
                  <a:srgbClr val="0356B1"/>
                </a:solidFill>
              </a:rPr>
              <a:t>to </a:t>
            </a:r>
            <a:r>
              <a:rPr lang="en-US" sz="2800" b="1" dirty="0">
                <a:solidFill>
                  <a:srgbClr val="C00000"/>
                </a:solidFill>
              </a:rPr>
              <a:t>anticipate</a:t>
            </a:r>
            <a:r>
              <a:rPr lang="en-US" sz="2800" b="1" dirty="0">
                <a:solidFill>
                  <a:srgbClr val="0356B1"/>
                </a:solidFill>
              </a:rPr>
              <a:t> developments and </a:t>
            </a:r>
            <a:r>
              <a:rPr lang="en-US" sz="2800" b="1" dirty="0">
                <a:solidFill>
                  <a:srgbClr val="C00000"/>
                </a:solidFill>
              </a:rPr>
              <a:t>prepare</a:t>
            </a:r>
            <a:r>
              <a:rPr lang="en-US" sz="2800" b="1" dirty="0">
                <a:solidFill>
                  <a:srgbClr val="0356B1"/>
                </a:solidFill>
              </a:rPr>
              <a:t> for new opportunities and challenges;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356B1"/>
                </a:solidFill>
              </a:rPr>
              <a:t>make it </a:t>
            </a:r>
            <a:r>
              <a:rPr lang="en-US" sz="2800" b="1" dirty="0">
                <a:solidFill>
                  <a:srgbClr val="C00000"/>
                </a:solidFill>
              </a:rPr>
              <a:t>integral to Better Regulation </a:t>
            </a:r>
            <a:r>
              <a:rPr lang="en-US" sz="2800" b="1" dirty="0">
                <a:solidFill>
                  <a:srgbClr val="0356B1"/>
                </a:solidFill>
              </a:rPr>
              <a:t>toolbox, incl. impact assessments, plus </a:t>
            </a:r>
            <a:r>
              <a:rPr lang="en-US" sz="2800" b="1" dirty="0" err="1">
                <a:solidFill>
                  <a:srgbClr val="0356B1"/>
                </a:solidFill>
              </a:rPr>
              <a:t>REgulatory</a:t>
            </a:r>
            <a:r>
              <a:rPr lang="en-US" sz="2800" b="1" dirty="0">
                <a:solidFill>
                  <a:srgbClr val="0356B1"/>
                </a:solidFill>
              </a:rPr>
              <a:t> </a:t>
            </a:r>
            <a:r>
              <a:rPr lang="en-US" sz="2800" b="1" dirty="0" err="1">
                <a:solidFill>
                  <a:srgbClr val="0356B1"/>
                </a:solidFill>
              </a:rPr>
              <a:t>FITness</a:t>
            </a:r>
            <a:r>
              <a:rPr lang="en-US" sz="2800" b="1" dirty="0">
                <a:solidFill>
                  <a:srgbClr val="0356B1"/>
                </a:solidFill>
              </a:rPr>
              <a:t> and performance;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inform</a:t>
            </a:r>
            <a:r>
              <a:rPr lang="en-US" sz="2800" b="1" dirty="0">
                <a:solidFill>
                  <a:srgbClr val="0356B1"/>
                </a:solidFill>
              </a:rPr>
              <a:t> the annual </a:t>
            </a:r>
            <a:r>
              <a:rPr lang="en-US" sz="2800" b="1" dirty="0">
                <a:solidFill>
                  <a:srgbClr val="C00000"/>
                </a:solidFill>
              </a:rPr>
              <a:t>State of the Union </a:t>
            </a:r>
            <a:r>
              <a:rPr lang="en-US" sz="2800" b="1" dirty="0">
                <a:solidFill>
                  <a:srgbClr val="0356B1"/>
                </a:solidFill>
              </a:rPr>
              <a:t>address, Commission </a:t>
            </a:r>
            <a:r>
              <a:rPr lang="en-US" sz="2800" b="1" dirty="0">
                <a:solidFill>
                  <a:srgbClr val="C00000"/>
                </a:solidFill>
              </a:rPr>
              <a:t>Work </a:t>
            </a:r>
            <a:r>
              <a:rPr lang="en-US" sz="2800" b="1" dirty="0" err="1">
                <a:solidFill>
                  <a:srgbClr val="C00000"/>
                </a:solidFill>
              </a:rPr>
              <a:t>Programmes</a:t>
            </a:r>
            <a:r>
              <a:rPr lang="en-US" sz="2800" b="1" dirty="0">
                <a:solidFill>
                  <a:srgbClr val="0356B1"/>
                </a:solidFill>
              </a:rPr>
              <a:t> and </a:t>
            </a:r>
            <a:r>
              <a:rPr lang="en-US" sz="2800" b="1" dirty="0">
                <a:solidFill>
                  <a:srgbClr val="C00000"/>
                </a:solidFill>
              </a:rPr>
              <a:t>multi-annual programming </a:t>
            </a:r>
            <a:r>
              <a:rPr lang="en-US" sz="2800" b="1" dirty="0">
                <a:solidFill>
                  <a:srgbClr val="0356B1"/>
                </a:solidFill>
              </a:rPr>
              <a:t>exercises;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foster foresight cooperation and alliances </a:t>
            </a:r>
            <a:r>
              <a:rPr lang="en-US" sz="2800" b="1" dirty="0">
                <a:solidFill>
                  <a:srgbClr val="0356B1"/>
                </a:solidFill>
              </a:rPr>
              <a:t>with EU institutions and partners, Member States and other key stakeholders.</a:t>
            </a:r>
            <a:endParaRPr lang="en-US" sz="2800" dirty="0">
              <a:solidFill>
                <a:srgbClr val="0356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5D31-F24A-4A9E-997B-CFA4283F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334537" y="161597"/>
            <a:ext cx="1159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EU Strategic Foresight in practice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301F0-7300-475D-9254-9E8D16FFD2CB}"/>
              </a:ext>
            </a:extLst>
          </p:cNvPr>
          <p:cNvSpPr txBox="1"/>
          <p:nvPr/>
        </p:nvSpPr>
        <p:spPr>
          <a:xfrm>
            <a:off x="334537" y="858466"/>
            <a:ext cx="1159673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356B1"/>
                </a:solidFill>
              </a:rPr>
              <a:t>Vice-President Maroš Šefčovič</a:t>
            </a:r>
            <a:r>
              <a:rPr lang="en-US" sz="2400" b="1" dirty="0">
                <a:solidFill>
                  <a:srgbClr val="0356B1"/>
                </a:solidFill>
              </a:rPr>
              <a:t> is the </a:t>
            </a:r>
            <a:r>
              <a:rPr lang="en-US" sz="2400" b="1" dirty="0">
                <a:solidFill>
                  <a:srgbClr val="C00000"/>
                </a:solidFill>
              </a:rPr>
              <a:t>first-ever Commissioner </a:t>
            </a:r>
            <a:r>
              <a:rPr lang="en-US" sz="2400" b="1" dirty="0">
                <a:solidFill>
                  <a:srgbClr val="0356B1"/>
                </a:solidFill>
              </a:rPr>
              <a:t>for strategic foresight.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Annual Strategic Foresight reports </a:t>
            </a:r>
            <a:r>
              <a:rPr lang="en-US" sz="2400" b="1" dirty="0">
                <a:solidFill>
                  <a:srgbClr val="0356B1"/>
                </a:solidFill>
              </a:rPr>
              <a:t>inform on thematic main trends for policy:</a:t>
            </a:r>
          </a:p>
          <a:p>
            <a:pPr marL="914400" lvl="1" indent="-4572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0356B1"/>
                </a:solidFill>
              </a:rPr>
              <a:t>2022:</a:t>
            </a:r>
            <a:r>
              <a:rPr lang="en-US" sz="2000" b="1" dirty="0">
                <a:solidFill>
                  <a:srgbClr val="0356B1"/>
                </a:solidFill>
              </a:rPr>
              <a:t> Twinning the green and digital transitions in the new geopolitical context</a:t>
            </a:r>
          </a:p>
          <a:p>
            <a:pPr marL="914400" lvl="1" indent="-4572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0356B1"/>
                </a:solidFill>
              </a:rPr>
              <a:t>2021</a:t>
            </a:r>
            <a:r>
              <a:rPr lang="en-US" sz="2000" b="1" dirty="0">
                <a:solidFill>
                  <a:srgbClr val="0356B1"/>
                </a:solidFill>
              </a:rPr>
              <a:t>: The EU’s capacity and freedom to act</a:t>
            </a:r>
          </a:p>
          <a:p>
            <a:pPr marL="914400" lvl="1" indent="-4572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0356B1"/>
                </a:solidFill>
              </a:rPr>
              <a:t>2020</a:t>
            </a:r>
            <a:r>
              <a:rPr lang="en-US" sz="2000" b="1" dirty="0">
                <a:solidFill>
                  <a:srgbClr val="0356B1"/>
                </a:solidFill>
              </a:rPr>
              <a:t>: Charting the course towards a more resilient Europe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For </a:t>
            </a:r>
            <a:r>
              <a:rPr lang="en-US" sz="2400" b="1" u="sng" dirty="0">
                <a:solidFill>
                  <a:srgbClr val="0356B1"/>
                </a:solidFill>
              </a:rPr>
              <a:t>2023</a:t>
            </a:r>
            <a:r>
              <a:rPr lang="en-US" sz="2400" b="1" dirty="0">
                <a:solidFill>
                  <a:srgbClr val="0356B1"/>
                </a:solidFill>
              </a:rPr>
              <a:t>, focus will be strategic implications of </a:t>
            </a:r>
            <a:r>
              <a:rPr lang="en-US" sz="2400" b="1" dirty="0">
                <a:solidFill>
                  <a:srgbClr val="C00000"/>
                </a:solidFill>
              </a:rPr>
              <a:t>social and economic</a:t>
            </a:r>
            <a:r>
              <a:rPr lang="en-US" sz="2400" b="1" dirty="0">
                <a:solidFill>
                  <a:srgbClr val="0356B1"/>
                </a:solidFill>
              </a:rPr>
              <a:t> dimensions of </a:t>
            </a:r>
            <a:r>
              <a:rPr lang="en-US" sz="2400" b="1" dirty="0">
                <a:solidFill>
                  <a:srgbClr val="C00000"/>
                </a:solidFill>
              </a:rPr>
              <a:t>sustainability</a:t>
            </a:r>
            <a:r>
              <a:rPr lang="en-US" sz="2400" b="1" dirty="0">
                <a:solidFill>
                  <a:srgbClr val="0356B1"/>
                </a:solidFill>
              </a:rPr>
              <a:t>.</a:t>
            </a:r>
          </a:p>
          <a:p>
            <a:pPr marL="342900" indent="-34290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Other activities </a:t>
            </a:r>
            <a:r>
              <a:rPr lang="en-US" sz="2400" b="1" dirty="0">
                <a:solidFill>
                  <a:srgbClr val="0356B1"/>
                </a:solidFill>
              </a:rPr>
              <a:t>include </a:t>
            </a:r>
            <a:r>
              <a:rPr lang="en-US" sz="2400" b="1" u="sng" dirty="0">
                <a:solidFill>
                  <a:srgbClr val="0356B1"/>
                </a:solidFill>
              </a:rPr>
              <a:t>EU-wide Foresight network</a:t>
            </a:r>
            <a:r>
              <a:rPr lang="en-US" sz="2400" b="1" dirty="0">
                <a:solidFill>
                  <a:srgbClr val="0356B1"/>
                </a:solidFill>
              </a:rPr>
              <a:t> (incl. “Ministers of the Future”), </a:t>
            </a:r>
            <a:r>
              <a:rPr lang="en-US" sz="2400" b="1" u="sng" dirty="0">
                <a:solidFill>
                  <a:srgbClr val="0356B1"/>
                </a:solidFill>
              </a:rPr>
              <a:t>Networking of EU institutions</a:t>
            </a:r>
            <a:r>
              <a:rPr lang="en-US" sz="2400" b="1" dirty="0">
                <a:solidFill>
                  <a:srgbClr val="0356B1"/>
                </a:solidFill>
              </a:rPr>
              <a:t> (ESPAS), </a:t>
            </a:r>
            <a:r>
              <a:rPr lang="en-US" sz="2400" b="1" u="sng" dirty="0">
                <a:solidFill>
                  <a:srgbClr val="0356B1"/>
                </a:solidFill>
              </a:rPr>
              <a:t>Intra-DG Commission network</a:t>
            </a:r>
            <a:r>
              <a:rPr lang="en-US" sz="2400" b="1" dirty="0">
                <a:solidFill>
                  <a:srgbClr val="0356B1"/>
                </a:solidFill>
              </a:rPr>
              <a:t>; and </a:t>
            </a:r>
            <a:r>
              <a:rPr lang="en-US" sz="2400" b="1" u="sng" dirty="0">
                <a:solidFill>
                  <a:srgbClr val="0356B1"/>
                </a:solidFill>
              </a:rPr>
              <a:t>MARE Foresight Hub</a:t>
            </a:r>
            <a:r>
              <a:rPr lang="en-US" sz="2400" b="1" dirty="0">
                <a:solidFill>
                  <a:srgbClr val="0356B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0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6B5EF1A-4797-4CBA-A8E0-456EDA32F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334537" y="282784"/>
            <a:ext cx="115967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MARE Foresight Hub: Horizon Scanning</a:t>
            </a:r>
            <a:endParaRPr lang="en-IE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CB95F08D-13FF-4A56-95B6-75F09C00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22">
            <a:off x="6842320" y="1567736"/>
            <a:ext cx="5034390" cy="1073205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4F680359-5E49-4237-A4E1-83D07E7DE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91" y="5295442"/>
            <a:ext cx="5321573" cy="1435174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48C970DD-2B75-4DEA-876A-6C4FC3270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4394" y="2807831"/>
            <a:ext cx="6540836" cy="1111307"/>
          </a:xfrm>
          <a:prstGeom prst="rect">
            <a:avLst/>
          </a:prstGeom>
        </p:spPr>
      </p:pic>
      <p:pic>
        <p:nvPicPr>
          <p:cNvPr id="11" name="Picture 10">
            <a:hlinkClick r:id="rId9"/>
            <a:extLst>
              <a:ext uri="{FF2B5EF4-FFF2-40B4-BE49-F238E27FC236}">
                <a16:creationId xmlns:a16="http://schemas.microsoft.com/office/drawing/2014/main" id="{A4056504-AF79-42D1-A613-164AF1E270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27876">
            <a:off x="279075" y="1584438"/>
            <a:ext cx="6354120" cy="1124148"/>
          </a:xfrm>
          <a:prstGeom prst="rect">
            <a:avLst/>
          </a:prstGeom>
        </p:spPr>
      </p:pic>
      <p:pic>
        <p:nvPicPr>
          <p:cNvPr id="14" name="Picture 13">
            <a:hlinkClick r:id="rId11"/>
            <a:extLst>
              <a:ext uri="{FF2B5EF4-FFF2-40B4-BE49-F238E27FC236}">
                <a16:creationId xmlns:a16="http://schemas.microsoft.com/office/drawing/2014/main" id="{6CB0EAD2-CDB7-4596-9415-E9B21B062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85023">
            <a:off x="361398" y="4088524"/>
            <a:ext cx="6559887" cy="920797"/>
          </a:xfrm>
          <a:prstGeom prst="rect">
            <a:avLst/>
          </a:prstGeom>
        </p:spPr>
      </p:pic>
      <p:pic>
        <p:nvPicPr>
          <p:cNvPr id="15" name="Picture 14">
            <a:hlinkClick r:id="rId13"/>
            <a:extLst>
              <a:ext uri="{FF2B5EF4-FFF2-40B4-BE49-F238E27FC236}">
                <a16:creationId xmlns:a16="http://schemas.microsoft.com/office/drawing/2014/main" id="{D08AADB9-F5A4-41E7-B1B1-B13E66754E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03179">
            <a:off x="8144929" y="3640139"/>
            <a:ext cx="3832186" cy="2868763"/>
          </a:xfrm>
          <a:prstGeom prst="rect">
            <a:avLst/>
          </a:prstGeom>
        </p:spPr>
      </p:pic>
      <p:pic>
        <p:nvPicPr>
          <p:cNvPr id="3" name="Picture 2">
            <a:hlinkClick r:id="rId15"/>
            <a:extLst>
              <a:ext uri="{FF2B5EF4-FFF2-40B4-BE49-F238E27FC236}">
                <a16:creationId xmlns:a16="http://schemas.microsoft.com/office/drawing/2014/main" id="{C1AA6B44-582C-4A72-8B21-275A727C46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024072">
            <a:off x="6355536" y="4915251"/>
            <a:ext cx="5321573" cy="14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46C938C-64C2-45B8-952A-BE4BB09D7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732992" y="147226"/>
            <a:ext cx="1072601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MARE Foresight Hub: Fishers of the Future</a:t>
            </a:r>
            <a:endParaRPr lang="en-IE" sz="2400" b="1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074D65-A5EE-4795-AE11-D6578D56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62" y="1002338"/>
            <a:ext cx="3767578" cy="54094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1C5EF4-AF55-4BB3-8435-B3E235DD6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14" y="2256249"/>
            <a:ext cx="7479822" cy="290165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60C9C39-7620-44E2-9E32-A4E7643FBA75}"/>
              </a:ext>
            </a:extLst>
          </p:cNvPr>
          <p:cNvCxnSpPr>
            <a:cxnSpLocks/>
          </p:cNvCxnSpPr>
          <p:nvPr/>
        </p:nvCxnSpPr>
        <p:spPr>
          <a:xfrm flipV="1">
            <a:off x="4130540" y="5157904"/>
            <a:ext cx="3658385" cy="112171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633181-6F78-4FDC-A941-CC7A4151BC6A}"/>
              </a:ext>
            </a:extLst>
          </p:cNvPr>
          <p:cNvCxnSpPr>
            <a:cxnSpLocks/>
          </p:cNvCxnSpPr>
          <p:nvPr/>
        </p:nvCxnSpPr>
        <p:spPr>
          <a:xfrm>
            <a:off x="4130540" y="1156771"/>
            <a:ext cx="3658385" cy="109947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6D5730-C390-49CD-AA00-8D33057CB7B1}"/>
              </a:ext>
            </a:extLst>
          </p:cNvPr>
          <p:cNvSpPr txBox="1"/>
          <p:nvPr/>
        </p:nvSpPr>
        <p:spPr>
          <a:xfrm>
            <a:off x="1033417" y="224340"/>
            <a:ext cx="3063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Useful links</a:t>
            </a:r>
            <a:endParaRPr lang="en-IE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301F0-7300-475D-9254-9E8D16FFD2CB}"/>
              </a:ext>
            </a:extLst>
          </p:cNvPr>
          <p:cNvSpPr txBox="1"/>
          <p:nvPr/>
        </p:nvSpPr>
        <p:spPr>
          <a:xfrm>
            <a:off x="1033417" y="1189925"/>
            <a:ext cx="1101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EU Strategic Foresight</a:t>
            </a:r>
            <a:r>
              <a:rPr lang="en-US" sz="2400" dirty="0">
                <a:solidFill>
                  <a:srgbClr val="0356B1"/>
                </a:solidFill>
              </a:rPr>
              <a:t>, incl. </a:t>
            </a:r>
            <a:r>
              <a:rPr lang="en-US" sz="2400" b="1" dirty="0">
                <a:solidFill>
                  <a:srgbClr val="0356B1"/>
                </a:solidFill>
              </a:rPr>
              <a:t>Annual Reports</a:t>
            </a:r>
            <a:r>
              <a:rPr lang="en-US" sz="2400" dirty="0">
                <a:solidFill>
                  <a:srgbClr val="0356B1"/>
                </a:solidFill>
              </a:rPr>
              <a:t>, </a:t>
            </a:r>
            <a:r>
              <a:rPr lang="en-US" sz="2400" dirty="0">
                <a:solidFill>
                  <a:srgbClr val="0356B1"/>
                </a:solidFill>
                <a:hlinkClick r:id="rId2"/>
              </a:rPr>
              <a:t>https://ec.europa.eu/info/strategy/strategic-planning/strategic-foresight_en</a:t>
            </a:r>
            <a:r>
              <a:rPr lang="en-US" sz="2400" dirty="0">
                <a:solidFill>
                  <a:srgbClr val="0356B1"/>
                </a:solidFill>
              </a:rPr>
              <a:t>.</a:t>
            </a:r>
          </a:p>
          <a:p>
            <a:pPr marL="539750" indent="-53975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Ministers of the Future</a:t>
            </a:r>
            <a:r>
              <a:rPr lang="en-US" sz="2400" dirty="0">
                <a:solidFill>
                  <a:srgbClr val="0356B1"/>
                </a:solidFill>
              </a:rPr>
              <a:t>, </a:t>
            </a:r>
            <a:r>
              <a:rPr lang="en-US" sz="2400" dirty="0">
                <a:solidFill>
                  <a:srgbClr val="0356B1"/>
                </a:solidFill>
                <a:hlinkClick r:id="rId3"/>
              </a:rPr>
              <a:t>https://ec.europa.eu/info/files/ministers-future_en</a:t>
            </a:r>
            <a:r>
              <a:rPr lang="en-US" sz="2400" dirty="0">
                <a:solidFill>
                  <a:srgbClr val="0356B1"/>
                </a:solidFill>
              </a:rPr>
              <a:t> </a:t>
            </a:r>
          </a:p>
          <a:p>
            <a:pPr marL="539750" indent="-539750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Horizon Scanning, </a:t>
            </a:r>
            <a:r>
              <a:rPr lang="en-US" sz="2400" dirty="0">
                <a:solidFill>
                  <a:srgbClr val="0356B1"/>
                </a:solidFill>
                <a:hlinkClick r:id="rId4"/>
              </a:rPr>
              <a:t>https://knowledge4policy.ec.europa.eu/foresight/topic/horizon-scanning_en</a:t>
            </a:r>
            <a:r>
              <a:rPr lang="en-US" sz="2400" dirty="0">
                <a:solidFill>
                  <a:srgbClr val="0356B1"/>
                </a:solidFill>
              </a:rPr>
              <a:t> </a:t>
            </a:r>
          </a:p>
          <a:p>
            <a:pPr marL="539750" indent="-539750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Megatrends</a:t>
            </a:r>
            <a:r>
              <a:rPr lang="en-US" sz="2400" dirty="0">
                <a:solidFill>
                  <a:srgbClr val="0356B1"/>
                </a:solidFill>
              </a:rPr>
              <a:t> Hub, </a:t>
            </a:r>
            <a:r>
              <a:rPr lang="en-US" sz="2400" dirty="0">
                <a:solidFill>
                  <a:srgbClr val="0356B1"/>
                </a:solidFill>
                <a:hlinkClick r:id="rId5"/>
              </a:rPr>
              <a:t>https://knowledge4policy.ec.europa.eu/foresight/tool/megatrends-hub_en</a:t>
            </a:r>
            <a:r>
              <a:rPr lang="en-US" sz="2400" dirty="0">
                <a:solidFill>
                  <a:srgbClr val="0356B1"/>
                </a:solidFill>
              </a:rPr>
              <a:t> </a:t>
            </a:r>
          </a:p>
          <a:p>
            <a:pPr marL="539750" indent="-539750" algn="just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356B1"/>
                </a:solidFill>
              </a:rPr>
              <a:t>European Strategy and Policy Analysis System (ESPAS)</a:t>
            </a:r>
            <a:r>
              <a:rPr lang="en-US" sz="2400" dirty="0">
                <a:solidFill>
                  <a:srgbClr val="0356B1"/>
                </a:solidFill>
              </a:rPr>
              <a:t>,  incl. Conference, 17/18 Nov. ‘22 on "</a:t>
            </a:r>
            <a:r>
              <a:rPr lang="en-US" sz="2400" i="1" dirty="0">
                <a:solidFill>
                  <a:srgbClr val="0356B1"/>
                </a:solidFill>
              </a:rPr>
              <a:t>Geopolitics is back:  Charting a course for the EU in a world of shifts and shocks,</a:t>
            </a:r>
            <a:r>
              <a:rPr lang="en-US" sz="2400" dirty="0">
                <a:solidFill>
                  <a:srgbClr val="0356B1"/>
                </a:solidFill>
              </a:rPr>
              <a:t>" </a:t>
            </a:r>
            <a:r>
              <a:rPr lang="en-US" sz="2400" dirty="0">
                <a:solidFill>
                  <a:srgbClr val="0356B1"/>
                </a:solidFill>
                <a:hlinkClick r:id="rId6"/>
              </a:rPr>
              <a:t>https://espas.eu/conference2022.html</a:t>
            </a:r>
            <a:r>
              <a:rPr lang="en-US" sz="2400" dirty="0">
                <a:solidFill>
                  <a:srgbClr val="0356B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7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C000"/>
                </a:solidFill>
              </a:rPr>
              <a:t>Thank you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2020</a:t>
            </a:r>
          </a:p>
          <a:p>
            <a:r>
              <a:rPr lang="en-US" sz="1050" dirty="0"/>
              <a:t>Unless otherwise noted the reuse of this presentation is </a:t>
            </a:r>
            <a:r>
              <a:rPr lang="en-US" sz="1050" dirty="0" err="1"/>
              <a:t>authorised</a:t>
            </a:r>
            <a:r>
              <a:rPr lang="en-US" sz="1050" dirty="0"/>
              <a:t> under the </a:t>
            </a:r>
            <a:r>
              <a:rPr lang="en-US" sz="1050" dirty="0">
                <a:hlinkClick r:id="rId3"/>
              </a:rPr>
              <a:t>CC BY 4.0 </a:t>
            </a:r>
            <a:r>
              <a:rPr lang="en-US" sz="1050" dirty="0"/>
              <a:t>license. For any use or reproduction of elements that are not owned by the EU, permission may need to be sought directly from the respective right holders.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4E62DECC999040A997D9036FF95492" ma:contentTypeVersion="17" ma:contentTypeDescription="Create a new document." ma:contentTypeScope="" ma:versionID="1b2a63b64d1b1fd34ca6cc5faae0c9bf">
  <xsd:schema xmlns:xsd="http://www.w3.org/2001/XMLSchema" xmlns:xs="http://www.w3.org/2001/XMLSchema" xmlns:p="http://schemas.microsoft.com/office/2006/metadata/properties" xmlns:ns2="5393bcfd-6052-4a38-ba16-41ad0506e4fd" xmlns:ns3="9fc980de-77e4-4ab2-8bf7-91d619653db4" targetNamespace="http://schemas.microsoft.com/office/2006/metadata/properties" ma:root="true" ma:fieldsID="9d4868f99e4eb306700560f7fc8a554a" ns2:_="" ns3:_="">
    <xsd:import namespace="5393bcfd-6052-4a38-ba16-41ad0506e4fd"/>
    <xsd:import namespace="9fc980de-77e4-4ab2-8bf7-91d619653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3bcfd-6052-4a38-ba16-41ad0506e4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a85615f-706f-429f-ade9-42e9825cb1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980de-77e4-4ab2-8bf7-91d619653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760936a-09f1-4d0e-a342-b1e28da13e5f}" ma:internalName="TaxCatchAll" ma:showField="CatchAllData" ma:web="9fc980de-77e4-4ab2-8bf7-91d619653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93bcfd-6052-4a38-ba16-41ad0506e4fd">
      <Terms xmlns="http://schemas.microsoft.com/office/infopath/2007/PartnerControls"/>
    </lcf76f155ced4ddcb4097134ff3c332f>
    <TaxCatchAll xmlns="9fc980de-77e4-4ab2-8bf7-91d619653db4" xsi:nil="true"/>
  </documentManagement>
</p:properties>
</file>

<file path=customXml/itemProps1.xml><?xml version="1.0" encoding="utf-8"?>
<ds:datastoreItem xmlns:ds="http://schemas.openxmlformats.org/officeDocument/2006/customXml" ds:itemID="{9AF16A6B-94CD-4F6E-B607-09E7AA5554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E7C809-AD8D-409D-B4F1-6A911D3ACC34}"/>
</file>

<file path=customXml/itemProps3.xml><?xml version="1.0" encoding="utf-8"?>
<ds:datastoreItem xmlns:ds="http://schemas.openxmlformats.org/officeDocument/2006/customXml" ds:itemID="{221F47F6-3FA3-4526-82D1-6B48C094491B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8272</TotalTime>
  <Words>644</Words>
  <Application>Microsoft Office PowerPoint</Application>
  <PresentationFormat>Widescreen</PresentationFormat>
  <Paragraphs>41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1_Office Theme</vt:lpstr>
      <vt:lpstr>STRATEGIC FORESIGHT  by Stephen Davies, DG MARE, European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DAVIES Stephen (MARE)</cp:lastModifiedBy>
  <cp:revision>456</cp:revision>
  <cp:lastPrinted>2022-10-18T08:15:09Z</cp:lastPrinted>
  <dcterms:created xsi:type="dcterms:W3CDTF">2019-08-09T12:06:42Z</dcterms:created>
  <dcterms:modified xsi:type="dcterms:W3CDTF">2022-11-16T08:54:01Z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0x010100AF098AE41A192E4C85C747A9850AEF9A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2022-03-11T08:20:36Z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3775ca51-3c2f-4da6-9338-c6d60f3a7400</vt:lpwstr>
  </property>
  <property fmtid="{D5CDD505-2E9C-101B-9397-08002B2CF9AE}" pid="9" name="MSIP_Label_6bd9ddd1-4d20-43f6-abfa-fc3c07406f94_ContentBits">
    <vt:lpwstr>0</vt:lpwstr>
  </property>
</Properties>
</file>