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omments/comment1.xml" ContentType="application/vnd.openxmlformats-officedocument.presentationml.comment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353" r:id="rId3"/>
    <p:sldId id="354" r:id="rId4"/>
    <p:sldId id="305" r:id="rId5"/>
    <p:sldId id="357" r:id="rId6"/>
    <p:sldId id="358" r:id="rId7"/>
    <p:sldId id="359" r:id="rId8"/>
    <p:sldId id="360" r:id="rId9"/>
    <p:sldId id="361" r:id="rId10"/>
    <p:sldId id="362" r:id="rId11"/>
    <p:sldId id="337" r:id="rId12"/>
    <p:sldId id="355" r:id="rId13"/>
    <p:sldId id="356" r:id="rId14"/>
    <p:sldId id="363" r:id="rId15"/>
    <p:sldId id="364" r:id="rId16"/>
    <p:sldId id="365" r:id="rId17"/>
    <p:sldId id="367" r:id="rId18"/>
    <p:sldId id="368" r:id="rId19"/>
    <p:sldId id="369" r:id="rId20"/>
    <p:sldId id="370" r:id="rId21"/>
    <p:sldId id="372" r:id="rId22"/>
    <p:sldId id="349" r:id="rId23"/>
    <p:sldId id="351" r:id="rId24"/>
    <p:sldId id="37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YRONNET Arnaud (MARE)" initials="PA(" lastIdx="1" clrIdx="0">
    <p:extLst>
      <p:ext uri="{19B8F6BF-5375-455C-9EA6-DF929625EA0E}">
        <p15:presenceInfo xmlns:p15="http://schemas.microsoft.com/office/powerpoint/2012/main" userId="S-1-5-21-1606980848-2025429265-839522115-7622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6B1"/>
    <a:srgbClr val="F5C4BA"/>
    <a:srgbClr val="024B9C"/>
    <a:srgbClr val="EA8470"/>
    <a:srgbClr val="024EA2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0" autoAdjust="0"/>
    <p:restoredTop sz="80573" autoAdjust="0"/>
  </p:normalViewPr>
  <p:slideViewPr>
    <p:cSldViewPr snapToGrid="0">
      <p:cViewPr varScale="1">
        <p:scale>
          <a:sx n="70" d="100"/>
          <a:sy n="70" d="100"/>
        </p:scale>
        <p:origin x="1157" y="6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23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1T13:14:50.832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16/11/2022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912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773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002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032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77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104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9379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975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4138" y="715963"/>
            <a:ext cx="6616701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latin typeface="Arial" pitchFamily="34" charset="0"/>
            </a:endParaRP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8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12" Type="http://schemas.openxmlformats.org/officeDocument/2006/relationships/image" Target="../media/image18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e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52" y="2303362"/>
            <a:ext cx="10954744" cy="1879743"/>
          </a:xfrm>
        </p:spPr>
        <p:txBody>
          <a:bodyPr>
            <a:noAutofit/>
          </a:bodyPr>
          <a:lstStyle/>
          <a:p>
            <a:pPr lvl="0" algn="ctr"/>
            <a:r>
              <a:rPr lang="en-GB" sz="4800" b="1" dirty="0" smtClean="0"/>
              <a:t>Study on Ecosystem-Based </a:t>
            </a:r>
            <a:br>
              <a:rPr lang="en-GB" sz="4800" b="1" dirty="0" smtClean="0"/>
            </a:br>
            <a:r>
              <a:rPr lang="en-GB" sz="4800" b="1" dirty="0" smtClean="0"/>
              <a:t>Approach </a:t>
            </a:r>
            <a:r>
              <a:rPr lang="en-GB" sz="4800" b="1" dirty="0"/>
              <a:t>to Fisheries Management </a:t>
            </a:r>
            <a:endParaRPr lang="en-GB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351" y="4418048"/>
            <a:ext cx="10334586" cy="1513519"/>
          </a:xfrm>
        </p:spPr>
        <p:txBody>
          <a:bodyPr/>
          <a:lstStyle/>
          <a:p>
            <a:r>
              <a:rPr lang="en-IE" dirty="0"/>
              <a:t>Arnaud  Peyronnet</a:t>
            </a:r>
            <a:br>
              <a:rPr lang="en-IE" dirty="0"/>
            </a:br>
            <a:r>
              <a:rPr lang="en-IE" dirty="0"/>
              <a:t>DG MARE</a:t>
            </a:r>
          </a:p>
          <a:p>
            <a:r>
              <a:rPr lang="en-IE" dirty="0"/>
              <a:t>Unit C3: Data Collection and Scientific Advice</a:t>
            </a:r>
          </a:p>
          <a:p>
            <a:pPr algn="r"/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71351" y="6163714"/>
            <a:ext cx="5040313" cy="528998"/>
          </a:xfrm>
        </p:spPr>
        <p:txBody>
          <a:bodyPr/>
          <a:lstStyle/>
          <a:p>
            <a:pPr algn="l"/>
            <a:r>
              <a:rPr lang="en-GB" i="0" dirty="0"/>
              <a:t>17 November 2022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10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2354" y="138896"/>
            <a:ext cx="1050981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kern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4000" kern="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Methods</a:t>
            </a:r>
            <a:r>
              <a:rPr lang="fr-FR" sz="4000" kern="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	</a:t>
            </a:r>
          </a:p>
          <a:p>
            <a:endParaRPr lang="fr-FR" sz="4000" kern="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400" u="sng" dirty="0" smtClean="0">
                <a:solidFill>
                  <a:schemeClr val="bg2">
                    <a:lumMod val="10000"/>
                  </a:schemeClr>
                </a:solidFill>
              </a:rPr>
              <a:t>Literature review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identify a hierarchical typology of EAFM challenges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that distinguished three main types of EAFM challenges: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1 - Challenges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mitigate fishing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impacts</a:t>
            </a: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2 - 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Challenges 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improve the advisory process and its knowledge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base</a:t>
            </a:r>
          </a:p>
          <a:p>
            <a:endParaRPr lang="en-US" sz="24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3 - Challenges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improve the decision-making process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67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C7EA20-CC06-4434-B405-2B798CB18C16}"/>
              </a:ext>
            </a:extLst>
          </p:cNvPr>
          <p:cNvSpPr/>
          <p:nvPr/>
        </p:nvSpPr>
        <p:spPr>
          <a:xfrm>
            <a:off x="589935" y="1832406"/>
            <a:ext cx="3333136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Mitigate fisheries impacts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5CF86-08B4-4AE5-B439-F2250853044B}"/>
              </a:ext>
            </a:extLst>
          </p:cNvPr>
          <p:cNvSpPr/>
          <p:nvPr/>
        </p:nvSpPr>
        <p:spPr>
          <a:xfrm>
            <a:off x="4482761" y="1832404"/>
            <a:ext cx="3333136" cy="13255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knowledge base and advisory process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C9431-A291-4A1A-950C-9A05886BB192}"/>
              </a:ext>
            </a:extLst>
          </p:cNvPr>
          <p:cNvSpPr/>
          <p:nvPr/>
        </p:nvSpPr>
        <p:spPr>
          <a:xfrm>
            <a:off x="8375587" y="1832405"/>
            <a:ext cx="3333136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decision-making process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717081-C26E-401C-AA94-E120F08E3809}"/>
              </a:ext>
            </a:extLst>
          </p:cNvPr>
          <p:cNvSpPr/>
          <p:nvPr/>
        </p:nvSpPr>
        <p:spPr>
          <a:xfrm>
            <a:off x="83573" y="3469938"/>
            <a:ext cx="1838020" cy="1259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Catch &amp; Bycatch</a:t>
            </a:r>
          </a:p>
          <a:p>
            <a:pPr algn="ctr"/>
            <a:r>
              <a:rPr lang="en-GB" sz="2000" dirty="0"/>
              <a:t>commercial species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FCA14E-C529-488B-B9F3-0A4A08794EAC}"/>
              </a:ext>
            </a:extLst>
          </p:cNvPr>
          <p:cNvSpPr/>
          <p:nvPr/>
        </p:nvSpPr>
        <p:spPr>
          <a:xfrm>
            <a:off x="220476" y="5277358"/>
            <a:ext cx="2036027" cy="997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Indirect effects</a:t>
            </a:r>
          </a:p>
          <a:p>
            <a:pPr algn="ctr"/>
            <a:r>
              <a:rPr lang="en-GB" sz="2000" dirty="0"/>
              <a:t>through foodweb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5AB0E2-880A-4711-947F-6CF1E06470FA}"/>
              </a:ext>
            </a:extLst>
          </p:cNvPr>
          <p:cNvSpPr/>
          <p:nvPr/>
        </p:nvSpPr>
        <p:spPr>
          <a:xfrm>
            <a:off x="2336389" y="3820748"/>
            <a:ext cx="2146372" cy="1586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Bycatch</a:t>
            </a:r>
          </a:p>
          <a:p>
            <a:pPr algn="ctr"/>
            <a:r>
              <a:rPr lang="en-GB" sz="2000" dirty="0"/>
              <a:t>Non-target species</a:t>
            </a:r>
          </a:p>
          <a:p>
            <a:pPr algn="ctr"/>
            <a:r>
              <a:rPr lang="en-GB" sz="2000" dirty="0"/>
              <a:t>Habitat disturbance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8C78AC-EB2B-419E-BED0-ED23635AC297}"/>
              </a:ext>
            </a:extLst>
          </p:cNvPr>
          <p:cNvCxnSpPr>
            <a:cxnSpLocks/>
          </p:cNvCxnSpPr>
          <p:nvPr/>
        </p:nvCxnSpPr>
        <p:spPr>
          <a:xfrm flipH="1">
            <a:off x="1167579" y="3170053"/>
            <a:ext cx="275303" cy="3119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546CEF-179C-4452-BF7F-E0D37D3621CE}"/>
              </a:ext>
            </a:extLst>
          </p:cNvPr>
          <p:cNvCxnSpPr>
            <a:cxnSpLocks/>
          </p:cNvCxnSpPr>
          <p:nvPr/>
        </p:nvCxnSpPr>
        <p:spPr>
          <a:xfrm>
            <a:off x="3119283" y="3157967"/>
            <a:ext cx="292510" cy="72536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1A0743F-9116-4791-AFF3-0EDCFCAB8EA5}"/>
              </a:ext>
            </a:extLst>
          </p:cNvPr>
          <p:cNvCxnSpPr>
            <a:cxnSpLocks/>
          </p:cNvCxnSpPr>
          <p:nvPr/>
        </p:nvCxnSpPr>
        <p:spPr>
          <a:xfrm flipH="1">
            <a:off x="2001478" y="3163344"/>
            <a:ext cx="255026" cy="210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579" y="683968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sz="32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3 </a:t>
            </a:r>
            <a:r>
              <a:rPr lang="fr-FR" sz="3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EAFM </a:t>
            </a:r>
            <a:r>
              <a:rPr lang="fr-FR" sz="32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challenges</a:t>
            </a:r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77150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C7EA20-CC06-4434-B405-2B798CB18C16}"/>
              </a:ext>
            </a:extLst>
          </p:cNvPr>
          <p:cNvSpPr/>
          <p:nvPr/>
        </p:nvSpPr>
        <p:spPr>
          <a:xfrm>
            <a:off x="589935" y="1832406"/>
            <a:ext cx="3333136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Mitigate fisheries impacts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5CF86-08B4-4AE5-B439-F2250853044B}"/>
              </a:ext>
            </a:extLst>
          </p:cNvPr>
          <p:cNvSpPr/>
          <p:nvPr/>
        </p:nvSpPr>
        <p:spPr>
          <a:xfrm>
            <a:off x="4482761" y="1832404"/>
            <a:ext cx="3333136" cy="13255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knowledge base and advisory process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C9431-A291-4A1A-950C-9A05886BB192}"/>
              </a:ext>
            </a:extLst>
          </p:cNvPr>
          <p:cNvSpPr/>
          <p:nvPr/>
        </p:nvSpPr>
        <p:spPr>
          <a:xfrm>
            <a:off x="8375587" y="1832405"/>
            <a:ext cx="3333136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decision-making process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717081-C26E-401C-AA94-E120F08E3809}"/>
              </a:ext>
            </a:extLst>
          </p:cNvPr>
          <p:cNvSpPr/>
          <p:nvPr/>
        </p:nvSpPr>
        <p:spPr>
          <a:xfrm>
            <a:off x="83573" y="3469938"/>
            <a:ext cx="1741538" cy="1391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Catch &amp; Bycatch</a:t>
            </a:r>
          </a:p>
          <a:p>
            <a:pPr algn="ctr"/>
            <a:r>
              <a:rPr lang="en-GB" sz="2000" dirty="0"/>
              <a:t>commercial species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FCA14E-C529-488B-B9F3-0A4A08794EAC}"/>
              </a:ext>
            </a:extLst>
          </p:cNvPr>
          <p:cNvSpPr/>
          <p:nvPr/>
        </p:nvSpPr>
        <p:spPr>
          <a:xfrm>
            <a:off x="220476" y="5277358"/>
            <a:ext cx="2036027" cy="1123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Indirect effects</a:t>
            </a:r>
          </a:p>
          <a:p>
            <a:pPr algn="ctr"/>
            <a:r>
              <a:rPr lang="en-GB" sz="2000" dirty="0"/>
              <a:t>through foodweb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5AB0E2-880A-4711-947F-6CF1E06470FA}"/>
              </a:ext>
            </a:extLst>
          </p:cNvPr>
          <p:cNvSpPr/>
          <p:nvPr/>
        </p:nvSpPr>
        <p:spPr>
          <a:xfrm>
            <a:off x="2336389" y="3820748"/>
            <a:ext cx="2146372" cy="1758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Bycatch</a:t>
            </a:r>
          </a:p>
          <a:p>
            <a:pPr algn="ctr"/>
            <a:r>
              <a:rPr lang="en-GB" sz="2000" dirty="0"/>
              <a:t>Non-target species</a:t>
            </a:r>
          </a:p>
          <a:p>
            <a:pPr algn="ctr"/>
            <a:r>
              <a:rPr lang="en-GB" sz="2000" dirty="0"/>
              <a:t>Habitat disturbance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FCA587-4777-478E-BAAA-17943E86A22A}"/>
              </a:ext>
            </a:extLst>
          </p:cNvPr>
          <p:cNvSpPr/>
          <p:nvPr/>
        </p:nvSpPr>
        <p:spPr>
          <a:xfrm>
            <a:off x="4625701" y="5239134"/>
            <a:ext cx="2036026" cy="13255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Inherent natural </a:t>
            </a:r>
            <a:r>
              <a:rPr lang="en-GB" sz="2000" dirty="0" smtClean="0"/>
              <a:t>variability</a:t>
            </a:r>
            <a:endParaRPr lang="en-GB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0457F-E0A8-44A9-BF72-34A1FCF68C9F}"/>
              </a:ext>
            </a:extLst>
          </p:cNvPr>
          <p:cNvSpPr/>
          <p:nvPr/>
        </p:nvSpPr>
        <p:spPr>
          <a:xfrm>
            <a:off x="6154615" y="3568667"/>
            <a:ext cx="2054946" cy="15607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Change in the ecological context</a:t>
            </a:r>
          </a:p>
          <a:p>
            <a:pPr algn="ctr"/>
            <a:r>
              <a:rPr lang="en-GB" sz="2000" dirty="0"/>
              <a:t>(other pressures or environment)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8C78AC-EB2B-419E-BED0-ED23635AC297}"/>
              </a:ext>
            </a:extLst>
          </p:cNvPr>
          <p:cNvCxnSpPr>
            <a:cxnSpLocks/>
          </p:cNvCxnSpPr>
          <p:nvPr/>
        </p:nvCxnSpPr>
        <p:spPr>
          <a:xfrm flipH="1">
            <a:off x="1167579" y="3170053"/>
            <a:ext cx="275303" cy="3119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546CEF-179C-4452-BF7F-E0D37D3621CE}"/>
              </a:ext>
            </a:extLst>
          </p:cNvPr>
          <p:cNvCxnSpPr>
            <a:cxnSpLocks/>
          </p:cNvCxnSpPr>
          <p:nvPr/>
        </p:nvCxnSpPr>
        <p:spPr>
          <a:xfrm>
            <a:off x="3119283" y="3157967"/>
            <a:ext cx="292510" cy="72536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1A0743F-9116-4791-AFF3-0EDCFCAB8EA5}"/>
              </a:ext>
            </a:extLst>
          </p:cNvPr>
          <p:cNvCxnSpPr>
            <a:cxnSpLocks/>
          </p:cNvCxnSpPr>
          <p:nvPr/>
        </p:nvCxnSpPr>
        <p:spPr>
          <a:xfrm flipH="1">
            <a:off x="2001478" y="3163344"/>
            <a:ext cx="255026" cy="210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7B13E2-9F1F-4C1F-BBEA-79BA3A6B0D29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5643714" y="3157967"/>
            <a:ext cx="333926" cy="20811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E86C6BF-7DA1-4438-8A9A-540511D5123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048975" y="3267719"/>
            <a:ext cx="133113" cy="30094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579" y="683968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sz="32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3 </a:t>
            </a:r>
            <a:r>
              <a:rPr lang="fr-FR" sz="3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EAFM </a:t>
            </a:r>
            <a:r>
              <a:rPr lang="fr-FR" sz="32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challenges</a:t>
            </a:r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41294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C7EA20-CC06-4434-B405-2B798CB18C16}"/>
              </a:ext>
            </a:extLst>
          </p:cNvPr>
          <p:cNvSpPr/>
          <p:nvPr/>
        </p:nvSpPr>
        <p:spPr>
          <a:xfrm>
            <a:off x="589935" y="1832406"/>
            <a:ext cx="3333136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Mitigate fisheries impacts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5CF86-08B4-4AE5-B439-F2250853044B}"/>
              </a:ext>
            </a:extLst>
          </p:cNvPr>
          <p:cNvSpPr/>
          <p:nvPr/>
        </p:nvSpPr>
        <p:spPr>
          <a:xfrm>
            <a:off x="4482761" y="1832404"/>
            <a:ext cx="3333136" cy="13255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knowledge base and advisory process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C9431-A291-4A1A-950C-9A05886BB192}"/>
              </a:ext>
            </a:extLst>
          </p:cNvPr>
          <p:cNvSpPr/>
          <p:nvPr/>
        </p:nvSpPr>
        <p:spPr>
          <a:xfrm>
            <a:off x="8375587" y="1832405"/>
            <a:ext cx="3333136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Improve decision-making process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717081-C26E-401C-AA94-E120F08E3809}"/>
              </a:ext>
            </a:extLst>
          </p:cNvPr>
          <p:cNvSpPr/>
          <p:nvPr/>
        </p:nvSpPr>
        <p:spPr>
          <a:xfrm>
            <a:off x="83573" y="3469938"/>
            <a:ext cx="1875800" cy="1144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Catch &amp; Bycatch</a:t>
            </a:r>
          </a:p>
          <a:p>
            <a:pPr algn="ctr"/>
            <a:r>
              <a:rPr lang="en-GB" sz="2000" dirty="0"/>
              <a:t>commercial species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FCA14E-C529-488B-B9F3-0A4A08794EAC}"/>
              </a:ext>
            </a:extLst>
          </p:cNvPr>
          <p:cNvSpPr/>
          <p:nvPr/>
        </p:nvSpPr>
        <p:spPr>
          <a:xfrm>
            <a:off x="220477" y="5277358"/>
            <a:ext cx="2160800" cy="949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Indirect effects</a:t>
            </a:r>
          </a:p>
          <a:p>
            <a:pPr algn="ctr"/>
            <a:r>
              <a:rPr lang="en-GB" sz="2000" dirty="0"/>
              <a:t>through foodweb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5AB0E2-880A-4711-947F-6CF1E06470FA}"/>
              </a:ext>
            </a:extLst>
          </p:cNvPr>
          <p:cNvSpPr/>
          <p:nvPr/>
        </p:nvSpPr>
        <p:spPr>
          <a:xfrm>
            <a:off x="2336388" y="3820748"/>
            <a:ext cx="2173227" cy="1608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Bycatch</a:t>
            </a:r>
          </a:p>
          <a:p>
            <a:pPr algn="ctr"/>
            <a:r>
              <a:rPr lang="en-GB" sz="2000" dirty="0"/>
              <a:t>Non-target species</a:t>
            </a:r>
          </a:p>
          <a:p>
            <a:pPr algn="ctr"/>
            <a:r>
              <a:rPr lang="en-GB" sz="2000" dirty="0"/>
              <a:t>Habitat disturbance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FCA587-4777-478E-BAAA-17943E86A22A}"/>
              </a:ext>
            </a:extLst>
          </p:cNvPr>
          <p:cNvSpPr/>
          <p:nvPr/>
        </p:nvSpPr>
        <p:spPr>
          <a:xfrm>
            <a:off x="4175690" y="5429731"/>
            <a:ext cx="2036026" cy="13255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Inherent natural </a:t>
            </a:r>
            <a:r>
              <a:rPr lang="en-GB" sz="2000" dirty="0" smtClean="0"/>
              <a:t>variability</a:t>
            </a:r>
            <a:endParaRPr lang="en-GB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0457F-E0A8-44A9-BF72-34A1FCF68C9F}"/>
              </a:ext>
            </a:extLst>
          </p:cNvPr>
          <p:cNvSpPr/>
          <p:nvPr/>
        </p:nvSpPr>
        <p:spPr>
          <a:xfrm>
            <a:off x="5904643" y="3585018"/>
            <a:ext cx="2101485" cy="16541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Change in the ecological context</a:t>
            </a:r>
          </a:p>
          <a:p>
            <a:pPr algn="ctr"/>
            <a:r>
              <a:rPr lang="en-GB" sz="2000" dirty="0"/>
              <a:t>(other pressures or environment)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DF65D3-E256-4E1D-8C0A-E2FB8F5D9C8A}"/>
              </a:ext>
            </a:extLst>
          </p:cNvPr>
          <p:cNvSpPr/>
          <p:nvPr/>
        </p:nvSpPr>
        <p:spPr>
          <a:xfrm>
            <a:off x="9861171" y="3561908"/>
            <a:ext cx="2036026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Socio-economic context on fisheries and management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CF4708-9DE1-44EB-B3BC-7513AF483D29}"/>
              </a:ext>
            </a:extLst>
          </p:cNvPr>
          <p:cNvSpPr/>
          <p:nvPr/>
        </p:nvSpPr>
        <p:spPr>
          <a:xfrm>
            <a:off x="8103679" y="5089487"/>
            <a:ext cx="2036026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Governance EAFM process:</a:t>
            </a:r>
          </a:p>
          <a:p>
            <a:pPr algn="ctr"/>
            <a:r>
              <a:rPr lang="en-GB" sz="2000" dirty="0"/>
              <a:t>Trade-offs policy goals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8C78AC-EB2B-419E-BED0-ED23635AC297}"/>
              </a:ext>
            </a:extLst>
          </p:cNvPr>
          <p:cNvCxnSpPr>
            <a:cxnSpLocks/>
          </p:cNvCxnSpPr>
          <p:nvPr/>
        </p:nvCxnSpPr>
        <p:spPr>
          <a:xfrm flipH="1">
            <a:off x="1167579" y="3170053"/>
            <a:ext cx="275303" cy="3119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546CEF-179C-4452-BF7F-E0D37D3621CE}"/>
              </a:ext>
            </a:extLst>
          </p:cNvPr>
          <p:cNvCxnSpPr>
            <a:cxnSpLocks/>
          </p:cNvCxnSpPr>
          <p:nvPr/>
        </p:nvCxnSpPr>
        <p:spPr>
          <a:xfrm>
            <a:off x="3119283" y="3157967"/>
            <a:ext cx="292510" cy="72536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1A0743F-9116-4791-AFF3-0EDCFCAB8EA5}"/>
              </a:ext>
            </a:extLst>
          </p:cNvPr>
          <p:cNvCxnSpPr>
            <a:cxnSpLocks/>
          </p:cNvCxnSpPr>
          <p:nvPr/>
        </p:nvCxnSpPr>
        <p:spPr>
          <a:xfrm flipH="1">
            <a:off x="2001478" y="3163344"/>
            <a:ext cx="255026" cy="210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7B13E2-9F1F-4C1F-BBEA-79BA3A6B0D29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5193703" y="3348564"/>
            <a:ext cx="333926" cy="20811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E86C6BF-7DA1-4438-8A9A-540511D5123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799004" y="3181077"/>
            <a:ext cx="156382" cy="40394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3C7E2D5-51F7-4FBB-9DC3-A4C9E0EBB3E4}"/>
              </a:ext>
            </a:extLst>
          </p:cNvPr>
          <p:cNvCxnSpPr>
            <a:cxnSpLocks/>
          </p:cNvCxnSpPr>
          <p:nvPr/>
        </p:nvCxnSpPr>
        <p:spPr>
          <a:xfrm flipH="1">
            <a:off x="8787766" y="3184107"/>
            <a:ext cx="333926" cy="185863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A7B3C3A-CBCE-4357-B392-69A88821E8BB}"/>
              </a:ext>
            </a:extLst>
          </p:cNvPr>
          <p:cNvCxnSpPr>
            <a:cxnSpLocks/>
          </p:cNvCxnSpPr>
          <p:nvPr/>
        </p:nvCxnSpPr>
        <p:spPr>
          <a:xfrm>
            <a:off x="10766544" y="3181077"/>
            <a:ext cx="200222" cy="40394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579" y="683968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sz="32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3 </a:t>
            </a:r>
            <a:r>
              <a:rPr lang="fr-FR" sz="32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EAFM </a:t>
            </a:r>
            <a:r>
              <a:rPr lang="fr-FR" sz="32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challenges</a:t>
            </a:r>
            <a: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3793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579" y="683968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Fisheries and Management </a:t>
            </a:r>
            <a:r>
              <a:rPr lang="fr-FR" sz="3200" b="1" dirty="0" err="1">
                <a:solidFill>
                  <a:schemeClr val="bg2">
                    <a:lumMod val="10000"/>
                  </a:schemeClr>
                </a:solidFill>
              </a:rPr>
              <a:t>M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easures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52563" y="1302747"/>
            <a:ext cx="9944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 assess the current state of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implementation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of an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EAFM, </a:t>
            </a:r>
            <a:r>
              <a:rPr lang="en-US" sz="2400" b="1" dirty="0" smtClean="0">
                <a:solidFill>
                  <a:srgbClr val="FFC000"/>
                </a:solidFill>
              </a:rPr>
              <a:t>key EAFM components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were identified (i.e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the </a:t>
            </a:r>
            <a:r>
              <a:rPr lang="en-US" sz="2400" u="sng" dirty="0">
                <a:solidFill>
                  <a:schemeClr val="bg2">
                    <a:lumMod val="10000"/>
                  </a:schemeClr>
                </a:solidFill>
              </a:rPr>
              <a:t>fisheries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- both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commercial and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recreational- and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 </a:t>
            </a:r>
            <a:r>
              <a:rPr lang="en-US" sz="2400" u="sng" dirty="0">
                <a:solidFill>
                  <a:schemeClr val="bg2">
                    <a:lumMod val="10000"/>
                  </a:schemeClr>
                </a:solidFill>
              </a:rPr>
              <a:t>management measures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and their legal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settings). 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2563" y="2612210"/>
            <a:ext cx="104141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Fisheries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“a group of vessel voyages targeting the same (assemblage of) species and/or stocks, using similar gear, during the same period of the year and within the same area” (ICES, 2003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). These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fisheries were expected to have sufficiently similar impact on the ecosystem, and could be used as the basic unit for the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assessment.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2563" y="4660336"/>
            <a:ext cx="9792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Analysis of landings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and species composition by the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métiers identified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227 fisheries relevant for EAFM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156 in European waters, excluding Mediterranean and Black Seas, and 71 in the Outermost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Regions, and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including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recreational fisheries).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9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981" y="394601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Fisheries and Management </a:t>
            </a:r>
            <a:r>
              <a:rPr lang="fr-FR" sz="3200" b="1" dirty="0" err="1">
                <a:solidFill>
                  <a:schemeClr val="bg2">
                    <a:lumMod val="10000"/>
                  </a:schemeClr>
                </a:solidFill>
              </a:rPr>
              <a:t>M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easures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074981" y="866036"/>
            <a:ext cx="1017414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review of </a:t>
            </a:r>
            <a:r>
              <a:rPr lang="en-US" sz="2400" b="1" dirty="0">
                <a:solidFill>
                  <a:srgbClr val="FFC000"/>
                </a:solidFill>
              </a:rPr>
              <a:t>existing management </a:t>
            </a:r>
            <a:r>
              <a:rPr lang="en-US" sz="2400" b="1" dirty="0" smtClean="0">
                <a:solidFill>
                  <a:srgbClr val="FFC000"/>
                </a:solidFill>
              </a:rPr>
              <a:t>measures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identified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three broad types of measures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Input measures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including Technical Conservation Measures (TCM) consisting of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gear-based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TCM (e.g. mesh size changes or sorting grids) and spatial/temporal TCM (e.g. no-take zones or real-time closures) and capacity and effort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controls.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indent="-457200">
              <a:buAutoNum type="arabicPeriod"/>
            </a:pP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Output measures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including Total Allowable Catch (TAC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),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landing size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and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discard bans.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Ecosystem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restoration measures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including restocking schemes and   stock enhancement (e.g. through habitat restoration or artificial reefs).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540" y="290429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Policy instruments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653144" y="1605887"/>
            <a:ext cx="109401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 review revealed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other types of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interventions,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in addition to management measures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These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were identified as </a:t>
            </a:r>
            <a:r>
              <a:rPr lang="en-US" sz="2400" b="1" dirty="0">
                <a:solidFill>
                  <a:srgbClr val="FFC000"/>
                </a:solidFill>
              </a:rPr>
              <a:t>policy instruments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which, in contrast to the management measures operating in the ecological system,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operate in the social system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Examples: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regulatory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instruments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such as co-management or self-management;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economic instruments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(e.g. tariffs, taxes and charges and, permit or quota trading and subsidies for alternative gears);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information and public engagement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measures such as eco-labelling that include EAFM objectives; and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interventions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to enhance monitoring and research and improve the knowledge base. 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540" y="290430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</a:t>
            </a:r>
            <a:r>
              <a:rPr lang="fr-FR" kern="0" dirty="0" smtClean="0">
                <a:solidFill>
                  <a:schemeClr val="bg2">
                    <a:lumMod val="10000"/>
                  </a:schemeClr>
                </a:solidFill>
              </a:rPr>
              <a:t>Case </a:t>
            </a:r>
            <a:r>
              <a:rPr lang="fr-FR" kern="0" dirty="0" err="1" smtClean="0">
                <a:solidFill>
                  <a:schemeClr val="bg2">
                    <a:lumMod val="10000"/>
                  </a:schemeClr>
                </a:solidFill>
              </a:rPr>
              <a:t>studies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154540" y="1385969"/>
            <a:ext cx="96316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role of the EAFM context was further explored through </a:t>
            </a:r>
            <a:r>
              <a:rPr lang="en-US" sz="2400" b="1" u="sng" dirty="0">
                <a:solidFill>
                  <a:srgbClr val="FFC000"/>
                </a:solidFill>
              </a:rPr>
              <a:t>12 in-depth case studie</a:t>
            </a:r>
            <a:r>
              <a:rPr lang="en-US" sz="2400" b="1" dirty="0">
                <a:solidFill>
                  <a:srgbClr val="FFC000"/>
                </a:solidFill>
              </a:rPr>
              <a:t>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E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xplored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various combinations of measures, EAFM challenges and fisheries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Used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provide insight into the advisory and decision-making process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used to identify and implement measures.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Used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identify potential best practices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and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highlighted the important roles of uncertainty and disagreement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within these processes, drawing attention to the role of science as well as other knowledge types. 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3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641" y="328263"/>
            <a:ext cx="9926906" cy="645298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Methods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sz="3600" kern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3600" kern="0" dirty="0" err="1">
                <a:solidFill>
                  <a:schemeClr val="bg2">
                    <a:lumMod val="10000"/>
                  </a:schemeClr>
                </a:solidFill>
              </a:rPr>
              <a:t>Relational</a:t>
            </a:r>
            <a:r>
              <a:rPr lang="fr-FR" sz="3600" kern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3600" kern="0" dirty="0" err="1">
                <a:solidFill>
                  <a:schemeClr val="bg2">
                    <a:lumMod val="10000"/>
                  </a:schemeClr>
                </a:solidFill>
              </a:rPr>
              <a:t>database</a:t>
            </a:r>
            <a:r>
              <a:rPr lang="fr-FR" sz="3600" kern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GB" kern="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02" y="3535859"/>
            <a:ext cx="11621998" cy="25767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3642" y="1227535"/>
            <a:ext cx="112429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relational database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was created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link the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fisheries and measures/policy instruments with the EAFM challenges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It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provided an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overview of the extent to which EAFM challenges are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currently addressed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This serves as a basis to formulate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recommendations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for the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advancement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of the implementation of EAFM</a:t>
            </a:r>
            <a:endParaRPr lang="fr-BE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9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540" y="290430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Results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	</a:t>
            </a:r>
            <a:endParaRPr lang="en-GB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154540" y="1385969"/>
            <a:ext cx="96316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verall conclusion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current fisheries management is dominated by conventional single-species advice on which the TAC/quota management is based.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first step toward more EAFM is through the implementation of TCMs to mitigate by-catch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three main categories of EAFM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challenges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mitigating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fisheries impact on the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ecosystem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he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advisory process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The decision-making process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996593" y="262036"/>
            <a:ext cx="82093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fr-BE" sz="4000" b="0" kern="0" dirty="0">
                <a:solidFill>
                  <a:srgbClr val="FFC000"/>
                </a:solidFill>
              </a:rPr>
              <a:t>EAFM in the CFP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2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637" y="2403413"/>
            <a:ext cx="6521660" cy="16830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3251" y="2921753"/>
            <a:ext cx="3053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Regulation (EC) 1380/2013, </a:t>
            </a:r>
          </a:p>
          <a:p>
            <a:r>
              <a:rPr lang="en-IE" dirty="0"/>
              <a:t>Article 2.3</a:t>
            </a:r>
            <a:endParaRPr lang="fr-BE" dirty="0"/>
          </a:p>
        </p:txBody>
      </p:sp>
      <p:sp>
        <p:nvSpPr>
          <p:cNvPr id="7" name="TextBox 6"/>
          <p:cNvSpPr txBox="1"/>
          <p:nvPr/>
        </p:nvSpPr>
        <p:spPr>
          <a:xfrm>
            <a:off x="504497" y="4317542"/>
            <a:ext cx="107345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Many ongoing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actions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ut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lack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“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mapping” of ecosystem-based approaches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already in place (what has been achieved?)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Need for more systematic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evaluation,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identify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gaps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and allow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progress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towards the implementation of EAFM in the EU.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EA9180-7322-DB46-9A5A-9F9B29027024}"/>
              </a:ext>
            </a:extLst>
          </p:cNvPr>
          <p:cNvSpPr txBox="1"/>
          <p:nvPr/>
        </p:nvSpPr>
        <p:spPr>
          <a:xfrm>
            <a:off x="504497" y="1483407"/>
            <a:ext cx="10102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 Ecosystem-based Approach to Fisheries Management (EAFM) forms an integral part of the CFP and its objectives since 2002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809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540" y="290430"/>
            <a:ext cx="10184135" cy="94287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Results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		</a:t>
            </a:r>
            <a:endParaRPr lang="en-GB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798653" y="1733209"/>
            <a:ext cx="106255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EAFM requires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explicit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distinction between the management measures and the policy instruments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as the means to implement them.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Separating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them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is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not only an improvement from a conceptual perspective but has many practical advantages as the two operate in distinct parts of the social-ecological system, require different expertise and scientific disciplines, and/or involve different governance actors.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This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study provided a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first tentative typology of policy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instruments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considering their importance in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EAFM.</a:t>
            </a:r>
            <a:endParaRPr lang="en-GB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3">
            <a:extLst>
              <a:ext uri="{FF2B5EF4-FFF2-40B4-BE49-F238E27FC236}">
                <a16:creationId xmlns:a16="http://schemas.microsoft.com/office/drawing/2014/main" id="{B68B0CD8-C9B0-4EE1-B740-FC3E7BE3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16" y="0"/>
            <a:ext cx="10184135" cy="740780"/>
          </a:xfrm>
        </p:spPr>
        <p:txBody>
          <a:bodyPr>
            <a:noAutofit/>
          </a:bodyPr>
          <a:lstStyle/>
          <a:p>
            <a:r>
              <a:rPr lang="fr-FR" kern="0" dirty="0" err="1" smtClean="0">
                <a:solidFill>
                  <a:schemeClr val="accent5"/>
                </a:solidFill>
              </a:rPr>
              <a:t>Recommendations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to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advance an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EAFM</a:t>
            </a:r>
            <a:r>
              <a:rPr lang="fr-FR" kern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	</a:t>
            </a:r>
            <a:endParaRPr lang="en-GB" sz="4000" b="1" dirty="0"/>
          </a:p>
        </p:txBody>
      </p:sp>
      <p:sp>
        <p:nvSpPr>
          <p:cNvPr id="2" name="Rectangle 1"/>
          <p:cNvSpPr/>
          <p:nvPr/>
        </p:nvSpPr>
        <p:spPr>
          <a:xfrm>
            <a:off x="1012716" y="1590693"/>
            <a:ext cx="96316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Address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the different EAFM challenges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and (further)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expand the policy objectives beyond the commercial species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,</a:t>
            </a: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mprove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the knowledge base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and seek to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address obstacles within the existing advisory and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decision-making processes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, (e.g. </a:t>
            </a:r>
            <a:r>
              <a:rPr lang="en-IE" sz="2400" dirty="0" smtClean="0">
                <a:solidFill>
                  <a:schemeClr val="bg2">
                    <a:lumMod val="10000"/>
                  </a:schemeClr>
                </a:solidFill>
              </a:rPr>
              <a:t>request </a:t>
            </a:r>
            <a:r>
              <a:rPr lang="en-IE" sz="2400" dirty="0">
                <a:solidFill>
                  <a:schemeClr val="bg2">
                    <a:lumMod val="10000"/>
                  </a:schemeClr>
                </a:solidFill>
              </a:rPr>
              <a:t>more interdisciplinary/transdisciplinary research and </a:t>
            </a:r>
            <a:r>
              <a:rPr lang="en-IE" sz="2400" dirty="0" smtClean="0">
                <a:solidFill>
                  <a:schemeClr val="bg2">
                    <a:lumMod val="10000"/>
                  </a:schemeClr>
                </a:solidFill>
              </a:rPr>
              <a:t>advice)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Improve collection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of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information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on fisheries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management measures in place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(the study was hampered by a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 lack of a comprehensive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overview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IE" sz="3200" dirty="0" smtClean="0">
                <a:solidFill>
                  <a:schemeClr val="bg2">
                    <a:lumMod val="10000"/>
                  </a:schemeClr>
                </a:solidFill>
              </a:rPr>
              <a:t> We </a:t>
            </a:r>
            <a:r>
              <a:rPr lang="en-IE" sz="3200" dirty="0">
                <a:solidFill>
                  <a:schemeClr val="bg2">
                    <a:lumMod val="10000"/>
                  </a:schemeClr>
                </a:solidFill>
              </a:rPr>
              <a:t>are already </a:t>
            </a:r>
            <a:r>
              <a:rPr lang="en-IE" sz="3200" dirty="0" smtClean="0">
                <a:solidFill>
                  <a:schemeClr val="bg2">
                    <a:lumMod val="10000"/>
                  </a:schemeClr>
                </a:solidFill>
              </a:rPr>
              <a:t>implementing EAFM </a:t>
            </a:r>
            <a:r>
              <a:rPr lang="en-IE" sz="3200" dirty="0">
                <a:solidFill>
                  <a:schemeClr val="bg2">
                    <a:lumMod val="10000"/>
                  </a:schemeClr>
                </a:solidFill>
              </a:rPr>
              <a:t>!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IE" sz="3200" dirty="0" smtClean="0">
                <a:solidFill>
                  <a:schemeClr val="bg2">
                    <a:lumMod val="10000"/>
                  </a:schemeClr>
                </a:solidFill>
              </a:rPr>
              <a:t> Combination </a:t>
            </a:r>
            <a:r>
              <a:rPr lang="en-IE" sz="3200" dirty="0">
                <a:solidFill>
                  <a:schemeClr val="bg2">
                    <a:lumMod val="10000"/>
                  </a:schemeClr>
                </a:solidFill>
              </a:rPr>
              <a:t>of output measures – input measures – ecosystem restoration measures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IE" sz="3200" dirty="0" smtClean="0">
                <a:solidFill>
                  <a:schemeClr val="bg2">
                    <a:lumMod val="10000"/>
                  </a:schemeClr>
                </a:solidFill>
              </a:rPr>
              <a:t> Approaches </a:t>
            </a:r>
            <a:r>
              <a:rPr lang="en-IE" sz="3200" dirty="0">
                <a:solidFill>
                  <a:schemeClr val="bg2">
                    <a:lumMod val="10000"/>
                  </a:schemeClr>
                </a:solidFill>
              </a:rPr>
              <a:t>are not perfect – check against criteria to establish best </a:t>
            </a:r>
            <a:r>
              <a:rPr lang="en-IE" sz="3200" dirty="0" smtClean="0">
                <a:solidFill>
                  <a:schemeClr val="bg2">
                    <a:lumMod val="10000"/>
                  </a:schemeClr>
                </a:solidFill>
              </a:rPr>
              <a:t>practices. </a:t>
            </a:r>
            <a:endParaRPr lang="en-IE" sz="32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IE" sz="3200" dirty="0" smtClean="0">
                <a:solidFill>
                  <a:schemeClr val="bg2">
                    <a:lumMod val="10000"/>
                  </a:schemeClr>
                </a:solidFill>
              </a:rPr>
              <a:t> Request </a:t>
            </a:r>
            <a:r>
              <a:rPr lang="en-IE" sz="3200" dirty="0">
                <a:solidFill>
                  <a:schemeClr val="bg2">
                    <a:lumMod val="10000"/>
                  </a:schemeClr>
                </a:solidFill>
              </a:rPr>
              <a:t>more interdisciplinary/transdisciplinary research and advice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kern="0" dirty="0">
                <a:solidFill>
                  <a:srgbClr val="FFC000"/>
                </a:solidFill>
              </a:rPr>
              <a:t>Improving EAFM </a:t>
            </a:r>
            <a:r>
              <a:rPr lang="en-IE" kern="0" dirty="0" smtClean="0">
                <a:solidFill>
                  <a:srgbClr val="FFC000"/>
                </a:solidFill>
              </a:rPr>
              <a:t>implementation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719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5672" y="1488168"/>
            <a:ext cx="10905699" cy="3881904"/>
          </a:xfrm>
        </p:spPr>
        <p:txBody>
          <a:bodyPr/>
          <a:lstStyle/>
          <a:p>
            <a:pPr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Ø"/>
            </a:pPr>
            <a:r>
              <a:rPr lang="en-IE" sz="3200" dirty="0" smtClean="0"/>
              <a:t> Invest </a:t>
            </a:r>
            <a:r>
              <a:rPr lang="en-IE" sz="3200" dirty="0"/>
              <a:t>in data and information (‘relational database’, new technologies, citizen science? stakeholder data</a:t>
            </a:r>
            <a:r>
              <a:rPr lang="en-IE" sz="3200" dirty="0" smtClean="0"/>
              <a:t>?)</a:t>
            </a: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endParaRPr lang="fr-BE" sz="3200" dirty="0"/>
          </a:p>
          <a:p>
            <a:pPr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Ø"/>
            </a:pPr>
            <a:r>
              <a:rPr lang="en-IE" sz="3200" dirty="0" smtClean="0"/>
              <a:t> Involve </a:t>
            </a:r>
            <a:r>
              <a:rPr lang="en-IE" sz="3200" dirty="0"/>
              <a:t>stakeholders more directly in decision-making </a:t>
            </a:r>
            <a:r>
              <a:rPr lang="en-IE" sz="3200" dirty="0" smtClean="0"/>
              <a:t>process</a:t>
            </a: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endParaRPr lang="en-IE" sz="3200" dirty="0"/>
          </a:p>
          <a:p>
            <a:pPr>
              <a:buClr>
                <a:schemeClr val="bg2">
                  <a:lumMod val="10000"/>
                </a:schemeClr>
              </a:buClr>
              <a:buFont typeface="Wingdings" panose="05000000000000000000" pitchFamily="2" charset="2"/>
              <a:buChar char="Ø"/>
            </a:pPr>
            <a:r>
              <a:rPr lang="en-IE" sz="3200" dirty="0" smtClean="0"/>
              <a:t> Remember </a:t>
            </a:r>
            <a:r>
              <a:rPr lang="en-IE" sz="3200" dirty="0"/>
              <a:t>that it is an iterative </a:t>
            </a:r>
            <a:r>
              <a:rPr lang="en-IE" sz="3200" dirty="0" smtClean="0"/>
              <a:t>process </a:t>
            </a:r>
            <a:r>
              <a:rPr lang="en-IE" sz="3200" dirty="0"/>
              <a:t>- </a:t>
            </a:r>
            <a:r>
              <a:rPr lang="en-IE" sz="3200" dirty="0" smtClean="0"/>
              <a:t>continuum</a:t>
            </a:r>
            <a:endParaRPr lang="fr-B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0721" y="243375"/>
            <a:ext cx="10515600" cy="782357"/>
          </a:xfrm>
        </p:spPr>
        <p:txBody>
          <a:bodyPr/>
          <a:lstStyle/>
          <a:p>
            <a:r>
              <a:rPr lang="en-IE" kern="0" dirty="0" smtClean="0">
                <a:solidFill>
                  <a:srgbClr val="FFC000"/>
                </a:solidFill>
              </a:rPr>
              <a:t>Conclusion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505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412" y="239792"/>
            <a:ext cx="10515600" cy="782357"/>
          </a:xfrm>
        </p:spPr>
        <p:txBody>
          <a:bodyPr/>
          <a:lstStyle/>
          <a:p>
            <a:r>
              <a:rPr lang="fr-FR" dirty="0" err="1" smtClean="0">
                <a:solidFill>
                  <a:schemeClr val="accent5"/>
                </a:solidFill>
              </a:rPr>
              <a:t>Acknowledgments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6941" y="1667139"/>
            <a:ext cx="9978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Dr </a:t>
            </a:r>
            <a:r>
              <a:rPr lang="en-US" sz="2400" dirty="0" err="1">
                <a:solidFill>
                  <a:schemeClr val="bg1"/>
                </a:solidFill>
              </a:rPr>
              <a:t>Gerjan</a:t>
            </a:r>
            <a:r>
              <a:rPr lang="en-US" sz="2400" dirty="0">
                <a:solidFill>
                  <a:schemeClr val="bg1"/>
                </a:solidFill>
              </a:rPr>
              <a:t> Piet, </a:t>
            </a:r>
            <a:r>
              <a:rPr lang="en-US" sz="2400" dirty="0" err="1">
                <a:solidFill>
                  <a:schemeClr val="bg1"/>
                </a:solidFill>
              </a:rPr>
              <a:t>Wageningen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University</a:t>
            </a:r>
          </a:p>
          <a:p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Dr Christine </a:t>
            </a:r>
            <a:r>
              <a:rPr lang="en-US" sz="2400" dirty="0" err="1">
                <a:solidFill>
                  <a:schemeClr val="bg1"/>
                </a:solidFill>
              </a:rPr>
              <a:t>Rockman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&amp; </a:t>
            </a:r>
            <a:r>
              <a:rPr lang="en-US" sz="2400" dirty="0">
                <a:solidFill>
                  <a:schemeClr val="bg1"/>
                </a:solidFill>
              </a:rPr>
              <a:t>Adolfo Merino </a:t>
            </a:r>
            <a:r>
              <a:rPr lang="en-US" sz="2400" dirty="0" err="1">
                <a:solidFill>
                  <a:schemeClr val="bg1"/>
                </a:solidFill>
              </a:rPr>
              <a:t>Buisac</a:t>
            </a:r>
            <a:r>
              <a:rPr lang="en-US" sz="2400" dirty="0">
                <a:solidFill>
                  <a:schemeClr val="bg1"/>
                </a:solidFill>
              </a:rPr>
              <a:t>, DG Mare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CINEA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0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4F6120-02EC-F041-AF33-48736C25D1B8}"/>
              </a:ext>
            </a:extLst>
          </p:cNvPr>
          <p:cNvSpPr txBox="1">
            <a:spLocks/>
          </p:cNvSpPr>
          <p:nvPr/>
        </p:nvSpPr>
        <p:spPr>
          <a:xfrm>
            <a:off x="1085196" y="496060"/>
            <a:ext cx="10832123" cy="2387600"/>
          </a:xfrm>
          <a:prstGeom prst="rect">
            <a:avLst/>
          </a:prstGeom>
        </p:spPr>
        <p:txBody>
          <a:bodyPr vert="horz" lIns="91440" tIns="45720" rIns="91440" bIns="0" rtlCol="0" anchor="b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FRAMEWORK CONTRACT: </a:t>
            </a:r>
            <a:endParaRPr lang="en-US" sz="2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STUDY ON ECOSYSTEM-BASED APPROACHES APPLIED TO FISHERIES MANAGEMENT UNDER THE CFP </a:t>
            </a:r>
            <a:br>
              <a:rPr lang="en-US" sz="2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16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GB" sz="1600" b="1" dirty="0">
                <a:solidFill>
                  <a:schemeClr val="bg2">
                    <a:lumMod val="10000"/>
                  </a:schemeClr>
                </a:solidFill>
              </a:rPr>
              <a:t>BALTIC SEA, </a:t>
            </a:r>
            <a:br>
              <a:rPr lang="en-GB" sz="16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GB" sz="1600" b="1" dirty="0">
                <a:solidFill>
                  <a:schemeClr val="bg2">
                    <a:lumMod val="10000"/>
                  </a:schemeClr>
                </a:solidFill>
              </a:rPr>
              <a:t>NORTH SEA,</a:t>
            </a:r>
            <a:br>
              <a:rPr lang="en-GB" sz="16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ATLANTIC EU WESTERN WATERS,</a:t>
            </a:r>
            <a:br>
              <a:rPr lang="en-US" sz="16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EU OUTERMOST REGIONS</a:t>
            </a:r>
            <a:r>
              <a:rPr lang="en-US" sz="1400" b="1" dirty="0"/>
              <a:t/>
            </a:r>
            <a:br>
              <a:rPr lang="en-US" sz="1400" b="1" dirty="0"/>
            </a:br>
            <a:endParaRPr lang="en-GB" sz="1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CC4B0A2-9EB6-D444-8657-58E7EEB9642B}"/>
              </a:ext>
            </a:extLst>
          </p:cNvPr>
          <p:cNvGrpSpPr/>
          <p:nvPr/>
        </p:nvGrpSpPr>
        <p:grpSpPr>
          <a:xfrm>
            <a:off x="958403" y="3218358"/>
            <a:ext cx="9144000" cy="3429000"/>
            <a:chOff x="2358587" y="3963390"/>
            <a:chExt cx="6761102" cy="2171040"/>
          </a:xfrm>
          <a:solidFill>
            <a:schemeClr val="bg1"/>
          </a:solidFill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A4E2A2D-E5B5-0540-88CF-CAC10568404E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8975" y="4877028"/>
              <a:ext cx="989515" cy="418961"/>
            </a:xfrm>
            <a:prstGeom prst="rect">
              <a:avLst/>
            </a:prstGeom>
            <a:grpFill/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849719F-521A-B443-AD3B-22C04130F0CA}"/>
                </a:ext>
              </a:extLst>
            </p:cNvPr>
            <p:cNvGrpSpPr/>
            <p:nvPr/>
          </p:nvGrpSpPr>
          <p:grpSpPr>
            <a:xfrm>
              <a:off x="5040058" y="3994693"/>
              <a:ext cx="4079631" cy="2139737"/>
              <a:chOff x="0" y="0"/>
              <a:chExt cx="2450592" cy="1193419"/>
            </a:xfrm>
            <a:grpFill/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1B5376A0-7951-B04A-8E48-B400EB283B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0" y="109728"/>
                <a:ext cx="632460" cy="234950"/>
              </a:xfrm>
              <a:prstGeom prst="rect">
                <a:avLst/>
              </a:prstGeom>
              <a:grpFill/>
              <a:ln>
                <a:noFill/>
              </a:ln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075D9DFB-57AC-2F43-86AD-BEDC424E75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520" y="54864"/>
                <a:ext cx="596900" cy="259080"/>
              </a:xfrm>
              <a:prstGeom prst="rect">
                <a:avLst/>
              </a:prstGeom>
              <a:grpFill/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E3933FCB-1E15-6A43-B818-EC99300986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9888" y="9144"/>
                <a:ext cx="594360" cy="297180"/>
              </a:xfrm>
              <a:prstGeom prst="rect">
                <a:avLst/>
              </a:prstGeom>
              <a:grpFill/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5F9B9F94-6977-8E45-8DF3-74CC3741FA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6" y="429768"/>
                <a:ext cx="867410" cy="281940"/>
              </a:xfrm>
              <a:prstGeom prst="rect">
                <a:avLst/>
              </a:prstGeom>
              <a:grpFill/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306EC660-1F72-844D-AB24-3C0CB2022A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84832" y="0"/>
                <a:ext cx="365760" cy="350520"/>
              </a:xfrm>
              <a:prstGeom prst="rect">
                <a:avLst/>
              </a:prstGeom>
              <a:grpFill/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94051739-E0AB-1E42-9327-274698F315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822960"/>
                <a:ext cx="1181100" cy="297180"/>
              </a:xfrm>
              <a:prstGeom prst="rect">
                <a:avLst/>
              </a:prstGeom>
              <a:grpFill/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9EEB3EC4-759F-8B49-B3F7-0B20740492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8680" y="310896"/>
                <a:ext cx="632460" cy="446405"/>
              </a:xfrm>
              <a:prstGeom prst="rect">
                <a:avLst/>
              </a:prstGeom>
              <a:grpFill/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55C62570-A691-4644-BA62-93AC16F553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36192" y="384048"/>
                <a:ext cx="762635" cy="304800"/>
              </a:xfrm>
              <a:prstGeom prst="rect">
                <a:avLst/>
              </a:prstGeom>
              <a:grpFill/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764802F6-08E3-234E-8EB9-A54C78D5D2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80160" y="786384"/>
                <a:ext cx="1082040" cy="407035"/>
              </a:xfrm>
              <a:prstGeom prst="rect">
                <a:avLst/>
              </a:prstGeom>
              <a:grpFill/>
            </p:spPr>
          </p:pic>
        </p:grpSp>
        <p:pic>
          <p:nvPicPr>
            <p:cNvPr id="8" name="Picture 2" descr="Image result for institute of food safety animal health and environment bior">
              <a:extLst>
                <a:ext uri="{FF2B5EF4-FFF2-40B4-BE49-F238E27FC236}">
                  <a16:creationId xmlns:a16="http://schemas.microsoft.com/office/drawing/2014/main" id="{7E1A1FA8-4CC8-5D4A-9A10-980A450BE9C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89"/>
            <a:stretch/>
          </p:blipFill>
          <p:spPr bwMode="auto">
            <a:xfrm>
              <a:off x="3521993" y="5303724"/>
              <a:ext cx="1361732" cy="662957"/>
            </a:xfrm>
            <a:prstGeom prst="rect">
              <a:avLst/>
            </a:prstGeom>
            <a:grpFill/>
            <a:extLst/>
          </p:spPr>
        </p:pic>
        <p:pic>
          <p:nvPicPr>
            <p:cNvPr id="9" name="Picture 4" descr="Image result for Eigen Vermogen van het Instituut voor Landbouw- en visserijonderzoek (ILVO)">
              <a:extLst>
                <a:ext uri="{FF2B5EF4-FFF2-40B4-BE49-F238E27FC236}">
                  <a16:creationId xmlns:a16="http://schemas.microsoft.com/office/drawing/2014/main" id="{62F8F80E-E455-1F4F-9461-6F27CE2409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3513" y="4172236"/>
              <a:ext cx="958284" cy="505503"/>
            </a:xfrm>
            <a:prstGeom prst="rect">
              <a:avLst/>
            </a:prstGeom>
            <a:grpFill/>
            <a:extLst/>
          </p:spPr>
        </p:pic>
        <p:pic>
          <p:nvPicPr>
            <p:cNvPr id="10" name="Picture 6" descr="Image result for National Marine Fisheries Research Institute (NMFRI),">
              <a:extLst>
                <a:ext uri="{FF2B5EF4-FFF2-40B4-BE49-F238E27FC236}">
                  <a16:creationId xmlns:a16="http://schemas.microsoft.com/office/drawing/2014/main" id="{0E5B1660-346C-8C47-997A-64A730B8F3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8587" y="3963390"/>
              <a:ext cx="1354929" cy="815770"/>
            </a:xfrm>
            <a:prstGeom prst="rect">
              <a:avLst/>
            </a:prstGeom>
            <a:grpFill/>
            <a:extLst/>
          </p:spPr>
        </p:pic>
        <p:pic>
          <p:nvPicPr>
            <p:cNvPr id="11" name="Picture 8" descr="Image result for Swedish University of Agricultural Sciences (SLU)">
              <a:extLst>
                <a:ext uri="{FF2B5EF4-FFF2-40B4-BE49-F238E27FC236}">
                  <a16:creationId xmlns:a16="http://schemas.microsoft.com/office/drawing/2014/main" id="{058DFDE5-BB42-5E40-A6C1-0DC155EDF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7879" y="4782099"/>
              <a:ext cx="1022123" cy="1022123"/>
            </a:xfrm>
            <a:prstGeom prst="rect">
              <a:avLst/>
            </a:prstGeom>
            <a:grpFill/>
            <a:extLst/>
          </p:spPr>
        </p:pic>
      </p:grpSp>
    </p:spTree>
    <p:extLst>
      <p:ext uri="{BB962C8B-B14F-4D97-AF65-F5344CB8AC3E}">
        <p14:creationId xmlns:p14="http://schemas.microsoft.com/office/powerpoint/2010/main" val="32402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4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72273" y="138896"/>
            <a:ext cx="1028989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fr-FR" sz="4000" kern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Objectives</a:t>
            </a:r>
          </a:p>
          <a:p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Assess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the </a:t>
            </a:r>
            <a:r>
              <a:rPr lang="fr-FR" sz="2400" b="1" dirty="0" err="1">
                <a:solidFill>
                  <a:schemeClr val="bg2">
                    <a:lumMod val="10000"/>
                  </a:schemeClr>
                </a:solidFill>
              </a:rPr>
              <a:t>current</a:t>
            </a:r>
            <a:r>
              <a:rPr lang="fr-FR" sz="2400" b="1" dirty="0">
                <a:solidFill>
                  <a:schemeClr val="bg2">
                    <a:lumMod val="10000"/>
                  </a:schemeClr>
                </a:solidFill>
              </a:rPr>
              <a:t> state of </a:t>
            </a:r>
            <a:r>
              <a:rPr lang="fr-FR" sz="2400" b="1" dirty="0" err="1">
                <a:solidFill>
                  <a:schemeClr val="bg2">
                    <a:lumMod val="10000"/>
                  </a:schemeClr>
                </a:solidFill>
              </a:rPr>
              <a:t>implementation</a:t>
            </a:r>
            <a:r>
              <a:rPr lang="fr-FR" sz="2400" b="1" dirty="0">
                <a:solidFill>
                  <a:schemeClr val="bg2">
                    <a:lumMod val="10000"/>
                  </a:schemeClr>
                </a:solidFill>
              </a:rPr>
              <a:t> of EAFM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with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focus on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measures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and the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governance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required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, in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terms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their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operational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bg2">
                    <a:lumMod val="10000"/>
                  </a:schemeClr>
                </a:solidFill>
              </a:rPr>
              <a:t>readiness</a:t>
            </a:r>
            <a:endParaRPr lang="fr-FR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2400" dirty="0">
              <a:solidFill>
                <a:schemeClr val="bg2">
                  <a:lumMod val="10000"/>
                </a:schemeClr>
              </a:solidFill>
            </a:endParaRPr>
          </a:p>
          <a:p>
            <a:pPr lvl="3"/>
            <a:r>
              <a:rPr lang="fr-FR" sz="2400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Not 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an </a:t>
            </a:r>
            <a:r>
              <a:rPr lang="fr-FR" sz="2400" i="1" dirty="0" err="1" smtClean="0">
                <a:solidFill>
                  <a:schemeClr val="bg2">
                    <a:lumMod val="10000"/>
                  </a:schemeClr>
                </a:solidFill>
              </a:rPr>
              <a:t>assesment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 of performance of EAFM, but </a:t>
            </a:r>
            <a:r>
              <a:rPr lang="fr-FR" sz="2400" i="1" dirty="0" err="1" smtClean="0">
                <a:solidFill>
                  <a:schemeClr val="bg2">
                    <a:lumMod val="10000"/>
                  </a:schemeClr>
                </a:solidFill>
              </a:rPr>
              <a:t>instead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2400" b="1" i="1" dirty="0" err="1" smtClean="0">
                <a:solidFill>
                  <a:schemeClr val="bg2">
                    <a:lumMod val="10000"/>
                  </a:schemeClr>
                </a:solidFill>
              </a:rPr>
              <a:t>assessment</a:t>
            </a:r>
            <a:r>
              <a:rPr lang="fr-FR" sz="2400" b="1" i="1" dirty="0" smtClean="0">
                <a:solidFill>
                  <a:schemeClr val="bg2">
                    <a:lumMod val="10000"/>
                  </a:schemeClr>
                </a:solidFill>
              </a:rPr>
              <a:t> of the </a:t>
            </a:r>
            <a:r>
              <a:rPr lang="fr-FR" sz="2400" b="1" i="1" dirty="0" err="1" smtClean="0">
                <a:solidFill>
                  <a:schemeClr val="bg2">
                    <a:lumMod val="10000"/>
                  </a:schemeClr>
                </a:solidFill>
              </a:rPr>
              <a:t>progress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 made </a:t>
            </a:r>
            <a:r>
              <a:rPr lang="fr-FR" sz="2400" i="1" dirty="0" err="1" smtClean="0">
                <a:solidFill>
                  <a:schemeClr val="bg2">
                    <a:lumMod val="10000"/>
                  </a:schemeClr>
                </a:solidFill>
              </a:rPr>
              <a:t>from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 single </a:t>
            </a:r>
            <a:r>
              <a:rPr lang="fr-FR" sz="2400" i="1" dirty="0" err="1" smtClean="0">
                <a:solidFill>
                  <a:schemeClr val="bg2">
                    <a:lumMod val="10000"/>
                  </a:schemeClr>
                </a:solidFill>
              </a:rPr>
              <a:t>species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 management </a:t>
            </a:r>
            <a:r>
              <a:rPr lang="fr-FR" sz="2400" i="1" dirty="0" err="1" smtClean="0">
                <a:solidFill>
                  <a:schemeClr val="bg2">
                    <a:lumMod val="10000"/>
                  </a:schemeClr>
                </a:solidFill>
              </a:rPr>
              <a:t>towards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 and EAFM (</a:t>
            </a:r>
            <a:r>
              <a:rPr lang="fr-FR" sz="2400" b="1" i="1" dirty="0" smtClean="0">
                <a:solidFill>
                  <a:schemeClr val="bg2">
                    <a:lumMod val="10000"/>
                  </a:schemeClr>
                </a:solidFill>
              </a:rPr>
              <a:t>continuum</a:t>
            </a:r>
            <a:r>
              <a:rPr lang="fr-FR" sz="2400" i="1" dirty="0" smtClean="0">
                <a:solidFill>
                  <a:schemeClr val="bg2">
                    <a:lumMod val="10000"/>
                  </a:schemeClr>
                </a:solidFill>
              </a:rPr>
              <a:t>)).</a:t>
            </a:r>
            <a:endParaRPr lang="fr-FR" sz="2400" i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2400" dirty="0">
              <a:solidFill>
                <a:schemeClr val="bg2">
                  <a:lumMod val="1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Provide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2400" b="1" dirty="0" err="1">
                <a:solidFill>
                  <a:schemeClr val="bg2">
                    <a:lumMod val="10000"/>
                  </a:schemeClr>
                </a:solidFill>
              </a:rPr>
              <a:t>recommendations</a:t>
            </a:r>
            <a:r>
              <a:rPr lang="fr-FR" sz="2400" b="1" dirty="0">
                <a:solidFill>
                  <a:schemeClr val="bg2">
                    <a:lumMod val="10000"/>
                  </a:schemeClr>
                </a:solidFill>
              </a:rPr>
              <a:t> to </a:t>
            </a:r>
            <a:r>
              <a:rPr lang="fr-FR" sz="2400" b="1" dirty="0" err="1">
                <a:solidFill>
                  <a:schemeClr val="bg2">
                    <a:lumMod val="10000"/>
                  </a:schemeClr>
                </a:solidFill>
              </a:rPr>
              <a:t>advance</a:t>
            </a:r>
            <a:r>
              <a:rPr lang="fr-FR" sz="2400" b="1" dirty="0">
                <a:solidFill>
                  <a:schemeClr val="bg2">
                    <a:lumMod val="10000"/>
                  </a:schemeClr>
                </a:solidFill>
              </a:rPr>
              <a:t> the </a:t>
            </a:r>
            <a:r>
              <a:rPr lang="fr-FR" sz="2400" b="1" dirty="0" err="1">
                <a:solidFill>
                  <a:schemeClr val="bg2">
                    <a:lumMod val="10000"/>
                  </a:schemeClr>
                </a:solidFill>
              </a:rPr>
              <a:t>implementation</a:t>
            </a:r>
            <a:r>
              <a:rPr lang="fr-FR" sz="2400" b="1" dirty="0">
                <a:solidFill>
                  <a:schemeClr val="bg2">
                    <a:lumMod val="10000"/>
                  </a:schemeClr>
                </a:solidFill>
              </a:rPr>
              <a:t> of EAFM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aimed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at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addressing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the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identified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challenges in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order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to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acheive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the </a:t>
            </a:r>
            <a:r>
              <a:rPr lang="fr-FR" sz="2400" dirty="0" smtClean="0">
                <a:solidFill>
                  <a:schemeClr val="bg2">
                    <a:lumMod val="10000"/>
                  </a:schemeClr>
                </a:solidFill>
              </a:rPr>
              <a:t>objectives 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of the CFP and </a:t>
            </a:r>
            <a:r>
              <a:rPr lang="fr-FR" sz="2400" dirty="0" err="1">
                <a:solidFill>
                  <a:schemeClr val="bg2">
                    <a:lumMod val="10000"/>
                  </a:schemeClr>
                </a:solidFill>
              </a:rPr>
              <a:t>other</a:t>
            </a:r>
            <a:r>
              <a:rPr lang="fr-FR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bg2">
                    <a:lumMod val="10000"/>
                  </a:schemeClr>
                </a:solidFill>
              </a:rPr>
              <a:t>policies</a:t>
            </a:r>
            <a:endParaRPr lang="fr-FR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9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5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2354" y="138896"/>
            <a:ext cx="1050981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fr-FR" sz="4000" kern="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Methods</a:t>
            </a:r>
            <a:r>
              <a:rPr lang="fr-FR" sz="4000" kern="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	</a:t>
            </a:r>
            <a:r>
              <a:rPr lang="fr-FR" sz="4000" dirty="0" smtClean="0">
                <a:solidFill>
                  <a:schemeClr val="bg2">
                    <a:lumMod val="10000"/>
                  </a:schemeClr>
                </a:solidFill>
              </a:rPr>
              <a:t>5 </a:t>
            </a:r>
            <a:r>
              <a:rPr lang="fr-FR" sz="4000" dirty="0" err="1">
                <a:solidFill>
                  <a:schemeClr val="bg2">
                    <a:lumMod val="10000"/>
                  </a:schemeClr>
                </a:solidFill>
              </a:rPr>
              <a:t>steps</a:t>
            </a:r>
            <a:r>
              <a:rPr lang="fr-FR" sz="4000" dirty="0">
                <a:solidFill>
                  <a:schemeClr val="bg2">
                    <a:lumMod val="10000"/>
                  </a:schemeClr>
                </a:solidFill>
              </a:rPr>
              <a:t> EAFM c</a:t>
            </a:r>
            <a:r>
              <a:rPr lang="fr-FR" sz="4000" dirty="0" smtClean="0">
                <a:solidFill>
                  <a:schemeClr val="bg2">
                    <a:lumMod val="10000"/>
                  </a:schemeClr>
                </a:solidFill>
              </a:rPr>
              <a:t>ycle</a:t>
            </a:r>
            <a:endParaRPr lang="fr-FR" sz="4000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sz="4000" kern="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endParaRPr lang="fr-FR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1 - Defining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the frame for EAFM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, starting with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its aim to achieve specific policy objectives or societal goals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within the social and environmental context and including the legal setting.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Study tried to identify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a number of EAFM challenges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that, if addressed, may contribute to achieving these objectives and societal goals.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Note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that these objectives and societal goals are often understood to refer to the state of the ecosystem and fishing opportunities but may also involve social or economic objectives/goals.</a:t>
            </a:r>
            <a:endParaRPr lang="fr-FR" sz="2400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3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6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2354" y="138896"/>
            <a:ext cx="105098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fr-FR" sz="4000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Methods</a:t>
            </a:r>
            <a:r>
              <a:rPr lang="fr-FR" sz="4000" kern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fr-FR" sz="40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5 </a:t>
            </a:r>
            <a:r>
              <a:rPr lang="fr-FR" sz="4000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steps</a:t>
            </a:r>
            <a:r>
              <a:rPr lang="fr-FR" sz="40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EAFM </a:t>
            </a:r>
            <a:r>
              <a:rPr lang="fr-FR" sz="40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cycle</a:t>
            </a:r>
            <a:endParaRPr lang="fr-FR" sz="4000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endParaRPr lang="fr-FR" sz="4000" kern="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1 - Defining the frame for </a:t>
            </a:r>
            <a:r>
              <a:rPr lang="en-US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EAFM</a:t>
            </a:r>
          </a:p>
          <a:p>
            <a:endParaRPr lang="fr-FR" sz="2400" dirty="0" smtClean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2 -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Developing the knowledge base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(which may include scientific as well as local indigenous knowledge) driven by the policy objectives or societal goals to be achieved, the relevant fisheries and potential EAFM measures.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Study aimed to identify the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challenges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that require an understanding of the interaction of specific fisheries with the ecosystem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and how this may be mitigated through specific measures.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3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7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2354" y="138896"/>
            <a:ext cx="10509813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fr-FR" sz="4000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Methods</a:t>
            </a:r>
            <a:r>
              <a:rPr lang="fr-FR" sz="4000" kern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fr-FR" sz="40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5 </a:t>
            </a:r>
            <a:r>
              <a:rPr lang="fr-FR" sz="4000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steps</a:t>
            </a:r>
            <a:r>
              <a:rPr lang="fr-FR" sz="40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EAFM cycle</a:t>
            </a:r>
          </a:p>
          <a:p>
            <a:endParaRPr lang="fr-FR" sz="4000" kern="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1 - Defining the frame for </a:t>
            </a:r>
            <a:r>
              <a:rPr lang="en-US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EAFM</a:t>
            </a:r>
          </a:p>
          <a:p>
            <a:endParaRPr lang="fr-FR" sz="2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2 - Developing the knowledge base </a:t>
            </a:r>
            <a:endParaRPr lang="en-US" sz="2400" b="1" dirty="0" smtClean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endParaRPr lang="en-US" sz="2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3 -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Assessing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and weighing the EAFM alternative scenarios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using the knowledge base and appropriate tools.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This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results in scientific advice that identifies preferred management and policy approaches. </a:t>
            </a:r>
            <a:endParaRPr lang="en-US" sz="24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3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2354" y="138896"/>
            <a:ext cx="1050981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fr-FR" sz="4000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Methods</a:t>
            </a:r>
            <a:r>
              <a:rPr lang="fr-FR" sz="4000" kern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fr-FR" sz="40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5 </a:t>
            </a:r>
            <a:r>
              <a:rPr lang="fr-FR" sz="4000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steps</a:t>
            </a:r>
            <a:r>
              <a:rPr lang="fr-FR" sz="40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EAFM cycle</a:t>
            </a:r>
          </a:p>
          <a:p>
            <a:endParaRPr lang="fr-FR" sz="4000" kern="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1 - Defining the frame for </a:t>
            </a:r>
            <a:r>
              <a:rPr lang="en-US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EAFM</a:t>
            </a:r>
          </a:p>
          <a:p>
            <a:endParaRPr lang="fr-FR" sz="2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2 - Developing the knowledge base </a:t>
            </a:r>
            <a:endParaRPr lang="en-US" sz="2400" b="1" dirty="0" smtClean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endParaRPr lang="en-US" sz="2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3 - Assessing and weighing the EAFM alternative scenarios</a:t>
            </a:r>
          </a:p>
          <a:p>
            <a:endParaRPr lang="en-US" sz="24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4 -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Implementing a specific management plan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based on informed decision-making guided by best practices. This plan is an internally consistent combination of different management measures and policy instruments aimed at achieving a selection of policy objectives for a specific ecosystem and its socio-economic/institutional context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9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9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2354" y="138896"/>
            <a:ext cx="1050981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kern="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Methods</a:t>
            </a:r>
            <a:r>
              <a:rPr lang="fr-FR" sz="4000" kern="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	</a:t>
            </a:r>
            <a:r>
              <a:rPr lang="fr-FR" sz="4000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5 </a:t>
            </a:r>
            <a:r>
              <a:rPr lang="fr-FR" sz="4000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steps</a:t>
            </a:r>
            <a:r>
              <a:rPr lang="fr-FR" sz="40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EAFM cycle</a:t>
            </a:r>
          </a:p>
          <a:p>
            <a:endParaRPr lang="fr-FR" sz="4000" kern="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1 - Defining the frame for </a:t>
            </a:r>
            <a:r>
              <a:rPr lang="en-US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EAFM</a:t>
            </a:r>
            <a:endParaRPr lang="fr-FR" sz="2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2 - Developing the knowledge base </a:t>
            </a: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3 - Assessing and weighing the EAFM alternative </a:t>
            </a:r>
            <a:r>
              <a:rPr lang="en-US" sz="2400" b="1" dirty="0" smtClean="0">
                <a:solidFill>
                  <a:schemeClr val="tx1">
                    <a:lumMod val="40000"/>
                    <a:lumOff val="60000"/>
                  </a:schemeClr>
                </a:solidFill>
              </a:rPr>
              <a:t>scenarios</a:t>
            </a:r>
            <a:endParaRPr lang="en-US" sz="24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4 - Implementing a specific management plan</a:t>
            </a:r>
            <a:endParaRPr lang="fr-FR" sz="2400" b="1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endParaRPr lang="fr-FR" dirty="0"/>
          </a:p>
          <a:p>
            <a:r>
              <a:rPr lang="fr-FR" sz="2400" b="1" dirty="0">
                <a:solidFill>
                  <a:schemeClr val="bg2">
                    <a:lumMod val="10000"/>
                  </a:schemeClr>
                </a:solidFill>
              </a:rPr>
              <a:t>5 -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Following-up with an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assessment of the state of affairs pertaining to the implementation of EAFM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. This includes both the EAFM process, including the preceding steps, as well as its performance in achieving the specific policy objectives or societal goals. </a:t>
            </a: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These five stages represent one EAFM cycle where the follow-up step provides the basis for the advancements in the next EAFM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cycle </a:t>
            </a:r>
          </a:p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(adaptive process).</a:t>
            </a:r>
            <a:endParaRPr lang="fr-FR" sz="2400" dirty="0">
              <a:solidFill>
                <a:schemeClr val="bg2">
                  <a:lumMod val="1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66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4E62DECC999040A997D9036FF95492" ma:contentTypeVersion="17" ma:contentTypeDescription="Create a new document." ma:contentTypeScope="" ma:versionID="1b2a63b64d1b1fd34ca6cc5faae0c9bf">
  <xsd:schema xmlns:xsd="http://www.w3.org/2001/XMLSchema" xmlns:xs="http://www.w3.org/2001/XMLSchema" xmlns:p="http://schemas.microsoft.com/office/2006/metadata/properties" xmlns:ns2="5393bcfd-6052-4a38-ba16-41ad0506e4fd" xmlns:ns3="9fc980de-77e4-4ab2-8bf7-91d619653db4" targetNamespace="http://schemas.microsoft.com/office/2006/metadata/properties" ma:root="true" ma:fieldsID="9d4868f99e4eb306700560f7fc8a554a" ns2:_="" ns3:_="">
    <xsd:import namespace="5393bcfd-6052-4a38-ba16-41ad0506e4fd"/>
    <xsd:import namespace="9fc980de-77e4-4ab2-8bf7-91d619653d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3bcfd-6052-4a38-ba16-41ad0506e4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a85615f-706f-429f-ade9-42e9825cb1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980de-77e4-4ab2-8bf7-91d619653d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760936a-09f1-4d0e-a342-b1e28da13e5f}" ma:internalName="TaxCatchAll" ma:showField="CatchAllData" ma:web="9fc980de-77e4-4ab2-8bf7-91d619653d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F1C8DF-BF59-4C31-A588-8BEAB7CDEAB2}"/>
</file>

<file path=customXml/itemProps2.xml><?xml version="1.0" encoding="utf-8"?>
<ds:datastoreItem xmlns:ds="http://schemas.openxmlformats.org/officeDocument/2006/customXml" ds:itemID="{CC7D9BE6-2B84-42FC-B11B-0E690ECE71A1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2256</TotalTime>
  <Words>1612</Words>
  <Application>Microsoft Office PowerPoint</Application>
  <PresentationFormat>Widescreen</PresentationFormat>
  <Paragraphs>215</Paragraphs>
  <Slides>24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 Theme</vt:lpstr>
      <vt:lpstr>Study on Ecosystem-Based  Approach to Fisheries Management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Methods  3 EAFM challenges  </vt:lpstr>
      <vt:lpstr>Methods  3 EAFM challenges  </vt:lpstr>
      <vt:lpstr>Methods  3 EAFM challenges  </vt:lpstr>
      <vt:lpstr>Methods  Fisheries and Management Measures </vt:lpstr>
      <vt:lpstr>Methods  Fisheries and Management Measures </vt:lpstr>
      <vt:lpstr>Methods  Policy instruments </vt:lpstr>
      <vt:lpstr>Methods  Case studies </vt:lpstr>
      <vt:lpstr>Methods         Relational database </vt:lpstr>
      <vt:lpstr>Results   </vt:lpstr>
      <vt:lpstr>Results   </vt:lpstr>
      <vt:lpstr>Recommendations to advance an EAFM </vt:lpstr>
      <vt:lpstr>Improving EAFM implementation</vt:lpstr>
      <vt:lpstr>Conclusion</vt:lpstr>
      <vt:lpstr>Acknowledgments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sharing data with end users</dc:title>
  <dc:creator>KOSTOPOULOU Venetia (MARE)</dc:creator>
  <cp:lastModifiedBy>PEYRONNET Arnaud (MARE)</cp:lastModifiedBy>
  <cp:revision>162</cp:revision>
  <dcterms:created xsi:type="dcterms:W3CDTF">2020-09-15T16:35:05Z</dcterms:created>
  <dcterms:modified xsi:type="dcterms:W3CDTF">2022-11-16T14:06:49Z</dcterms:modified>
</cp:coreProperties>
</file>