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85" r:id="rId2"/>
    <p:sldId id="303" r:id="rId3"/>
    <p:sldId id="310" r:id="rId4"/>
    <p:sldId id="311" r:id="rId5"/>
    <p:sldId id="304" r:id="rId6"/>
    <p:sldId id="305" r:id="rId7"/>
    <p:sldId id="28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494"/>
    <a:srgbClr val="0356B1"/>
    <a:srgbClr val="024EA2"/>
    <a:srgbClr val="024B9C"/>
    <a:srgbClr val="035D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3979" autoAdjust="0"/>
  </p:normalViewPr>
  <p:slideViewPr>
    <p:cSldViewPr snapToGrid="0">
      <p:cViewPr varScale="1">
        <p:scale>
          <a:sx n="164" d="100"/>
          <a:sy n="164" d="100"/>
        </p:scale>
        <p:origin x="96" y="148"/>
      </p:cViewPr>
      <p:guideLst>
        <p:guide orient="horz" pos="2092"/>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16/11/2022</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16/11/2022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myintracomm.ec.europa.eu/corp/intellectual-property/Documents/2019_Reuse-guidelines%28CC-BY%29.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smtClean="0"/>
              <a:t>For the grants where the implementation period is as of January 2023, the objective is to sign the grant agreement already in December 2022.</a:t>
            </a:r>
          </a:p>
          <a:p>
            <a:endParaRPr lang="de-AT" dirty="0"/>
          </a:p>
        </p:txBody>
      </p:sp>
      <p:sp>
        <p:nvSpPr>
          <p:cNvPr id="4" name="Slide Number Placeholder 3"/>
          <p:cNvSpPr>
            <a:spLocks noGrp="1"/>
          </p:cNvSpPr>
          <p:nvPr>
            <p:ph type="sldNum" sz="quarter" idx="10"/>
          </p:nvPr>
        </p:nvSpPr>
        <p:spPr/>
        <p:txBody>
          <a:bodyPr/>
          <a:lstStyle/>
          <a:p>
            <a:fld id="{59CF2995-AB43-4B7C-B8CD-9DC7C3692A9C}" type="slidenum">
              <a:rPr lang="en-GB" smtClean="0"/>
              <a:t>3</a:t>
            </a:fld>
            <a:endParaRPr lang="en-GB"/>
          </a:p>
        </p:txBody>
      </p:sp>
    </p:spTree>
    <p:extLst>
      <p:ext uri="{BB962C8B-B14F-4D97-AF65-F5344CB8AC3E}">
        <p14:creationId xmlns:p14="http://schemas.microsoft.com/office/powerpoint/2010/main" val="3089610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Update/add/delete parts of the</a:t>
            </a:r>
            <a:r>
              <a:rPr lang="en-IE" baseline="0" dirty="0" smtClean="0"/>
              <a:t> copy right notice where appropriate.</a:t>
            </a:r>
          </a:p>
          <a:p>
            <a:r>
              <a:rPr lang="en-IE" baseline="0" dirty="0" smtClean="0"/>
              <a:t>More information: </a:t>
            </a:r>
            <a:r>
              <a:rPr lang="en-GB" dirty="0" smtClean="0">
                <a:hlinkClick r:id="rId3"/>
              </a:rPr>
              <a:t>https://myintracomm.ec.europa.eu/corp/intellectual-property/Documents/2019_Reuse-guidelines%28CC-BY%29.pdf</a:t>
            </a:r>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7</a:t>
            </a:fld>
            <a:endParaRPr lang="en-GB"/>
          </a:p>
        </p:txBody>
      </p:sp>
    </p:spTree>
    <p:extLst>
      <p:ext uri="{BB962C8B-B14F-4D97-AF65-F5344CB8AC3E}">
        <p14:creationId xmlns:p14="http://schemas.microsoft.com/office/powerpoint/2010/main" val="20075199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39921833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smtClean="0"/>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smtClean="0"/>
              <a:t>Edit Master text styles</a:t>
            </a:r>
          </a:p>
        </p:txBody>
      </p:sp>
    </p:spTree>
    <p:extLst>
      <p:ext uri="{BB962C8B-B14F-4D97-AF65-F5344CB8AC3E}">
        <p14:creationId xmlns:p14="http://schemas.microsoft.com/office/powerpoint/2010/main" val="1784062935"/>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smtClean="0"/>
              <a:t>Click icon to add picture</a:t>
            </a:r>
            <a:endParaRPr lang="en-GB" dirty="0"/>
          </a:p>
        </p:txBody>
      </p:sp>
    </p:spTree>
    <p:extLst>
      <p:ext uri="{BB962C8B-B14F-4D97-AF65-F5344CB8AC3E}">
        <p14:creationId xmlns:p14="http://schemas.microsoft.com/office/powerpoint/2010/main" val="369203447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smtClean="0"/>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smtClean="0"/>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smtClean="0"/>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smtClean="0"/>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smtClean="0"/>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smtClean="0"/>
              <a:t>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smtClean="0"/>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smtClean="0"/>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smtClean="0"/>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smtClean="0"/>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smtClean="0"/>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smtClean="0"/>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smtClean="0"/>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smtClean="0"/>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smtClean="0"/>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136774602"/>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1069985829"/>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182442872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smtClean="0"/>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smtClean="0"/>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smtClean="0"/>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smtClean="0"/>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Lst>
  <p:hf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MARE Advisory Councils</a:t>
            </a:r>
          </a:p>
        </p:txBody>
      </p:sp>
      <p:sp>
        <p:nvSpPr>
          <p:cNvPr id="3" name="Subtitle 2"/>
          <p:cNvSpPr>
            <a:spLocks noGrp="1"/>
          </p:cNvSpPr>
          <p:nvPr>
            <p:ph type="subTitle" idx="1"/>
          </p:nvPr>
        </p:nvSpPr>
        <p:spPr/>
        <p:txBody>
          <a:bodyPr/>
          <a:lstStyle/>
          <a:p>
            <a:r>
              <a:rPr lang="en-GB" dirty="0"/>
              <a:t>Financial </a:t>
            </a:r>
            <a:r>
              <a:rPr lang="en-GB" dirty="0" smtClean="0"/>
              <a:t>matters</a:t>
            </a:r>
            <a:endParaRPr lang="en-GB" dirty="0"/>
          </a:p>
          <a:p>
            <a:endParaRPr lang="en-GB" dirty="0"/>
          </a:p>
        </p:txBody>
      </p:sp>
      <p:sp>
        <p:nvSpPr>
          <p:cNvPr id="4" name="Text Placeholder 3"/>
          <p:cNvSpPr>
            <a:spLocks noGrp="1"/>
          </p:cNvSpPr>
          <p:nvPr>
            <p:ph type="body" sz="quarter" idx="13"/>
          </p:nvPr>
        </p:nvSpPr>
        <p:spPr/>
        <p:txBody>
          <a:bodyPr/>
          <a:lstStyle/>
          <a:p>
            <a:r>
              <a:rPr lang="en-GB" dirty="0" smtClean="0"/>
              <a:t>MARE-D.3 and MARE-E.1</a:t>
            </a:r>
          </a:p>
          <a:p>
            <a:r>
              <a:rPr lang="en-GB" dirty="0" smtClean="0"/>
              <a:t>17 November 2022</a:t>
            </a:r>
            <a:endParaRPr lang="en-GB" dirty="0"/>
          </a:p>
        </p:txBody>
      </p:sp>
      <p:sp>
        <p:nvSpPr>
          <p:cNvPr id="5" name="Slide Number Placeholder 4"/>
          <p:cNvSpPr>
            <a:spLocks noGrp="1"/>
          </p:cNvSpPr>
          <p:nvPr>
            <p:ph type="sldNum" sz="quarter" idx="12"/>
          </p:nvPr>
        </p:nvSpPr>
        <p:spPr/>
        <p:txBody>
          <a:bodyPr/>
          <a:lstStyle/>
          <a:p>
            <a:fld id="{F46C79FD-C571-418B-AB0F-5EE936C85276}" type="slidenum">
              <a:rPr lang="en-GB" smtClean="0"/>
              <a:t>1</a:t>
            </a:fld>
            <a:endParaRPr lang="en-GB"/>
          </a:p>
        </p:txBody>
      </p:sp>
    </p:spTree>
    <p:extLst>
      <p:ext uri="{BB962C8B-B14F-4D97-AF65-F5344CB8AC3E}">
        <p14:creationId xmlns:p14="http://schemas.microsoft.com/office/powerpoint/2010/main" val="3792058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Commission decision </a:t>
            </a:r>
            <a:r>
              <a:rPr lang="en-US" dirty="0" err="1" smtClean="0"/>
              <a:t>authorising</a:t>
            </a:r>
            <a:r>
              <a:rPr lang="en-US" dirty="0" smtClean="0"/>
              <a:t> the use of lump sums for the operating grants to the Advisory Councils (ACs) under the EMFAF was signed on 19 April 2022.</a:t>
            </a:r>
          </a:p>
          <a:p>
            <a:r>
              <a:rPr lang="en-GB" dirty="0" smtClean="0"/>
              <a:t>All ACs except CC RUP, for which the financial period 2022-2023 started after 19 April 2022, have started implementing the lump sums as of 2022.</a:t>
            </a:r>
          </a:p>
          <a:p>
            <a:r>
              <a:rPr lang="en-GB" dirty="0" smtClean="0"/>
              <a:t>CC RUP will start applying lump sums as of the period 2023-2024.</a:t>
            </a:r>
            <a:endParaRPr lang="en-GB" dirty="0"/>
          </a:p>
        </p:txBody>
      </p:sp>
      <p:sp>
        <p:nvSpPr>
          <p:cNvPr id="2" name="Title 1"/>
          <p:cNvSpPr>
            <a:spLocks noGrp="1"/>
          </p:cNvSpPr>
          <p:nvPr>
            <p:ph type="title"/>
          </p:nvPr>
        </p:nvSpPr>
        <p:spPr/>
        <p:txBody>
          <a:bodyPr/>
          <a:lstStyle/>
          <a:p>
            <a:r>
              <a:rPr lang="en-GB" sz="3600" dirty="0" smtClean="0"/>
              <a:t>Grant management lump sums – state of play (1)</a:t>
            </a:r>
            <a:endParaRPr lang="en-GB" sz="3600" dirty="0"/>
          </a:p>
        </p:txBody>
      </p:sp>
      <p:sp>
        <p:nvSpPr>
          <p:cNvPr id="4" name="Slide Number Placeholder 3"/>
          <p:cNvSpPr>
            <a:spLocks noGrp="1"/>
          </p:cNvSpPr>
          <p:nvPr>
            <p:ph type="sldNum" sz="quarter" idx="12"/>
          </p:nvPr>
        </p:nvSpPr>
        <p:spPr/>
        <p:txBody>
          <a:bodyPr/>
          <a:lstStyle/>
          <a:p>
            <a:fld id="{F46C79FD-C571-418B-AB0F-5EE936C85276}" type="slidenum">
              <a:rPr lang="en-GB" smtClean="0"/>
              <a:t>2</a:t>
            </a:fld>
            <a:endParaRPr lang="en-GB"/>
          </a:p>
        </p:txBody>
      </p:sp>
    </p:spTree>
    <p:extLst>
      <p:ext uri="{BB962C8B-B14F-4D97-AF65-F5344CB8AC3E}">
        <p14:creationId xmlns:p14="http://schemas.microsoft.com/office/powerpoint/2010/main" val="1274064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For each lump sum grant, DG MARE received a detailed budget estimate from the ACs. </a:t>
            </a:r>
          </a:p>
          <a:p>
            <a:r>
              <a:rPr lang="en-US" dirty="0" smtClean="0"/>
              <a:t>Following assessment of the ACs’ budget estimates </a:t>
            </a:r>
            <a:r>
              <a:rPr lang="en-US" smtClean="0"/>
              <a:t>and </a:t>
            </a:r>
            <a:r>
              <a:rPr lang="en-US" smtClean="0"/>
              <a:t>exchanges </a:t>
            </a:r>
            <a:r>
              <a:rPr lang="en-US" dirty="0" smtClean="0"/>
              <a:t>with the ACs, the lump sum amounts for the period 2022-2023 have been agreed.</a:t>
            </a:r>
          </a:p>
          <a:p>
            <a:r>
              <a:rPr lang="en-IE" dirty="0" smtClean="0"/>
              <a:t>For </a:t>
            </a:r>
            <a:r>
              <a:rPr lang="en-IE" dirty="0"/>
              <a:t>the 2023 grants, the ACs will be </a:t>
            </a:r>
            <a:r>
              <a:rPr lang="en-GB" dirty="0"/>
              <a:t>called to submit their budget </a:t>
            </a:r>
            <a:r>
              <a:rPr lang="en-GB" dirty="0" smtClean="0"/>
              <a:t>estimates </a:t>
            </a:r>
            <a:r>
              <a:rPr lang="en-GB" dirty="0"/>
              <a:t>together with the application.</a:t>
            </a:r>
            <a:endParaRPr lang="de-AT" dirty="0"/>
          </a:p>
          <a:p>
            <a:pPr marL="0" indent="0">
              <a:buNone/>
            </a:pPr>
            <a:r>
              <a:rPr lang="en-IE" dirty="0" smtClean="0"/>
              <a:t> </a:t>
            </a:r>
            <a:endParaRPr lang="en-US" dirty="0"/>
          </a:p>
        </p:txBody>
      </p:sp>
      <p:sp>
        <p:nvSpPr>
          <p:cNvPr id="2" name="Title 1"/>
          <p:cNvSpPr>
            <a:spLocks noGrp="1"/>
          </p:cNvSpPr>
          <p:nvPr>
            <p:ph type="title"/>
          </p:nvPr>
        </p:nvSpPr>
        <p:spPr/>
        <p:txBody>
          <a:bodyPr/>
          <a:lstStyle/>
          <a:p>
            <a:r>
              <a:rPr lang="en-GB" sz="3600" dirty="0" smtClean="0"/>
              <a:t>Grant management lump sums – state of play (2)</a:t>
            </a:r>
            <a:endParaRPr lang="en-GB" sz="3600" dirty="0"/>
          </a:p>
        </p:txBody>
      </p:sp>
      <p:sp>
        <p:nvSpPr>
          <p:cNvPr id="4" name="Slide Number Placeholder 3"/>
          <p:cNvSpPr>
            <a:spLocks noGrp="1"/>
          </p:cNvSpPr>
          <p:nvPr>
            <p:ph type="sldNum" sz="quarter" idx="12"/>
          </p:nvPr>
        </p:nvSpPr>
        <p:spPr/>
        <p:txBody>
          <a:bodyPr/>
          <a:lstStyle/>
          <a:p>
            <a:fld id="{F46C79FD-C571-418B-AB0F-5EE936C85276}" type="slidenum">
              <a:rPr lang="en-GB" smtClean="0"/>
              <a:t>3</a:t>
            </a:fld>
            <a:endParaRPr lang="en-GB"/>
          </a:p>
        </p:txBody>
      </p:sp>
    </p:spTree>
    <p:extLst>
      <p:ext uri="{BB962C8B-B14F-4D97-AF65-F5344CB8AC3E}">
        <p14:creationId xmlns:p14="http://schemas.microsoft.com/office/powerpoint/2010/main" val="260019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E" dirty="0" smtClean="0"/>
              <a:t> </a:t>
            </a:r>
            <a:endParaRPr lang="en-US" dirty="0"/>
          </a:p>
        </p:txBody>
      </p:sp>
      <p:sp>
        <p:nvSpPr>
          <p:cNvPr id="2" name="Title 1"/>
          <p:cNvSpPr>
            <a:spLocks noGrp="1"/>
          </p:cNvSpPr>
          <p:nvPr>
            <p:ph type="title"/>
          </p:nvPr>
        </p:nvSpPr>
        <p:spPr/>
        <p:txBody>
          <a:bodyPr/>
          <a:lstStyle/>
          <a:p>
            <a:r>
              <a:rPr lang="en-GB" sz="3600" dirty="0" smtClean="0"/>
              <a:t>Overview grant management </a:t>
            </a:r>
            <a:br>
              <a:rPr lang="en-GB" sz="3600" dirty="0" smtClean="0"/>
            </a:br>
            <a:r>
              <a:rPr lang="en-GB" sz="3600" dirty="0" smtClean="0"/>
              <a:t>Financial period 2022-2023</a:t>
            </a:r>
            <a:endParaRPr lang="en-GB" sz="3600" dirty="0"/>
          </a:p>
        </p:txBody>
      </p:sp>
      <p:graphicFrame>
        <p:nvGraphicFramePr>
          <p:cNvPr id="4" name="Table 3"/>
          <p:cNvGraphicFramePr>
            <a:graphicFrameLocks noGrp="1"/>
          </p:cNvGraphicFramePr>
          <p:nvPr>
            <p:extLst>
              <p:ext uri="{D42A27DB-BD31-4B8C-83A1-F6EECF244321}">
                <p14:modId xmlns:p14="http://schemas.microsoft.com/office/powerpoint/2010/main" val="2117888854"/>
              </p:ext>
            </p:extLst>
          </p:nvPr>
        </p:nvGraphicFramePr>
        <p:xfrm>
          <a:off x="856646" y="1720371"/>
          <a:ext cx="10515600" cy="4092411"/>
        </p:xfrm>
        <a:graphic>
          <a:graphicData uri="http://schemas.openxmlformats.org/drawingml/2006/table">
            <a:tbl>
              <a:tblPr firstRow="1" firstCol="1" bandRow="1">
                <a:tableStyleId>{5C22544A-7EE6-4342-B048-85BDC9FD1C3A}</a:tableStyleId>
              </a:tblPr>
              <a:tblGrid>
                <a:gridCol w="3206307">
                  <a:extLst>
                    <a:ext uri="{9D8B030D-6E8A-4147-A177-3AD203B41FA5}">
                      <a16:colId xmlns:a16="http://schemas.microsoft.com/office/drawing/2014/main" val="941476388"/>
                    </a:ext>
                  </a:extLst>
                </a:gridCol>
                <a:gridCol w="2788537">
                  <a:extLst>
                    <a:ext uri="{9D8B030D-6E8A-4147-A177-3AD203B41FA5}">
                      <a16:colId xmlns:a16="http://schemas.microsoft.com/office/drawing/2014/main" val="2397134451"/>
                    </a:ext>
                  </a:extLst>
                </a:gridCol>
                <a:gridCol w="2187353">
                  <a:extLst>
                    <a:ext uri="{9D8B030D-6E8A-4147-A177-3AD203B41FA5}">
                      <a16:colId xmlns:a16="http://schemas.microsoft.com/office/drawing/2014/main" val="4100575191"/>
                    </a:ext>
                  </a:extLst>
                </a:gridCol>
                <a:gridCol w="2333403">
                  <a:extLst>
                    <a:ext uri="{9D8B030D-6E8A-4147-A177-3AD203B41FA5}">
                      <a16:colId xmlns:a16="http://schemas.microsoft.com/office/drawing/2014/main" val="2073011097"/>
                    </a:ext>
                  </a:extLst>
                </a:gridCol>
              </a:tblGrid>
              <a:tr h="647700">
                <a:tc>
                  <a:txBody>
                    <a:bodyPr/>
                    <a:lstStyle/>
                    <a:p>
                      <a:pPr indent="280670" algn="l">
                        <a:lnSpc>
                          <a:spcPct val="107000"/>
                        </a:lnSpc>
                        <a:spcAft>
                          <a:spcPts val="0"/>
                        </a:spcAft>
                      </a:pPr>
                      <a:r>
                        <a:rPr lang="de-AT" sz="1100" dirty="0">
                          <a:effectLst/>
                        </a:rPr>
                        <a:t>Advisory Council</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dirty="0">
                          <a:effectLst/>
                        </a:rPr>
                        <a:t>Financial </a:t>
                      </a:r>
                      <a:r>
                        <a:rPr lang="de-AT" sz="1100" dirty="0" err="1">
                          <a:effectLst/>
                        </a:rPr>
                        <a:t>period</a:t>
                      </a:r>
                      <a:r>
                        <a:rPr lang="de-AT" sz="1100" dirty="0">
                          <a:effectLst/>
                        </a:rPr>
                        <a:t> </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dirty="0">
                          <a:effectLst/>
                        </a:rPr>
                        <a:t>Type </a:t>
                      </a:r>
                      <a:r>
                        <a:rPr lang="de-AT" sz="1100" dirty="0" err="1">
                          <a:effectLst/>
                        </a:rPr>
                        <a:t>of</a:t>
                      </a:r>
                      <a:r>
                        <a:rPr lang="de-AT" sz="1100" dirty="0">
                          <a:effectLst/>
                        </a:rPr>
                        <a:t> </a:t>
                      </a:r>
                      <a:r>
                        <a:rPr lang="de-AT" sz="1100" dirty="0" err="1">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endParaRPr lang="en-IE" sz="1100" dirty="0" smtClean="0">
                        <a:effectLst/>
                      </a:endParaRPr>
                    </a:p>
                    <a:p>
                      <a:pPr algn="ctr">
                        <a:lnSpc>
                          <a:spcPct val="107000"/>
                        </a:lnSpc>
                        <a:spcAft>
                          <a:spcPts val="0"/>
                        </a:spcAft>
                      </a:pPr>
                      <a:r>
                        <a:rPr lang="en-IE" sz="1100" dirty="0" smtClean="0">
                          <a:effectLst/>
                        </a:rPr>
                        <a:t>Grant </a:t>
                      </a:r>
                      <a:r>
                        <a:rPr lang="en-IE" sz="1100" dirty="0">
                          <a:effectLst/>
                        </a:rPr>
                        <a:t>agreement  state of play</a:t>
                      </a:r>
                      <a:endParaRPr lang="de-AT" sz="1100" dirty="0">
                        <a:effectLst/>
                      </a:endParaRPr>
                    </a:p>
                    <a:p>
                      <a:pPr algn="ctr">
                        <a:lnSpc>
                          <a:spcPct val="107000"/>
                        </a:lnSpc>
                        <a:spcAft>
                          <a:spcPts val="0"/>
                        </a:spcAft>
                      </a:pPr>
                      <a:r>
                        <a:rPr lang="en-IE" sz="1100" dirty="0">
                          <a:effectLst/>
                        </a:rPr>
                        <a:t> </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94457691"/>
                  </a:ext>
                </a:extLst>
              </a:tr>
              <a:tr h="261576">
                <a:tc>
                  <a:txBody>
                    <a:bodyPr/>
                    <a:lstStyle/>
                    <a:p>
                      <a:pPr>
                        <a:lnSpc>
                          <a:spcPct val="107000"/>
                        </a:lnSpc>
                        <a:spcAft>
                          <a:spcPts val="0"/>
                        </a:spcAft>
                      </a:pPr>
                      <a:r>
                        <a:rPr lang="de-AT" sz="1100" dirty="0">
                          <a:effectLst/>
                        </a:rPr>
                        <a:t>MEDAC</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dirty="0">
                          <a:effectLst/>
                        </a:rPr>
                        <a:t>01/01/2022-31/12/2022</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smtClean="0">
                          <a:effectLst/>
                        </a:rPr>
                        <a:t>Standard </a:t>
                      </a:r>
                      <a:r>
                        <a:rPr lang="de-AT" sz="1100" dirty="0" err="1" smtClean="0">
                          <a:effectLst/>
                        </a:rPr>
                        <a:t>grant</a:t>
                      </a:r>
                      <a:r>
                        <a:rPr lang="de-AT" sz="1100" dirty="0" smtClean="0">
                          <a:effectLst/>
                        </a:rPr>
                        <a:t> </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a:effectLst/>
                        </a:rPr>
                        <a:t>Signed </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422521301"/>
                  </a:ext>
                </a:extLst>
              </a:tr>
              <a:tr h="190500">
                <a:tc>
                  <a:txBody>
                    <a:bodyPr/>
                    <a:lstStyle/>
                    <a:p>
                      <a:pPr>
                        <a:lnSpc>
                          <a:spcPct val="107000"/>
                        </a:lnSpc>
                        <a:spcAft>
                          <a:spcPts val="0"/>
                        </a:spcAft>
                      </a:pPr>
                      <a:r>
                        <a:rPr lang="de-AT" sz="1100" dirty="0">
                          <a:effectLst/>
                        </a:rPr>
                        <a:t>Black </a:t>
                      </a:r>
                      <a:r>
                        <a:rPr lang="de-AT" sz="1100" dirty="0" err="1">
                          <a:effectLst/>
                        </a:rPr>
                        <a:t>Sea</a:t>
                      </a:r>
                      <a:r>
                        <a:rPr lang="de-AT" sz="1100" dirty="0">
                          <a:effectLst/>
                        </a:rPr>
                        <a:t> AC BLSAC</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01/01/2022-31/12/2022</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smtClean="0">
                          <a:effectLst/>
                        </a:rPr>
                        <a:t>Standard </a:t>
                      </a:r>
                      <a:r>
                        <a:rPr lang="de-AT" sz="1100" dirty="0" err="1" smtClean="0">
                          <a:effectLst/>
                        </a:rPr>
                        <a:t>grant</a:t>
                      </a:r>
                      <a:r>
                        <a:rPr lang="de-AT" sz="1100" dirty="0" smtClean="0">
                          <a:effectLst/>
                        </a:rPr>
                        <a:t> </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a:effectLst/>
                        </a:rPr>
                        <a:t>Signed</a:t>
                      </a:r>
                    </a:p>
                    <a:p>
                      <a:pPr algn="ctr">
                        <a:lnSpc>
                          <a:spcPct val="107000"/>
                        </a:lnSpc>
                        <a:spcAft>
                          <a:spcPts val="0"/>
                        </a:spcAft>
                      </a:pPr>
                      <a:r>
                        <a:rPr lang="de-AT" sz="1100">
                          <a:effectLst/>
                        </a:rPr>
                        <a:t> </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015765266"/>
                  </a:ext>
                </a:extLst>
              </a:tr>
              <a:tr h="322967">
                <a:tc>
                  <a:txBody>
                    <a:bodyPr/>
                    <a:lstStyle/>
                    <a:p>
                      <a:pPr>
                        <a:lnSpc>
                          <a:spcPct val="107000"/>
                        </a:lnSpc>
                        <a:spcAft>
                          <a:spcPts val="0"/>
                        </a:spcAft>
                      </a:pPr>
                      <a:r>
                        <a:rPr lang="de-AT" sz="1100" dirty="0">
                          <a:effectLst/>
                        </a:rPr>
                        <a:t>Baltic </a:t>
                      </a:r>
                      <a:r>
                        <a:rPr lang="de-AT" sz="1100" dirty="0" err="1">
                          <a:effectLst/>
                        </a:rPr>
                        <a:t>Sea</a:t>
                      </a:r>
                      <a:r>
                        <a:rPr lang="de-AT" sz="1100" dirty="0">
                          <a:effectLst/>
                        </a:rPr>
                        <a:t> AC BISAC</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01/04/2022-31/03/2023</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smtClean="0">
                          <a:effectLst/>
                        </a:rPr>
                        <a:t>Standard </a:t>
                      </a:r>
                      <a:r>
                        <a:rPr lang="de-AT" sz="1100" dirty="0" err="1" smtClean="0">
                          <a:effectLst/>
                        </a:rPr>
                        <a:t>grant</a:t>
                      </a:r>
                      <a:r>
                        <a:rPr lang="de-AT" sz="1100" dirty="0" smtClean="0">
                          <a:effectLst/>
                        </a:rPr>
                        <a:t> </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err="1">
                          <a:effectLst/>
                        </a:rPr>
                        <a:t>Signed</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560961715"/>
                  </a:ext>
                </a:extLst>
              </a:tr>
              <a:tr h="275943">
                <a:tc>
                  <a:txBody>
                    <a:bodyPr/>
                    <a:lstStyle/>
                    <a:p>
                      <a:pPr>
                        <a:lnSpc>
                          <a:spcPct val="107000"/>
                        </a:lnSpc>
                        <a:spcAft>
                          <a:spcPts val="0"/>
                        </a:spcAft>
                      </a:pPr>
                      <a:r>
                        <a:rPr lang="de-AT" sz="1100" dirty="0">
                          <a:effectLst/>
                        </a:rPr>
                        <a:t>South Western Waters AC</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01/04/2022-31/03/2023</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smtClean="0">
                          <a:effectLst/>
                        </a:rPr>
                        <a:t>Standard </a:t>
                      </a:r>
                      <a:r>
                        <a:rPr lang="de-AT" sz="1100" dirty="0">
                          <a:effectLst/>
                        </a:rPr>
                        <a:t>Grant </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err="1">
                          <a:effectLst/>
                        </a:rPr>
                        <a:t>Signed</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89811661"/>
                  </a:ext>
                </a:extLst>
              </a:tr>
              <a:tr h="292175">
                <a:tc>
                  <a:txBody>
                    <a:bodyPr/>
                    <a:lstStyle/>
                    <a:p>
                      <a:pPr>
                        <a:lnSpc>
                          <a:spcPct val="107000"/>
                        </a:lnSpc>
                        <a:spcAft>
                          <a:spcPts val="0"/>
                        </a:spcAft>
                      </a:pPr>
                      <a:r>
                        <a:rPr lang="de-AT" sz="1100" dirty="0">
                          <a:effectLst/>
                        </a:rPr>
                        <a:t>Long </a:t>
                      </a:r>
                      <a:r>
                        <a:rPr lang="de-AT" sz="1100" dirty="0" err="1">
                          <a:effectLst/>
                        </a:rPr>
                        <a:t>Distance</a:t>
                      </a:r>
                      <a:r>
                        <a:rPr lang="de-AT" sz="1100" dirty="0">
                          <a:effectLst/>
                        </a:rPr>
                        <a:t> AC</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dirty="0">
                          <a:effectLst/>
                        </a:rPr>
                        <a:t>01/06/2022-31/05/2023</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smtClean="0">
                          <a:effectLst/>
                        </a:rPr>
                        <a:t>Lump </a:t>
                      </a:r>
                      <a:r>
                        <a:rPr lang="de-AT" sz="1100" dirty="0" err="1" smtClean="0">
                          <a:effectLst/>
                        </a:rPr>
                        <a:t>sum</a:t>
                      </a:r>
                      <a:r>
                        <a:rPr lang="de-AT" sz="1100" dirty="0" smtClean="0">
                          <a:effectLst/>
                        </a:rPr>
                        <a:t> </a:t>
                      </a:r>
                      <a:r>
                        <a:rPr lang="de-AT" sz="1100" dirty="0" err="1" smtClean="0">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err="1">
                          <a:effectLst/>
                        </a:rPr>
                        <a:t>Signed</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628961723"/>
                  </a:ext>
                </a:extLst>
              </a:tr>
              <a:tr h="244574">
                <a:tc>
                  <a:txBody>
                    <a:bodyPr/>
                    <a:lstStyle/>
                    <a:p>
                      <a:pPr>
                        <a:lnSpc>
                          <a:spcPct val="107000"/>
                        </a:lnSpc>
                        <a:spcAft>
                          <a:spcPts val="0"/>
                        </a:spcAft>
                      </a:pPr>
                      <a:r>
                        <a:rPr lang="de-AT" sz="1100" dirty="0" err="1">
                          <a:effectLst/>
                        </a:rPr>
                        <a:t>Pelagics</a:t>
                      </a:r>
                      <a:r>
                        <a:rPr lang="de-AT" sz="1100" dirty="0">
                          <a:effectLst/>
                        </a:rPr>
                        <a:t> AC</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dirty="0">
                          <a:effectLst/>
                        </a:rPr>
                        <a:t>17/08/2022-16/08/2023</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smtClean="0">
                          <a:effectLst/>
                        </a:rPr>
                        <a:t>Lump </a:t>
                      </a:r>
                      <a:r>
                        <a:rPr lang="de-AT" sz="1100" dirty="0" err="1" smtClean="0">
                          <a:effectLst/>
                        </a:rPr>
                        <a:t>sum</a:t>
                      </a:r>
                      <a:r>
                        <a:rPr lang="de-AT" sz="1100" dirty="0" smtClean="0">
                          <a:effectLst/>
                        </a:rPr>
                        <a:t> </a:t>
                      </a:r>
                      <a:r>
                        <a:rPr lang="de-AT" sz="1100" dirty="0" err="1" smtClean="0">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err="1">
                          <a:effectLst/>
                        </a:rPr>
                        <a:t>Signed</a:t>
                      </a:r>
                      <a:endParaRPr lang="de-AT" sz="1100" dirty="0">
                        <a:effectLst/>
                      </a:endParaRPr>
                    </a:p>
                    <a:p>
                      <a:pPr algn="ctr">
                        <a:lnSpc>
                          <a:spcPct val="107000"/>
                        </a:lnSpc>
                        <a:spcAft>
                          <a:spcPts val="0"/>
                        </a:spcAft>
                      </a:pPr>
                      <a:r>
                        <a:rPr lang="de-AT" sz="1100" dirty="0">
                          <a:effectLst/>
                        </a:rPr>
                        <a:t> </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702440438"/>
                  </a:ext>
                </a:extLst>
              </a:tr>
              <a:tr h="306736">
                <a:tc>
                  <a:txBody>
                    <a:bodyPr/>
                    <a:lstStyle/>
                    <a:p>
                      <a:pPr>
                        <a:lnSpc>
                          <a:spcPct val="107000"/>
                        </a:lnSpc>
                        <a:spcAft>
                          <a:spcPts val="0"/>
                        </a:spcAft>
                      </a:pPr>
                      <a:r>
                        <a:rPr lang="de-AT" sz="1100">
                          <a:effectLst/>
                        </a:rPr>
                        <a:t>Markets 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dirty="0">
                          <a:effectLst/>
                        </a:rPr>
                        <a:t>1/10/2022 - 30/09/2023</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smtClean="0">
                          <a:effectLst/>
                        </a:rPr>
                        <a:t>Lump </a:t>
                      </a:r>
                      <a:r>
                        <a:rPr lang="de-AT" sz="1100" dirty="0" err="1" smtClean="0">
                          <a:effectLst/>
                        </a:rPr>
                        <a:t>sum</a:t>
                      </a:r>
                      <a:r>
                        <a:rPr lang="de-AT" sz="1100" dirty="0" smtClean="0">
                          <a:effectLst/>
                        </a:rPr>
                        <a:t> </a:t>
                      </a:r>
                      <a:r>
                        <a:rPr lang="de-AT" sz="1100" dirty="0" err="1" smtClean="0">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err="1">
                          <a:effectLst/>
                        </a:rPr>
                        <a:t>Signed</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721837492"/>
                  </a:ext>
                </a:extLst>
              </a:tr>
              <a:tr h="297585">
                <a:tc>
                  <a:txBody>
                    <a:bodyPr/>
                    <a:lstStyle/>
                    <a:p>
                      <a:pPr>
                        <a:lnSpc>
                          <a:spcPct val="107000"/>
                        </a:lnSpc>
                        <a:spcAft>
                          <a:spcPts val="0"/>
                        </a:spcAft>
                      </a:pPr>
                      <a:r>
                        <a:rPr lang="de-AT" sz="1100">
                          <a:effectLst/>
                        </a:rPr>
                        <a:t>North Western Waters 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1/10/2022 - 30/09/2023</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smtClean="0">
                          <a:effectLst/>
                        </a:rPr>
                        <a:t>Lump </a:t>
                      </a:r>
                      <a:r>
                        <a:rPr lang="de-AT" sz="1100" dirty="0" err="1" smtClean="0">
                          <a:effectLst/>
                        </a:rPr>
                        <a:t>sum</a:t>
                      </a:r>
                      <a:r>
                        <a:rPr lang="de-AT" sz="1100" dirty="0" smtClean="0">
                          <a:effectLst/>
                        </a:rPr>
                        <a:t> </a:t>
                      </a:r>
                      <a:r>
                        <a:rPr lang="de-AT" sz="1100" dirty="0" err="1" smtClean="0">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err="1">
                          <a:effectLst/>
                        </a:rPr>
                        <a:t>Signed</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970971637"/>
                  </a:ext>
                </a:extLst>
              </a:tr>
              <a:tr h="302997">
                <a:tc>
                  <a:txBody>
                    <a:bodyPr/>
                    <a:lstStyle/>
                    <a:p>
                      <a:pPr>
                        <a:lnSpc>
                          <a:spcPct val="107000"/>
                        </a:lnSpc>
                        <a:spcAft>
                          <a:spcPts val="0"/>
                        </a:spcAft>
                      </a:pPr>
                      <a:r>
                        <a:rPr lang="de-AT" sz="1100">
                          <a:effectLst/>
                        </a:rPr>
                        <a:t>Aquaculture 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1/10/2022 - 30/09/2023</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smtClean="0">
                          <a:effectLst/>
                        </a:rPr>
                        <a:t>Lump </a:t>
                      </a:r>
                      <a:r>
                        <a:rPr lang="de-AT" sz="1100" dirty="0" err="1" smtClean="0">
                          <a:effectLst/>
                        </a:rPr>
                        <a:t>sum</a:t>
                      </a:r>
                      <a:r>
                        <a:rPr lang="de-AT" sz="1100" dirty="0" smtClean="0">
                          <a:effectLst/>
                        </a:rPr>
                        <a:t> </a:t>
                      </a:r>
                      <a:r>
                        <a:rPr lang="de-AT" sz="1100" dirty="0" err="1" smtClean="0">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err="1">
                          <a:effectLst/>
                        </a:rPr>
                        <a:t>Under</a:t>
                      </a:r>
                      <a:r>
                        <a:rPr lang="de-AT" sz="1100" dirty="0">
                          <a:effectLst/>
                        </a:rPr>
                        <a:t> </a:t>
                      </a:r>
                      <a:r>
                        <a:rPr lang="de-AT" sz="1100" dirty="0" err="1">
                          <a:effectLst/>
                        </a:rPr>
                        <a:t>signature</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48332287"/>
                  </a:ext>
                </a:extLst>
              </a:tr>
              <a:tr h="308407">
                <a:tc>
                  <a:txBody>
                    <a:bodyPr/>
                    <a:lstStyle/>
                    <a:p>
                      <a:pPr>
                        <a:lnSpc>
                          <a:spcPct val="107000"/>
                        </a:lnSpc>
                        <a:spcAft>
                          <a:spcPts val="0"/>
                        </a:spcAft>
                      </a:pPr>
                      <a:r>
                        <a:rPr lang="de-AT" sz="1100">
                          <a:effectLst/>
                        </a:rPr>
                        <a:t>North Sea 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1/11/2022 - 31/10/2023</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smtClean="0">
                          <a:effectLst/>
                        </a:rPr>
                        <a:t>Lump </a:t>
                      </a:r>
                      <a:r>
                        <a:rPr lang="de-AT" sz="1100" dirty="0" err="1" smtClean="0">
                          <a:effectLst/>
                        </a:rPr>
                        <a:t>sum</a:t>
                      </a:r>
                      <a:r>
                        <a:rPr lang="de-AT" sz="1100" dirty="0" smtClean="0">
                          <a:effectLst/>
                        </a:rPr>
                        <a:t> </a:t>
                      </a:r>
                      <a:r>
                        <a:rPr lang="de-AT" sz="1100" dirty="0" err="1" smtClean="0">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IE" sz="1100" dirty="0" smtClean="0">
                          <a:effectLst/>
                        </a:rPr>
                        <a:t>Grant agreement </a:t>
                      </a:r>
                      <a:r>
                        <a:rPr lang="en-IE" sz="1100" dirty="0">
                          <a:effectLst/>
                        </a:rPr>
                        <a:t>about to be sent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4333007"/>
                  </a:ext>
                </a:extLst>
              </a:tr>
              <a:tr h="190500">
                <a:tc>
                  <a:txBody>
                    <a:bodyPr/>
                    <a:lstStyle/>
                    <a:p>
                      <a:pPr>
                        <a:lnSpc>
                          <a:spcPct val="107000"/>
                        </a:lnSpc>
                        <a:spcAft>
                          <a:spcPts val="0"/>
                        </a:spcAft>
                      </a:pPr>
                      <a:r>
                        <a:rPr lang="de-AT" sz="1100">
                          <a:effectLst/>
                        </a:rPr>
                        <a:t>CC RUP</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27/11/2022-26/11/2023</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de-AT" sz="1100" dirty="0" smtClean="0">
                          <a:effectLst/>
                        </a:rPr>
                        <a:t>Standard </a:t>
                      </a:r>
                      <a:r>
                        <a:rPr lang="de-AT" sz="1100" dirty="0" err="1" smtClean="0">
                          <a:effectLst/>
                        </a:rPr>
                        <a:t>grant</a:t>
                      </a:r>
                      <a:r>
                        <a:rPr lang="de-AT" sz="1100" dirty="0" smtClean="0">
                          <a:effectLst/>
                        </a:rPr>
                        <a:t> </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IE" sz="1100" dirty="0">
                          <a:effectLst/>
                        </a:rPr>
                        <a:t>Under preparation (application just received)</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014711680"/>
                  </a:ext>
                </a:extLst>
              </a:tr>
            </a:tbl>
          </a:graphicData>
        </a:graphic>
      </p:graphicFrame>
      <p:sp>
        <p:nvSpPr>
          <p:cNvPr id="5" name="Slide Number Placeholder 4"/>
          <p:cNvSpPr>
            <a:spLocks noGrp="1"/>
          </p:cNvSpPr>
          <p:nvPr>
            <p:ph type="sldNum" sz="quarter" idx="12"/>
          </p:nvPr>
        </p:nvSpPr>
        <p:spPr/>
        <p:txBody>
          <a:bodyPr/>
          <a:lstStyle/>
          <a:p>
            <a:fld id="{F46C79FD-C571-418B-AB0F-5EE936C85276}" type="slidenum">
              <a:rPr lang="en-GB" smtClean="0"/>
              <a:t>4</a:t>
            </a:fld>
            <a:endParaRPr lang="en-GB"/>
          </a:p>
        </p:txBody>
      </p:sp>
    </p:spTree>
    <p:extLst>
      <p:ext uri="{BB962C8B-B14F-4D97-AF65-F5344CB8AC3E}">
        <p14:creationId xmlns:p14="http://schemas.microsoft.com/office/powerpoint/2010/main" val="42719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80943681"/>
              </p:ext>
            </p:extLst>
          </p:nvPr>
        </p:nvGraphicFramePr>
        <p:xfrm>
          <a:off x="970722" y="1633861"/>
          <a:ext cx="9796473" cy="4550131"/>
        </p:xfrm>
        <a:graphic>
          <a:graphicData uri="http://schemas.openxmlformats.org/drawingml/2006/table">
            <a:tbl>
              <a:tblPr firstRow="1" firstCol="1" bandRow="1">
                <a:tableStyleId>{5C22544A-7EE6-4342-B048-85BDC9FD1C3A}</a:tableStyleId>
              </a:tblPr>
              <a:tblGrid>
                <a:gridCol w="2430858">
                  <a:extLst>
                    <a:ext uri="{9D8B030D-6E8A-4147-A177-3AD203B41FA5}">
                      <a16:colId xmlns:a16="http://schemas.microsoft.com/office/drawing/2014/main" val="306462352"/>
                    </a:ext>
                  </a:extLst>
                </a:gridCol>
                <a:gridCol w="2258701">
                  <a:extLst>
                    <a:ext uri="{9D8B030D-6E8A-4147-A177-3AD203B41FA5}">
                      <a16:colId xmlns:a16="http://schemas.microsoft.com/office/drawing/2014/main" val="1742970604"/>
                    </a:ext>
                  </a:extLst>
                </a:gridCol>
                <a:gridCol w="2087771">
                  <a:extLst>
                    <a:ext uri="{9D8B030D-6E8A-4147-A177-3AD203B41FA5}">
                      <a16:colId xmlns:a16="http://schemas.microsoft.com/office/drawing/2014/main" val="2970253888"/>
                    </a:ext>
                  </a:extLst>
                </a:gridCol>
                <a:gridCol w="3019143">
                  <a:extLst>
                    <a:ext uri="{9D8B030D-6E8A-4147-A177-3AD203B41FA5}">
                      <a16:colId xmlns:a16="http://schemas.microsoft.com/office/drawing/2014/main" val="2466891213"/>
                    </a:ext>
                  </a:extLst>
                </a:gridCol>
              </a:tblGrid>
              <a:tr h="647700">
                <a:tc>
                  <a:txBody>
                    <a:bodyPr/>
                    <a:lstStyle/>
                    <a:p>
                      <a:pPr indent="280670">
                        <a:lnSpc>
                          <a:spcPct val="107000"/>
                        </a:lnSpc>
                        <a:spcAft>
                          <a:spcPts val="0"/>
                        </a:spcAft>
                      </a:pPr>
                      <a:r>
                        <a:rPr lang="de-AT" sz="1100" dirty="0">
                          <a:effectLst/>
                        </a:rPr>
                        <a:t>Advisory Council</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Financial period</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de-AT" sz="1100" dirty="0">
                          <a:effectLst/>
                        </a:rPr>
                        <a:t>Type </a:t>
                      </a:r>
                      <a:r>
                        <a:rPr lang="de-AT" sz="1100" dirty="0" err="1">
                          <a:effectLst/>
                        </a:rPr>
                        <a:t>of</a:t>
                      </a:r>
                      <a:r>
                        <a:rPr lang="de-AT" sz="1100" dirty="0">
                          <a:effectLst/>
                        </a:rPr>
                        <a:t> </a:t>
                      </a:r>
                      <a:r>
                        <a:rPr lang="de-AT" sz="1100" dirty="0" err="1">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endParaRPr lang="en-IE" sz="1100" dirty="0" smtClean="0">
                        <a:effectLst/>
                      </a:endParaRPr>
                    </a:p>
                    <a:p>
                      <a:pPr algn="ctr">
                        <a:lnSpc>
                          <a:spcPct val="107000"/>
                        </a:lnSpc>
                        <a:spcAft>
                          <a:spcPts val="0"/>
                        </a:spcAft>
                      </a:pPr>
                      <a:r>
                        <a:rPr lang="en-IE" sz="1100" dirty="0" smtClean="0">
                          <a:effectLst/>
                        </a:rPr>
                        <a:t>Grant </a:t>
                      </a:r>
                      <a:r>
                        <a:rPr lang="en-IE" sz="1100" dirty="0">
                          <a:effectLst/>
                        </a:rPr>
                        <a:t>agreement  state of play</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801429044"/>
                  </a:ext>
                </a:extLst>
              </a:tr>
              <a:tr h="341711">
                <a:tc>
                  <a:txBody>
                    <a:bodyPr/>
                    <a:lstStyle/>
                    <a:p>
                      <a:pPr>
                        <a:lnSpc>
                          <a:spcPct val="107000"/>
                        </a:lnSpc>
                        <a:spcAft>
                          <a:spcPts val="0"/>
                        </a:spcAft>
                      </a:pPr>
                      <a:r>
                        <a:rPr lang="de-AT" sz="1100">
                          <a:effectLst/>
                        </a:rPr>
                        <a:t>MEDAC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01/01/2023-31/12/2023</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dirty="0">
                          <a:effectLst/>
                        </a:rPr>
                        <a:t>Lump </a:t>
                      </a:r>
                      <a:r>
                        <a:rPr lang="de-AT" sz="1100" dirty="0" err="1">
                          <a:effectLst/>
                        </a:rPr>
                        <a:t>sum</a:t>
                      </a:r>
                      <a:r>
                        <a:rPr lang="de-AT" sz="1100" dirty="0">
                          <a:effectLst/>
                        </a:rPr>
                        <a:t> </a:t>
                      </a:r>
                      <a:r>
                        <a:rPr lang="de-AT" sz="1100" dirty="0" err="1">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a:effectLst/>
                        </a:rPr>
                        <a:t>Under preparation</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536085283"/>
                  </a:ext>
                </a:extLst>
              </a:tr>
              <a:tr h="345995">
                <a:tc>
                  <a:txBody>
                    <a:bodyPr/>
                    <a:lstStyle/>
                    <a:p>
                      <a:pPr>
                        <a:lnSpc>
                          <a:spcPct val="107000"/>
                        </a:lnSpc>
                        <a:spcAft>
                          <a:spcPts val="0"/>
                        </a:spcAft>
                      </a:pPr>
                      <a:r>
                        <a:rPr lang="de-AT" sz="1100">
                          <a:effectLst/>
                        </a:rPr>
                        <a:t>Black Sea AC BLSAC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01/01/2023-31/12/2023</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dirty="0">
                          <a:effectLst/>
                        </a:rPr>
                        <a:t>Lump </a:t>
                      </a:r>
                      <a:r>
                        <a:rPr lang="de-AT" sz="1100" dirty="0" err="1">
                          <a:effectLst/>
                        </a:rPr>
                        <a:t>sum</a:t>
                      </a:r>
                      <a:r>
                        <a:rPr lang="de-AT" sz="1100" dirty="0">
                          <a:effectLst/>
                        </a:rPr>
                        <a:t> </a:t>
                      </a:r>
                      <a:r>
                        <a:rPr lang="de-AT" sz="1100" dirty="0" err="1">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de-AT" sz="1100">
                          <a:effectLst/>
                        </a:rPr>
                        <a:t>Application not yet received </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145945096"/>
                  </a:ext>
                </a:extLst>
              </a:tr>
              <a:tr h="344867">
                <a:tc>
                  <a:txBody>
                    <a:bodyPr/>
                    <a:lstStyle/>
                    <a:p>
                      <a:pPr>
                        <a:lnSpc>
                          <a:spcPct val="107000"/>
                        </a:lnSpc>
                        <a:spcAft>
                          <a:spcPts val="0"/>
                        </a:spcAft>
                      </a:pPr>
                      <a:r>
                        <a:rPr lang="de-AT" sz="1100">
                          <a:effectLst/>
                        </a:rPr>
                        <a:t>Baltic Sea AC BISAC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01/04/2023-31/03/2024</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dirty="0">
                          <a:effectLst/>
                        </a:rPr>
                        <a:t>Lump </a:t>
                      </a:r>
                      <a:r>
                        <a:rPr lang="de-AT" sz="1100" dirty="0" err="1">
                          <a:effectLst/>
                        </a:rPr>
                        <a:t>sum</a:t>
                      </a:r>
                      <a:r>
                        <a:rPr lang="de-AT" sz="1100" dirty="0">
                          <a:effectLst/>
                        </a:rPr>
                        <a:t> </a:t>
                      </a:r>
                      <a:r>
                        <a:rPr lang="de-AT" sz="1100" dirty="0" err="1">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de-AT" sz="1100">
                          <a:effectLst/>
                        </a:rPr>
                        <a:t>No application yet</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003718303"/>
                  </a:ext>
                </a:extLst>
              </a:tr>
              <a:tr h="349151">
                <a:tc>
                  <a:txBody>
                    <a:bodyPr/>
                    <a:lstStyle/>
                    <a:p>
                      <a:pPr>
                        <a:lnSpc>
                          <a:spcPct val="107000"/>
                        </a:lnSpc>
                        <a:spcAft>
                          <a:spcPts val="0"/>
                        </a:spcAft>
                      </a:pPr>
                      <a:r>
                        <a:rPr lang="de-AT" sz="1100">
                          <a:effectLst/>
                        </a:rPr>
                        <a:t>South Western Waters 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01/04/2023-31/03/2024</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dirty="0">
                          <a:effectLst/>
                        </a:rPr>
                        <a:t>Lump </a:t>
                      </a:r>
                      <a:r>
                        <a:rPr lang="de-AT" sz="1100" dirty="0" err="1">
                          <a:effectLst/>
                        </a:rPr>
                        <a:t>sum</a:t>
                      </a:r>
                      <a:r>
                        <a:rPr lang="de-AT" sz="1100" dirty="0">
                          <a:effectLst/>
                        </a:rPr>
                        <a:t> </a:t>
                      </a:r>
                      <a:r>
                        <a:rPr lang="de-AT" sz="1100" dirty="0" err="1">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de-AT" sz="1100">
                          <a:effectLst/>
                        </a:rPr>
                        <a:t>No application yet</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85047797"/>
                  </a:ext>
                </a:extLst>
              </a:tr>
              <a:tr h="331792">
                <a:tc>
                  <a:txBody>
                    <a:bodyPr/>
                    <a:lstStyle/>
                    <a:p>
                      <a:pPr>
                        <a:lnSpc>
                          <a:spcPct val="107000"/>
                        </a:lnSpc>
                        <a:spcAft>
                          <a:spcPts val="0"/>
                        </a:spcAft>
                      </a:pPr>
                      <a:r>
                        <a:rPr lang="de-AT" sz="1100">
                          <a:effectLst/>
                        </a:rPr>
                        <a:t>Long Distance 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01/06/2023-31/05/2024</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dirty="0">
                          <a:effectLst/>
                        </a:rPr>
                        <a:t>Lump </a:t>
                      </a:r>
                      <a:r>
                        <a:rPr lang="de-AT" sz="1100" dirty="0" err="1">
                          <a:effectLst/>
                        </a:rPr>
                        <a:t>sum</a:t>
                      </a:r>
                      <a:r>
                        <a:rPr lang="de-AT" sz="1100" dirty="0">
                          <a:effectLst/>
                        </a:rPr>
                        <a:t> </a:t>
                      </a:r>
                      <a:r>
                        <a:rPr lang="de-AT" sz="1100" dirty="0" err="1">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de-AT" sz="1100">
                          <a:effectLst/>
                        </a:rPr>
                        <a:t>No application yet</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026597684"/>
                  </a:ext>
                </a:extLst>
              </a:tr>
              <a:tr h="384771">
                <a:tc>
                  <a:txBody>
                    <a:bodyPr/>
                    <a:lstStyle/>
                    <a:p>
                      <a:pPr>
                        <a:lnSpc>
                          <a:spcPct val="107000"/>
                        </a:lnSpc>
                        <a:spcAft>
                          <a:spcPts val="0"/>
                        </a:spcAft>
                      </a:pPr>
                      <a:r>
                        <a:rPr lang="de-AT" sz="1100">
                          <a:effectLst/>
                        </a:rPr>
                        <a:t>Pelagics 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17/08/2023-16/08/2024</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dirty="0">
                          <a:effectLst/>
                        </a:rPr>
                        <a:t>Lump </a:t>
                      </a:r>
                      <a:r>
                        <a:rPr lang="de-AT" sz="1100" dirty="0" err="1">
                          <a:effectLst/>
                        </a:rPr>
                        <a:t>sum</a:t>
                      </a:r>
                      <a:r>
                        <a:rPr lang="de-AT" sz="1100" dirty="0">
                          <a:effectLst/>
                        </a:rPr>
                        <a:t> </a:t>
                      </a:r>
                      <a:r>
                        <a:rPr lang="de-AT" sz="1100" dirty="0" err="1">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de-AT" sz="1100">
                          <a:effectLst/>
                        </a:rPr>
                        <a:t>No application yet</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453347573"/>
                  </a:ext>
                </a:extLst>
              </a:tr>
              <a:tr h="372822">
                <a:tc>
                  <a:txBody>
                    <a:bodyPr/>
                    <a:lstStyle/>
                    <a:p>
                      <a:pPr>
                        <a:lnSpc>
                          <a:spcPct val="107000"/>
                        </a:lnSpc>
                        <a:spcAft>
                          <a:spcPts val="0"/>
                        </a:spcAft>
                      </a:pPr>
                      <a:r>
                        <a:rPr lang="de-AT" sz="1100">
                          <a:effectLst/>
                        </a:rPr>
                        <a:t>Markets 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1/10/2023 - 30/09/2024</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dirty="0">
                          <a:effectLst/>
                        </a:rPr>
                        <a:t>Lump </a:t>
                      </a:r>
                      <a:r>
                        <a:rPr lang="de-AT" sz="1100" dirty="0" err="1">
                          <a:effectLst/>
                        </a:rPr>
                        <a:t>sum</a:t>
                      </a:r>
                      <a:r>
                        <a:rPr lang="de-AT" sz="1100" dirty="0">
                          <a:effectLst/>
                        </a:rPr>
                        <a:t> </a:t>
                      </a:r>
                      <a:r>
                        <a:rPr lang="de-AT" sz="1100" dirty="0" err="1">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de-AT" sz="1100">
                          <a:effectLst/>
                        </a:rPr>
                        <a:t>No application yet</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065721134"/>
                  </a:ext>
                </a:extLst>
              </a:tr>
              <a:tr h="371695">
                <a:tc>
                  <a:txBody>
                    <a:bodyPr/>
                    <a:lstStyle/>
                    <a:p>
                      <a:pPr>
                        <a:lnSpc>
                          <a:spcPct val="107000"/>
                        </a:lnSpc>
                        <a:spcAft>
                          <a:spcPts val="0"/>
                        </a:spcAft>
                      </a:pPr>
                      <a:r>
                        <a:rPr lang="de-AT" sz="1100">
                          <a:effectLst/>
                        </a:rPr>
                        <a:t>North Western Waters 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1/10/2023 - 30/09/2024</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dirty="0">
                          <a:effectLst/>
                        </a:rPr>
                        <a:t>Lump </a:t>
                      </a:r>
                      <a:r>
                        <a:rPr lang="de-AT" sz="1100" dirty="0" err="1">
                          <a:effectLst/>
                        </a:rPr>
                        <a:t>sum</a:t>
                      </a:r>
                      <a:r>
                        <a:rPr lang="de-AT" sz="1100" dirty="0">
                          <a:effectLst/>
                        </a:rPr>
                        <a:t> </a:t>
                      </a:r>
                      <a:r>
                        <a:rPr lang="de-AT" sz="1100" dirty="0" err="1">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de-AT" sz="1100">
                          <a:effectLst/>
                        </a:rPr>
                        <a:t>No application yet</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300349502"/>
                  </a:ext>
                </a:extLst>
              </a:tr>
              <a:tr h="359747">
                <a:tc>
                  <a:txBody>
                    <a:bodyPr/>
                    <a:lstStyle/>
                    <a:p>
                      <a:pPr>
                        <a:lnSpc>
                          <a:spcPct val="107000"/>
                        </a:lnSpc>
                        <a:spcAft>
                          <a:spcPts val="0"/>
                        </a:spcAft>
                      </a:pPr>
                      <a:r>
                        <a:rPr lang="de-AT" sz="1100">
                          <a:effectLst/>
                        </a:rPr>
                        <a:t>Aquaculture 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1/10/2023 - 30/09/2024</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dirty="0">
                          <a:effectLst/>
                        </a:rPr>
                        <a:t>Lump </a:t>
                      </a:r>
                      <a:r>
                        <a:rPr lang="de-AT" sz="1100" dirty="0" err="1">
                          <a:effectLst/>
                        </a:rPr>
                        <a:t>sum</a:t>
                      </a:r>
                      <a:r>
                        <a:rPr lang="de-AT" sz="1100" dirty="0">
                          <a:effectLst/>
                        </a:rPr>
                        <a:t> </a:t>
                      </a:r>
                      <a:r>
                        <a:rPr lang="de-AT" sz="1100" dirty="0" err="1">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de-AT" sz="1100">
                          <a:effectLst/>
                        </a:rPr>
                        <a:t>No application yet</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23099292"/>
                  </a:ext>
                </a:extLst>
              </a:tr>
              <a:tr h="347798">
                <a:tc>
                  <a:txBody>
                    <a:bodyPr/>
                    <a:lstStyle/>
                    <a:p>
                      <a:pPr>
                        <a:lnSpc>
                          <a:spcPct val="107000"/>
                        </a:lnSpc>
                        <a:spcAft>
                          <a:spcPts val="0"/>
                        </a:spcAft>
                      </a:pPr>
                      <a:r>
                        <a:rPr lang="de-AT" sz="1100">
                          <a:effectLst/>
                        </a:rPr>
                        <a:t>North Sea AC</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1/11/2023 - 31/10/2024</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dirty="0">
                          <a:effectLst/>
                        </a:rPr>
                        <a:t>Lump </a:t>
                      </a:r>
                      <a:r>
                        <a:rPr lang="de-AT" sz="1100" dirty="0" err="1">
                          <a:effectLst/>
                        </a:rPr>
                        <a:t>sum</a:t>
                      </a:r>
                      <a:r>
                        <a:rPr lang="de-AT" sz="1100" dirty="0">
                          <a:effectLst/>
                        </a:rPr>
                        <a:t> </a:t>
                      </a:r>
                      <a:r>
                        <a:rPr lang="de-AT" sz="1100" dirty="0" err="1">
                          <a:effectLst/>
                        </a:rPr>
                        <a:t>grant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de-AT" sz="1100">
                          <a:effectLst/>
                        </a:rPr>
                        <a:t>No application yet</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649923446"/>
                  </a:ext>
                </a:extLst>
              </a:tr>
              <a:tr h="352082">
                <a:tc>
                  <a:txBody>
                    <a:bodyPr/>
                    <a:lstStyle/>
                    <a:p>
                      <a:pPr>
                        <a:lnSpc>
                          <a:spcPct val="107000"/>
                        </a:lnSpc>
                        <a:spcAft>
                          <a:spcPts val="0"/>
                        </a:spcAft>
                      </a:pPr>
                      <a:r>
                        <a:rPr lang="de-AT" sz="1100">
                          <a:effectLst/>
                        </a:rPr>
                        <a:t>CC RUP</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de-AT" sz="1100">
                          <a:effectLst/>
                        </a:rPr>
                        <a:t>27/11/2023-26/11/2024</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dirty="0">
                          <a:effectLst/>
                        </a:rPr>
                        <a:t>Standard </a:t>
                      </a:r>
                      <a:r>
                        <a:rPr lang="de-AT" sz="1100" dirty="0" err="1" smtClean="0">
                          <a:effectLst/>
                        </a:rPr>
                        <a:t>grant</a:t>
                      </a:r>
                      <a:r>
                        <a:rPr lang="de-AT" sz="1100" dirty="0" smtClean="0">
                          <a:effectLst/>
                        </a:rPr>
                        <a:t> (</a:t>
                      </a:r>
                      <a:r>
                        <a:rPr lang="de-AT" sz="1100" dirty="0" err="1" smtClean="0">
                          <a:effectLst/>
                        </a:rPr>
                        <a:t>to</a:t>
                      </a:r>
                      <a:r>
                        <a:rPr lang="de-AT" sz="1100" dirty="0" smtClean="0">
                          <a:effectLst/>
                        </a:rPr>
                        <a:t> </a:t>
                      </a:r>
                      <a:r>
                        <a:rPr lang="de-AT" sz="1100" dirty="0" err="1" smtClean="0">
                          <a:effectLst/>
                        </a:rPr>
                        <a:t>be</a:t>
                      </a:r>
                      <a:r>
                        <a:rPr lang="de-AT" sz="1100" dirty="0" smtClean="0">
                          <a:effectLst/>
                        </a:rPr>
                        <a:t> </a:t>
                      </a:r>
                      <a:r>
                        <a:rPr lang="de-AT" sz="1100" dirty="0" err="1" smtClean="0">
                          <a:effectLst/>
                        </a:rPr>
                        <a:t>confirmed</a:t>
                      </a:r>
                      <a:r>
                        <a:rPr lang="de-AT" sz="1100" dirty="0" smtClean="0">
                          <a:effectLst/>
                        </a:rPr>
                        <a: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0"/>
                        </a:spcAft>
                      </a:pPr>
                      <a:r>
                        <a:rPr lang="de-AT" sz="1100" dirty="0" err="1">
                          <a:effectLst/>
                        </a:rPr>
                        <a:t>No</a:t>
                      </a:r>
                      <a:r>
                        <a:rPr lang="de-AT" sz="1100" dirty="0">
                          <a:effectLst/>
                        </a:rPr>
                        <a:t> </a:t>
                      </a:r>
                      <a:r>
                        <a:rPr lang="de-AT" sz="1100" dirty="0" err="1">
                          <a:effectLst/>
                        </a:rPr>
                        <a:t>application</a:t>
                      </a:r>
                      <a:r>
                        <a:rPr lang="de-AT" sz="1100" dirty="0">
                          <a:effectLst/>
                        </a:rPr>
                        <a:t> </a:t>
                      </a:r>
                      <a:r>
                        <a:rPr lang="de-AT" sz="1100" dirty="0" err="1">
                          <a:effectLst/>
                        </a:rPr>
                        <a:t>yet</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058635665"/>
                  </a:ext>
                </a:extLst>
              </a:tr>
            </a:tbl>
          </a:graphicData>
        </a:graphic>
      </p:graphicFrame>
      <p:sp>
        <p:nvSpPr>
          <p:cNvPr id="3" name="Title 2"/>
          <p:cNvSpPr>
            <a:spLocks noGrp="1"/>
          </p:cNvSpPr>
          <p:nvPr>
            <p:ph type="title"/>
          </p:nvPr>
        </p:nvSpPr>
        <p:spPr/>
        <p:txBody>
          <a:bodyPr/>
          <a:lstStyle/>
          <a:p>
            <a:r>
              <a:rPr lang="en-GB" sz="3600" dirty="0"/>
              <a:t>Overview grant management </a:t>
            </a:r>
            <a:br>
              <a:rPr lang="en-GB" sz="3600" dirty="0"/>
            </a:br>
            <a:r>
              <a:rPr lang="en-GB" sz="3600" dirty="0"/>
              <a:t>Financial period </a:t>
            </a:r>
            <a:r>
              <a:rPr lang="en-GB" sz="3600" dirty="0" smtClean="0"/>
              <a:t>2023-2024</a:t>
            </a:r>
            <a:endParaRPr lang="en-GB" sz="3600" dirty="0"/>
          </a:p>
        </p:txBody>
      </p:sp>
      <p:sp>
        <p:nvSpPr>
          <p:cNvPr id="5" name="Slide Number Placeholder 4"/>
          <p:cNvSpPr>
            <a:spLocks noGrp="1"/>
          </p:cNvSpPr>
          <p:nvPr>
            <p:ph type="sldNum" sz="quarter" idx="12"/>
          </p:nvPr>
        </p:nvSpPr>
        <p:spPr/>
        <p:txBody>
          <a:bodyPr/>
          <a:lstStyle/>
          <a:p>
            <a:fld id="{F46C79FD-C571-418B-AB0F-5EE936C85276}" type="slidenum">
              <a:rPr lang="en-GB" smtClean="0"/>
              <a:t>5</a:t>
            </a:fld>
            <a:endParaRPr lang="en-GB"/>
          </a:p>
        </p:txBody>
      </p:sp>
    </p:spTree>
    <p:extLst>
      <p:ext uri="{BB962C8B-B14F-4D97-AF65-F5344CB8AC3E}">
        <p14:creationId xmlns:p14="http://schemas.microsoft.com/office/powerpoint/2010/main" val="221940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5672" y="1515524"/>
            <a:ext cx="10905699" cy="3881904"/>
          </a:xfrm>
        </p:spPr>
        <p:txBody>
          <a:bodyPr/>
          <a:lstStyle/>
          <a:p>
            <a:r>
              <a:rPr lang="en-US" dirty="0" smtClean="0"/>
              <a:t>ACs implement their respective annual work </a:t>
            </a:r>
            <a:r>
              <a:rPr lang="en-US" dirty="0" err="1" smtClean="0"/>
              <a:t>programmes</a:t>
            </a:r>
            <a:r>
              <a:rPr lang="en-US" dirty="0" smtClean="0"/>
              <a:t>.</a:t>
            </a:r>
          </a:p>
          <a:p>
            <a:r>
              <a:rPr lang="en-US" dirty="0" smtClean="0"/>
              <a:t>Substantial deviations compared to the planned activities as indicated in the annual work </a:t>
            </a:r>
            <a:r>
              <a:rPr lang="en-US" dirty="0" err="1" smtClean="0"/>
              <a:t>programmes</a:t>
            </a:r>
            <a:r>
              <a:rPr lang="en-US" dirty="0"/>
              <a:t> </a:t>
            </a:r>
            <a:r>
              <a:rPr lang="en-US" dirty="0" smtClean="0"/>
              <a:t>should be communicated to DG MARE.</a:t>
            </a:r>
          </a:p>
          <a:p>
            <a:r>
              <a:rPr lang="en-IE" dirty="0" smtClean="0"/>
              <a:t>Funds </a:t>
            </a:r>
            <a:r>
              <a:rPr lang="en-IE" dirty="0"/>
              <a:t>granted under lump sum but not used by the AC cannot be </a:t>
            </a:r>
            <a:r>
              <a:rPr lang="en-IE" dirty="0" smtClean="0"/>
              <a:t>recovered by </a:t>
            </a:r>
            <a:r>
              <a:rPr lang="en-IE" dirty="0"/>
              <a:t>the Commission as long as the objectives of the adopted annual work programme have been achieved. The Commission should be however notified as it will take it into account for the calculation of the grant for next year. </a:t>
            </a:r>
            <a:endParaRPr lang="en-US" dirty="0" smtClean="0"/>
          </a:p>
          <a:p>
            <a:r>
              <a:rPr lang="en-US" dirty="0" smtClean="0"/>
              <a:t>Regular meetings of ACs Secretariats and DG MARE take place.</a:t>
            </a:r>
          </a:p>
          <a:p>
            <a:pPr lvl="0"/>
            <a:r>
              <a:rPr lang="en-US" dirty="0"/>
              <a:t>DG MARE single point of contact for any type of questions – Functional Mailbox MARE-AC.</a:t>
            </a:r>
            <a:endParaRPr lang="de-AT" dirty="0"/>
          </a:p>
          <a:p>
            <a:pPr marL="0" indent="0">
              <a:buNone/>
            </a:pPr>
            <a:endParaRPr lang="en-US" dirty="0" smtClean="0"/>
          </a:p>
        </p:txBody>
      </p:sp>
      <p:sp>
        <p:nvSpPr>
          <p:cNvPr id="3" name="Title 2"/>
          <p:cNvSpPr>
            <a:spLocks noGrp="1"/>
          </p:cNvSpPr>
          <p:nvPr>
            <p:ph type="title"/>
          </p:nvPr>
        </p:nvSpPr>
        <p:spPr/>
        <p:txBody>
          <a:bodyPr/>
          <a:lstStyle/>
          <a:p>
            <a:r>
              <a:rPr lang="en-US" sz="3600" dirty="0" smtClean="0"/>
              <a:t/>
            </a:r>
            <a:br>
              <a:rPr lang="en-US" sz="3600" dirty="0" smtClean="0"/>
            </a:br>
            <a:r>
              <a:rPr lang="en-US" sz="3600" dirty="0" smtClean="0"/>
              <a:t>Next steps and collaboration with ACs on financial matters</a:t>
            </a:r>
            <a:endParaRPr lang="en-GB" sz="3600" dirty="0"/>
          </a:p>
        </p:txBody>
      </p:sp>
      <p:sp>
        <p:nvSpPr>
          <p:cNvPr id="4" name="Slide Number Placeholder 3"/>
          <p:cNvSpPr>
            <a:spLocks noGrp="1"/>
          </p:cNvSpPr>
          <p:nvPr>
            <p:ph type="sldNum" sz="quarter" idx="12"/>
          </p:nvPr>
        </p:nvSpPr>
        <p:spPr/>
        <p:txBody>
          <a:bodyPr/>
          <a:lstStyle/>
          <a:p>
            <a:fld id="{F46C79FD-C571-418B-AB0F-5EE936C85276}" type="slidenum">
              <a:rPr lang="en-GB" smtClean="0"/>
              <a:t>6</a:t>
            </a:fld>
            <a:endParaRPr lang="en-GB" dirty="0"/>
          </a:p>
        </p:txBody>
      </p:sp>
    </p:spTree>
    <p:extLst>
      <p:ext uri="{BB962C8B-B14F-4D97-AF65-F5344CB8AC3E}">
        <p14:creationId xmlns:p14="http://schemas.microsoft.com/office/powerpoint/2010/main" val="2984233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Thank you!</a:t>
            </a:r>
            <a:br>
              <a:rPr lang="en-IE" dirty="0" smtClean="0"/>
            </a:br>
            <a:r>
              <a:rPr lang="en-IE" dirty="0" smtClean="0"/>
              <a:t>Questions!</a:t>
            </a:r>
            <a:endParaRPr lang="en-GB" dirty="0"/>
          </a:p>
        </p:txBody>
      </p:sp>
      <p:sp>
        <p:nvSpPr>
          <p:cNvPr id="3" name="Subtitle 2"/>
          <p:cNvSpPr>
            <a:spLocks noGrp="1"/>
          </p:cNvSpPr>
          <p:nvPr>
            <p:ph type="subTitle" idx="1"/>
          </p:nvPr>
        </p:nvSpPr>
        <p:spPr>
          <a:xfrm>
            <a:off x="759575" y="4646435"/>
            <a:ext cx="8941016" cy="1853519"/>
          </a:xfrm>
        </p:spPr>
        <p:txBody>
          <a:bodyPr wrap="square" anchor="b" anchorCtr="0"/>
          <a:lstStyle/>
          <a:p>
            <a:r>
              <a:rPr lang="en-US" sz="1050" b="1" dirty="0"/>
              <a:t>© European Union 2020</a:t>
            </a:r>
          </a:p>
          <a:p>
            <a:r>
              <a:rPr lang="en-US" sz="1050" dirty="0" smtClean="0"/>
              <a:t>Unless otherwise noted the reuse of this presentation is </a:t>
            </a:r>
            <a:r>
              <a:rPr lang="en-US" sz="1050" dirty="0" err="1" smtClean="0"/>
              <a:t>authorised</a:t>
            </a:r>
            <a:r>
              <a:rPr lang="en-US" sz="1050" dirty="0" smtClean="0"/>
              <a:t> under the </a:t>
            </a:r>
            <a:r>
              <a:rPr lang="en-US" sz="1050" dirty="0" smtClean="0">
                <a:hlinkClick r:id="rId3"/>
              </a:rPr>
              <a:t>CC BY 4.0 </a:t>
            </a:r>
            <a:r>
              <a:rPr lang="en-US" sz="1050" dirty="0"/>
              <a:t>license. For any use or reproduction of elements that are not owned by the EU, permission may need to be sought directly from the respective </a:t>
            </a:r>
            <a:r>
              <a:rPr lang="en-US" sz="1050" dirty="0" smtClean="0"/>
              <a:t>right holders.</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524" y="4858246"/>
            <a:ext cx="1023496" cy="358097"/>
          </a:xfrm>
          <a:prstGeom prst="rect">
            <a:avLst/>
          </a:prstGeom>
        </p:spPr>
      </p:pic>
      <p:sp>
        <p:nvSpPr>
          <p:cNvPr id="4" name="Slide Number Placeholder 3"/>
          <p:cNvSpPr>
            <a:spLocks noGrp="1"/>
          </p:cNvSpPr>
          <p:nvPr>
            <p:ph type="sldNum" sz="quarter" idx="12"/>
          </p:nvPr>
        </p:nvSpPr>
        <p:spPr/>
        <p:txBody>
          <a:bodyPr/>
          <a:lstStyle/>
          <a:p>
            <a:fld id="{F46C79FD-C571-418B-AB0F-5EE936C85276}" type="slidenum">
              <a:rPr lang="en-GB" smtClean="0"/>
              <a:t>7</a:t>
            </a:fld>
            <a:endParaRPr lang="en-GB"/>
          </a:p>
        </p:txBody>
      </p:sp>
    </p:spTree>
    <p:extLst>
      <p:ext uri="{BB962C8B-B14F-4D97-AF65-F5344CB8AC3E}">
        <p14:creationId xmlns:p14="http://schemas.microsoft.com/office/powerpoint/2010/main" val="4273619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4E62DECC999040A997D9036FF95492" ma:contentTypeVersion="17" ma:contentTypeDescription="Create a new document." ma:contentTypeScope="" ma:versionID="1b2a63b64d1b1fd34ca6cc5faae0c9bf">
  <xsd:schema xmlns:xsd="http://www.w3.org/2001/XMLSchema" xmlns:xs="http://www.w3.org/2001/XMLSchema" xmlns:p="http://schemas.microsoft.com/office/2006/metadata/properties" xmlns:ns2="5393bcfd-6052-4a38-ba16-41ad0506e4fd" xmlns:ns3="9fc980de-77e4-4ab2-8bf7-91d619653db4" targetNamespace="http://schemas.microsoft.com/office/2006/metadata/properties" ma:root="true" ma:fieldsID="9d4868f99e4eb306700560f7fc8a554a" ns2:_="" ns3:_="">
    <xsd:import namespace="5393bcfd-6052-4a38-ba16-41ad0506e4fd"/>
    <xsd:import namespace="9fc980de-77e4-4ab2-8bf7-91d619653db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93bcfd-6052-4a38-ba16-41ad0506e4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4a85615f-706f-429f-ade9-42e9825cb11e"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fc980de-77e4-4ab2-8bf7-91d619653db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760936a-09f1-4d0e-a342-b1e28da13e5f}" ma:internalName="TaxCatchAll" ma:showField="CatchAllData" ma:web="9fc980de-77e4-4ab2-8bf7-91d619653d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89DCEA-8644-40AB-B498-1A85425AA162}"/>
</file>

<file path=customXml/itemProps2.xml><?xml version="1.0" encoding="utf-8"?>
<ds:datastoreItem xmlns:ds="http://schemas.openxmlformats.org/officeDocument/2006/customXml" ds:itemID="{4880A346-09D9-4DF2-BE6B-F28447139C0B}"/>
</file>

<file path=docProps/app.xml><?xml version="1.0" encoding="utf-8"?>
<Properties xmlns="http://schemas.openxmlformats.org/officeDocument/2006/extended-properties" xmlns:vt="http://schemas.openxmlformats.org/officeDocument/2006/docPropsVTypes">
  <Template>blank</Template>
  <TotalTime>0</TotalTime>
  <Words>658</Words>
  <Application>Microsoft Office PowerPoint</Application>
  <PresentationFormat>Widescreen</PresentationFormat>
  <Paragraphs>139</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MARE Advisory Councils</vt:lpstr>
      <vt:lpstr>Grant management lump sums – state of play (1)</vt:lpstr>
      <vt:lpstr>Grant management lump sums – state of play (2)</vt:lpstr>
      <vt:lpstr>Overview grant management  Financial period 2022-2023</vt:lpstr>
      <vt:lpstr>Overview grant management  Financial period 2023-2024</vt:lpstr>
      <vt:lpstr> Next steps and collaboration with ACs on financial matters</vt:lpstr>
      <vt:lpstr>Thank you! Questions!</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MARE Advisory Councils</dc:title>
  <dc:creator>TARNAWSKA Katarzyna (MARE)</dc:creator>
  <cp:lastModifiedBy>DIMOVA Dobrinka (MARE)</cp:lastModifiedBy>
  <cp:revision>73</cp:revision>
  <dcterms:created xsi:type="dcterms:W3CDTF">2020-06-08T08:42:00Z</dcterms:created>
  <dcterms:modified xsi:type="dcterms:W3CDTF">2022-11-16T12:46:02Z</dcterms:modified>
</cp:coreProperties>
</file>