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0" r:id="rId2"/>
    <p:sldId id="283" r:id="rId3"/>
    <p:sldId id="278" r:id="rId4"/>
    <p:sldId id="279" r:id="rId5"/>
    <p:sldId id="280" r:id="rId6"/>
    <p:sldId id="277" r:id="rId7"/>
    <p:sldId id="282" r:id="rId8"/>
    <p:sldId id="285" r:id="rId9"/>
    <p:sldId id="288" r:id="rId10"/>
    <p:sldId id="286" r:id="rId11"/>
    <p:sldId id="269" r:id="rId12"/>
  </p:sldIdLst>
  <p:sldSz cx="9144000" cy="6858000" type="screen4x3"/>
  <p:notesSz cx="6881813" cy="100028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CC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80AD81B-E1D8-4536-9261-33A3BA63D391}" v="1030" dt="2018-09-12T11:47:56.038"/>
    <p1510:client id="{50CC9E16-4F44-4780-B9FB-96225898E938}" v="2385" dt="2018-09-13T05:44:01.23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324" autoAdjust="0"/>
    <p:restoredTop sz="94660"/>
  </p:normalViewPr>
  <p:slideViewPr>
    <p:cSldViewPr>
      <p:cViewPr varScale="1">
        <p:scale>
          <a:sx n="60" d="100"/>
          <a:sy n="60" d="100"/>
        </p:scale>
        <p:origin x="438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orah Parke" userId="aa0973a58a628f0f" providerId="LiveId" clId="{376A91D3-6F71-4506-9A2F-C15076DB6505}"/>
  </pc:docChgLst>
  <pc:docChgLst>
    <pc:chgData name="Norah Parke" userId="aa0973a58a628f0f" providerId="LiveId" clId="{50CC9E16-4F44-4780-B9FB-96225898E938}"/>
    <pc:docChg chg="custSel addSld delSld modSld">
      <pc:chgData name="Norah Parke" userId="aa0973a58a628f0f" providerId="LiveId" clId="{50CC9E16-4F44-4780-B9FB-96225898E938}" dt="2018-09-13T05:44:01.235" v="2384" actId="20577"/>
      <pc:docMkLst>
        <pc:docMk/>
      </pc:docMkLst>
      <pc:sldChg chg="modSp">
        <pc:chgData name="Norah Parke" userId="aa0973a58a628f0f" providerId="LiveId" clId="{50CC9E16-4F44-4780-B9FB-96225898E938}" dt="2018-09-13T05:44:01.235" v="2384" actId="20577"/>
        <pc:sldMkLst>
          <pc:docMk/>
          <pc:sldMk cId="3410213728" sldId="269"/>
        </pc:sldMkLst>
        <pc:spChg chg="mod">
          <ac:chgData name="Norah Parke" userId="aa0973a58a628f0f" providerId="LiveId" clId="{50CC9E16-4F44-4780-B9FB-96225898E938}" dt="2018-09-13T05:44:01.235" v="2384" actId="20577"/>
          <ac:spMkLst>
            <pc:docMk/>
            <pc:sldMk cId="3410213728" sldId="269"/>
            <ac:spMk id="2" creationId="{7C77F72B-E743-4508-BC96-D2708CB30B28}"/>
          </ac:spMkLst>
        </pc:spChg>
      </pc:sldChg>
      <pc:sldChg chg="modSp">
        <pc:chgData name="Norah Parke" userId="aa0973a58a628f0f" providerId="LiveId" clId="{50CC9E16-4F44-4780-B9FB-96225898E938}" dt="2018-09-13T05:24:00.561" v="1411" actId="27636"/>
        <pc:sldMkLst>
          <pc:docMk/>
          <pc:sldMk cId="1159838621" sldId="277"/>
        </pc:sldMkLst>
        <pc:spChg chg="mod">
          <ac:chgData name="Norah Parke" userId="aa0973a58a628f0f" providerId="LiveId" clId="{50CC9E16-4F44-4780-B9FB-96225898E938}" dt="2018-09-13T05:24:00.561" v="1411" actId="27636"/>
          <ac:spMkLst>
            <pc:docMk/>
            <pc:sldMk cId="1159838621" sldId="277"/>
            <ac:spMk id="3" creationId="{FC7A36A6-BBAD-407B-90EA-230C01F8193D}"/>
          </ac:spMkLst>
        </pc:spChg>
      </pc:sldChg>
      <pc:sldChg chg="modSp">
        <pc:chgData name="Norah Parke" userId="aa0973a58a628f0f" providerId="LiveId" clId="{50CC9E16-4F44-4780-B9FB-96225898E938}" dt="2018-09-13T05:40:18.724" v="2296" actId="20577"/>
        <pc:sldMkLst>
          <pc:docMk/>
          <pc:sldMk cId="441350198" sldId="278"/>
        </pc:sldMkLst>
        <pc:spChg chg="mod">
          <ac:chgData name="Norah Parke" userId="aa0973a58a628f0f" providerId="LiveId" clId="{50CC9E16-4F44-4780-B9FB-96225898E938}" dt="2018-09-13T05:40:18.724" v="2296" actId="20577"/>
          <ac:spMkLst>
            <pc:docMk/>
            <pc:sldMk cId="441350198" sldId="278"/>
            <ac:spMk id="3" creationId="{A27C1FE0-5CFD-44B8-971F-96E7772D4E0D}"/>
          </ac:spMkLst>
        </pc:spChg>
      </pc:sldChg>
      <pc:sldChg chg="modSp">
        <pc:chgData name="Norah Parke" userId="aa0973a58a628f0f" providerId="LiveId" clId="{50CC9E16-4F44-4780-B9FB-96225898E938}" dt="2018-09-13T05:22:22.021" v="1399" actId="27636"/>
        <pc:sldMkLst>
          <pc:docMk/>
          <pc:sldMk cId="2537464338" sldId="280"/>
        </pc:sldMkLst>
        <pc:spChg chg="mod">
          <ac:chgData name="Norah Parke" userId="aa0973a58a628f0f" providerId="LiveId" clId="{50CC9E16-4F44-4780-B9FB-96225898E938}" dt="2018-09-13T05:22:22.021" v="1399" actId="27636"/>
          <ac:spMkLst>
            <pc:docMk/>
            <pc:sldMk cId="2537464338" sldId="280"/>
            <ac:spMk id="3" creationId="{45D67747-DBB9-4555-AD02-13617B7995E5}"/>
          </ac:spMkLst>
        </pc:spChg>
      </pc:sldChg>
      <pc:sldChg chg="del">
        <pc:chgData name="Norah Parke" userId="aa0973a58a628f0f" providerId="LiveId" clId="{50CC9E16-4F44-4780-B9FB-96225898E938}" dt="2018-09-13T05:02:30.683" v="251" actId="2696"/>
        <pc:sldMkLst>
          <pc:docMk/>
          <pc:sldMk cId="2958366917" sldId="281"/>
        </pc:sldMkLst>
      </pc:sldChg>
      <pc:sldChg chg="modSp">
        <pc:chgData name="Norah Parke" userId="aa0973a58a628f0f" providerId="LiveId" clId="{50CC9E16-4F44-4780-B9FB-96225898E938}" dt="2018-09-13T05:24:15.054" v="1412" actId="15"/>
        <pc:sldMkLst>
          <pc:docMk/>
          <pc:sldMk cId="3702853026" sldId="282"/>
        </pc:sldMkLst>
        <pc:spChg chg="mod">
          <ac:chgData name="Norah Parke" userId="aa0973a58a628f0f" providerId="LiveId" clId="{50CC9E16-4F44-4780-B9FB-96225898E938}" dt="2018-09-13T05:24:15.054" v="1412" actId="15"/>
          <ac:spMkLst>
            <pc:docMk/>
            <pc:sldMk cId="3702853026" sldId="282"/>
            <ac:spMk id="3" creationId="{31DF5F1E-05D3-4D8B-8C0C-E54ADE8DFEE2}"/>
          </ac:spMkLst>
        </pc:spChg>
      </pc:sldChg>
      <pc:sldChg chg="add del">
        <pc:chgData name="Norah Parke" userId="aa0973a58a628f0f" providerId="LiveId" clId="{50CC9E16-4F44-4780-B9FB-96225898E938}" dt="2018-09-13T05:30:42.605" v="1734" actId="2696"/>
        <pc:sldMkLst>
          <pc:docMk/>
          <pc:sldMk cId="398145300" sldId="284"/>
        </pc:sldMkLst>
      </pc:sldChg>
      <pc:sldChg chg="modSp add">
        <pc:chgData name="Norah Parke" userId="aa0973a58a628f0f" providerId="LiveId" clId="{50CC9E16-4F44-4780-B9FB-96225898E938}" dt="2018-09-13T05:26:01.371" v="1580" actId="20577"/>
        <pc:sldMkLst>
          <pc:docMk/>
          <pc:sldMk cId="1452899968" sldId="285"/>
        </pc:sldMkLst>
        <pc:spChg chg="mod">
          <ac:chgData name="Norah Parke" userId="aa0973a58a628f0f" providerId="LiveId" clId="{50CC9E16-4F44-4780-B9FB-96225898E938}" dt="2018-09-13T05:26:01.371" v="1580" actId="20577"/>
          <ac:spMkLst>
            <pc:docMk/>
            <pc:sldMk cId="1452899968" sldId="285"/>
            <ac:spMk id="3" creationId="{31DF5F1E-05D3-4D8B-8C0C-E54ADE8DFEE2}"/>
          </ac:spMkLst>
        </pc:spChg>
      </pc:sldChg>
      <pc:sldChg chg="modSp add">
        <pc:chgData name="Norah Parke" userId="aa0973a58a628f0f" providerId="LiveId" clId="{50CC9E16-4F44-4780-B9FB-96225898E938}" dt="2018-09-13T05:38:53.397" v="2280" actId="20577"/>
        <pc:sldMkLst>
          <pc:docMk/>
          <pc:sldMk cId="2737598215" sldId="286"/>
        </pc:sldMkLst>
        <pc:spChg chg="mod">
          <ac:chgData name="Norah Parke" userId="aa0973a58a628f0f" providerId="LiveId" clId="{50CC9E16-4F44-4780-B9FB-96225898E938}" dt="2018-09-13T05:38:53.397" v="2280" actId="20577"/>
          <ac:spMkLst>
            <pc:docMk/>
            <pc:sldMk cId="2737598215" sldId="286"/>
            <ac:spMk id="3" creationId="{31DF5F1E-05D3-4D8B-8C0C-E54ADE8DFEE2}"/>
          </ac:spMkLst>
        </pc:spChg>
      </pc:sldChg>
      <pc:sldChg chg="modSp add del">
        <pc:chgData name="Norah Parke" userId="aa0973a58a628f0f" providerId="LiveId" clId="{50CC9E16-4F44-4780-B9FB-96225898E938}" dt="2018-09-13T05:41:16.888" v="2297" actId="2696"/>
        <pc:sldMkLst>
          <pc:docMk/>
          <pc:sldMk cId="3764314976" sldId="287"/>
        </pc:sldMkLst>
        <pc:spChg chg="mod">
          <ac:chgData name="Norah Parke" userId="aa0973a58a628f0f" providerId="LiveId" clId="{50CC9E16-4F44-4780-B9FB-96225898E938}" dt="2018-09-13T05:23:29.457" v="1400"/>
          <ac:spMkLst>
            <pc:docMk/>
            <pc:sldMk cId="3764314976" sldId="287"/>
            <ac:spMk id="3" creationId="{45D67747-DBB9-4555-AD02-13617B7995E5}"/>
          </ac:spMkLst>
        </pc:spChg>
      </pc:sldChg>
      <pc:sldChg chg="modSp add">
        <pc:chgData name="Norah Parke" userId="aa0973a58a628f0f" providerId="LiveId" clId="{50CC9E16-4F44-4780-B9FB-96225898E938}" dt="2018-09-13T05:42:26.559" v="2342" actId="20577"/>
        <pc:sldMkLst>
          <pc:docMk/>
          <pc:sldMk cId="2994016906" sldId="288"/>
        </pc:sldMkLst>
        <pc:spChg chg="mod">
          <ac:chgData name="Norah Parke" userId="aa0973a58a628f0f" providerId="LiveId" clId="{50CC9E16-4F44-4780-B9FB-96225898E938}" dt="2018-09-13T05:42:26.559" v="2342" actId="20577"/>
          <ac:spMkLst>
            <pc:docMk/>
            <pc:sldMk cId="2994016906" sldId="288"/>
            <ac:spMk id="3" creationId="{31DF5F1E-05D3-4D8B-8C0C-E54ADE8DFEE2}"/>
          </ac:spMkLst>
        </pc:spChg>
      </pc:sldChg>
      <pc:sldChg chg="modSp add del">
        <pc:chgData name="Norah Parke" userId="aa0973a58a628f0f" providerId="LiveId" clId="{50CC9E16-4F44-4780-B9FB-96225898E938}" dt="2018-09-13T05:32:18.334" v="1802" actId="2696"/>
        <pc:sldMkLst>
          <pc:docMk/>
          <pc:sldMk cId="3360493011" sldId="288"/>
        </pc:sldMkLst>
        <pc:spChg chg="mod">
          <ac:chgData name="Norah Parke" userId="aa0973a58a628f0f" providerId="LiveId" clId="{50CC9E16-4F44-4780-B9FB-96225898E938}" dt="2018-09-13T05:32:15.558" v="1801" actId="20577"/>
          <ac:spMkLst>
            <pc:docMk/>
            <pc:sldMk cId="3360493011" sldId="288"/>
            <ac:spMk id="3" creationId="{31DF5F1E-05D3-4D8B-8C0C-E54ADE8DFEE2}"/>
          </ac:spMkLst>
        </pc:spChg>
      </pc:sldChg>
    </pc:docChg>
  </pc:docChgLst>
  <pc:docChgLst>
    <pc:chgData name="Norah Parke" userId="9dba2c0e28ce1e77" providerId="LiveId" clId="{680AD81B-E1D8-4536-9261-33A3BA63D391}"/>
    <pc:docChg chg="custSel addSld delSld modSld sldOrd">
      <pc:chgData name="Norah Parke" userId="9dba2c0e28ce1e77" providerId="LiveId" clId="{680AD81B-E1D8-4536-9261-33A3BA63D391}" dt="2018-09-12T11:47:56.038" v="1029" actId="6549"/>
      <pc:docMkLst>
        <pc:docMk/>
      </pc:docMkLst>
      <pc:sldChg chg="modSp">
        <pc:chgData name="Norah Parke" userId="9dba2c0e28ce1e77" providerId="LiveId" clId="{680AD81B-E1D8-4536-9261-33A3BA63D391}" dt="2018-09-12T11:19:40.571" v="33" actId="20577"/>
        <pc:sldMkLst>
          <pc:docMk/>
          <pc:sldMk cId="1049827162" sldId="260"/>
        </pc:sldMkLst>
        <pc:spChg chg="mod">
          <ac:chgData name="Norah Parke" userId="9dba2c0e28ce1e77" providerId="LiveId" clId="{680AD81B-E1D8-4536-9261-33A3BA63D391}" dt="2018-09-12T11:19:40.571" v="33" actId="20577"/>
          <ac:spMkLst>
            <pc:docMk/>
            <pc:sldMk cId="1049827162" sldId="260"/>
            <ac:spMk id="3" creationId="{00000000-0000-0000-0000-000000000000}"/>
          </ac:spMkLst>
        </pc:spChg>
      </pc:sldChg>
      <pc:sldChg chg="addSp delSp modSp del">
        <pc:chgData name="Norah Parke" userId="9dba2c0e28ce1e77" providerId="LiveId" clId="{680AD81B-E1D8-4536-9261-33A3BA63D391}" dt="2018-09-12T11:46:30.175" v="1025" actId="2696"/>
        <pc:sldMkLst>
          <pc:docMk/>
          <pc:sldMk cId="2513640421" sldId="276"/>
        </pc:sldMkLst>
        <pc:spChg chg="del mod">
          <ac:chgData name="Norah Parke" userId="9dba2c0e28ce1e77" providerId="LiveId" clId="{680AD81B-E1D8-4536-9261-33A3BA63D391}" dt="2018-09-12T11:36:05.579" v="1023" actId="478"/>
          <ac:spMkLst>
            <pc:docMk/>
            <pc:sldMk cId="2513640421" sldId="276"/>
            <ac:spMk id="5" creationId="{CB7F883F-4C6E-434C-8733-B5EFC0E70890}"/>
          </ac:spMkLst>
        </pc:spChg>
        <pc:spChg chg="add mod">
          <ac:chgData name="Norah Parke" userId="9dba2c0e28ce1e77" providerId="LiveId" clId="{680AD81B-E1D8-4536-9261-33A3BA63D391}" dt="2018-09-12T11:36:05.579" v="1023" actId="478"/>
          <ac:spMkLst>
            <pc:docMk/>
            <pc:sldMk cId="2513640421" sldId="276"/>
            <ac:spMk id="6" creationId="{BD20D507-745A-421F-8F23-16C49063D04E}"/>
          </ac:spMkLst>
        </pc:spChg>
      </pc:sldChg>
      <pc:sldChg chg="modSp">
        <pc:chgData name="Norah Parke" userId="9dba2c0e28ce1e77" providerId="LiveId" clId="{680AD81B-E1D8-4536-9261-33A3BA63D391}" dt="2018-09-12T11:47:24.012" v="1028" actId="6549"/>
        <pc:sldMkLst>
          <pc:docMk/>
          <pc:sldMk cId="1159838621" sldId="277"/>
        </pc:sldMkLst>
        <pc:spChg chg="mod">
          <ac:chgData name="Norah Parke" userId="9dba2c0e28ce1e77" providerId="LiveId" clId="{680AD81B-E1D8-4536-9261-33A3BA63D391}" dt="2018-09-12T11:47:24.012" v="1028" actId="6549"/>
          <ac:spMkLst>
            <pc:docMk/>
            <pc:sldMk cId="1159838621" sldId="277"/>
            <ac:spMk id="3" creationId="{FC7A36A6-BBAD-407B-90EA-230C01F8193D}"/>
          </ac:spMkLst>
        </pc:spChg>
      </pc:sldChg>
      <pc:sldChg chg="modSp">
        <pc:chgData name="Norah Parke" userId="9dba2c0e28ce1e77" providerId="LiveId" clId="{680AD81B-E1D8-4536-9261-33A3BA63D391}" dt="2018-09-12T11:35:17.606" v="981" actId="20577"/>
        <pc:sldMkLst>
          <pc:docMk/>
          <pc:sldMk cId="441350198" sldId="278"/>
        </pc:sldMkLst>
        <pc:spChg chg="mod">
          <ac:chgData name="Norah Parke" userId="9dba2c0e28ce1e77" providerId="LiveId" clId="{680AD81B-E1D8-4536-9261-33A3BA63D391}" dt="2018-09-12T11:35:17.606" v="981" actId="20577"/>
          <ac:spMkLst>
            <pc:docMk/>
            <pc:sldMk cId="441350198" sldId="278"/>
            <ac:spMk id="3" creationId="{A27C1FE0-5CFD-44B8-971F-96E7772D4E0D}"/>
          </ac:spMkLst>
        </pc:spChg>
      </pc:sldChg>
      <pc:sldChg chg="modSp ord">
        <pc:chgData name="Norah Parke" userId="9dba2c0e28ce1e77" providerId="LiveId" clId="{680AD81B-E1D8-4536-9261-33A3BA63D391}" dt="2018-09-12T11:47:12.041" v="1027" actId="6549"/>
        <pc:sldMkLst>
          <pc:docMk/>
          <pc:sldMk cId="2537464338" sldId="280"/>
        </pc:sldMkLst>
        <pc:spChg chg="mod">
          <ac:chgData name="Norah Parke" userId="9dba2c0e28ce1e77" providerId="LiveId" clId="{680AD81B-E1D8-4536-9261-33A3BA63D391}" dt="2018-09-12T11:47:12.041" v="1027" actId="6549"/>
          <ac:spMkLst>
            <pc:docMk/>
            <pc:sldMk cId="2537464338" sldId="280"/>
            <ac:spMk id="3" creationId="{45D67747-DBB9-4555-AD02-13617B7995E5}"/>
          </ac:spMkLst>
        </pc:spChg>
      </pc:sldChg>
      <pc:sldChg chg="modSp">
        <pc:chgData name="Norah Parke" userId="9dba2c0e28ce1e77" providerId="LiveId" clId="{680AD81B-E1D8-4536-9261-33A3BA63D391}" dt="2018-09-12T11:47:56.038" v="1029" actId="6549"/>
        <pc:sldMkLst>
          <pc:docMk/>
          <pc:sldMk cId="3702853026" sldId="282"/>
        </pc:sldMkLst>
        <pc:spChg chg="mod">
          <ac:chgData name="Norah Parke" userId="9dba2c0e28ce1e77" providerId="LiveId" clId="{680AD81B-E1D8-4536-9261-33A3BA63D391}" dt="2018-09-12T11:47:56.038" v="1029" actId="6549"/>
          <ac:spMkLst>
            <pc:docMk/>
            <pc:sldMk cId="3702853026" sldId="282"/>
            <ac:spMk id="3" creationId="{31DF5F1E-05D3-4D8B-8C0C-E54ADE8DFEE2}"/>
          </ac:spMkLst>
        </pc:spChg>
      </pc:sldChg>
      <pc:sldChg chg="add del">
        <pc:chgData name="Norah Parke" userId="9dba2c0e28ce1e77" providerId="LiveId" clId="{680AD81B-E1D8-4536-9261-33A3BA63D391}" dt="2018-09-12T11:46:23.424" v="1024" actId="2696"/>
        <pc:sldMkLst>
          <pc:docMk/>
          <pc:sldMk cId="2854951779" sldId="284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500142"/>
          </a:xfrm>
          <a:prstGeom prst="rect">
            <a:avLst/>
          </a:prstGeom>
        </p:spPr>
        <p:txBody>
          <a:bodyPr vert="horz" lIns="93031" tIns="46516" rIns="93031" bIns="46516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500142"/>
          </a:xfrm>
          <a:prstGeom prst="rect">
            <a:avLst/>
          </a:prstGeom>
        </p:spPr>
        <p:txBody>
          <a:bodyPr vert="horz" lIns="93031" tIns="46516" rIns="93031" bIns="46516" rtlCol="0"/>
          <a:lstStyle>
            <a:lvl1pPr algn="r">
              <a:defRPr sz="1200"/>
            </a:lvl1pPr>
          </a:lstStyle>
          <a:p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500960"/>
            <a:ext cx="2982119" cy="500142"/>
          </a:xfrm>
          <a:prstGeom prst="rect">
            <a:avLst/>
          </a:prstGeom>
        </p:spPr>
        <p:txBody>
          <a:bodyPr vert="horz" lIns="93031" tIns="46516" rIns="93031" bIns="46516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9500960"/>
            <a:ext cx="2982119" cy="500142"/>
          </a:xfrm>
          <a:prstGeom prst="rect">
            <a:avLst/>
          </a:prstGeom>
        </p:spPr>
        <p:txBody>
          <a:bodyPr vert="horz" lIns="93031" tIns="46516" rIns="93031" bIns="46516" rtlCol="0" anchor="b"/>
          <a:lstStyle>
            <a:lvl1pPr algn="r">
              <a:defRPr sz="1200"/>
            </a:lvl1pPr>
          </a:lstStyle>
          <a:p>
            <a:fld id="{5EF69C72-08F6-4EB8-914F-2AD88FE1BCD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81659773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1409" cy="500702"/>
          </a:xfrm>
          <a:prstGeom prst="rect">
            <a:avLst/>
          </a:prstGeom>
        </p:spPr>
        <p:txBody>
          <a:bodyPr vert="horz" lIns="93031" tIns="46516" rIns="93031" bIns="46516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765" y="0"/>
            <a:ext cx="2981409" cy="500702"/>
          </a:xfrm>
          <a:prstGeom prst="rect">
            <a:avLst/>
          </a:prstGeom>
        </p:spPr>
        <p:txBody>
          <a:bodyPr vert="horz" lIns="93031" tIns="46516" rIns="93031" bIns="46516" rtlCol="0"/>
          <a:lstStyle>
            <a:lvl1pPr algn="r">
              <a:defRPr sz="1200"/>
            </a:lvl1pPr>
          </a:lstStyle>
          <a:p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2213" cy="37512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031" tIns="46516" rIns="93031" bIns="46516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018" y="4751068"/>
            <a:ext cx="5505778" cy="4501517"/>
          </a:xfrm>
          <a:prstGeom prst="rect">
            <a:avLst/>
          </a:prstGeom>
        </p:spPr>
        <p:txBody>
          <a:bodyPr vert="horz" lIns="93031" tIns="46516" rIns="93031" bIns="4651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00537"/>
            <a:ext cx="2981409" cy="500701"/>
          </a:xfrm>
          <a:prstGeom prst="rect">
            <a:avLst/>
          </a:prstGeom>
        </p:spPr>
        <p:txBody>
          <a:bodyPr vert="horz" lIns="93031" tIns="46516" rIns="93031" bIns="46516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765" y="9500537"/>
            <a:ext cx="2981409" cy="500701"/>
          </a:xfrm>
          <a:prstGeom prst="rect">
            <a:avLst/>
          </a:prstGeom>
        </p:spPr>
        <p:txBody>
          <a:bodyPr vert="horz" lIns="93031" tIns="46516" rIns="93031" bIns="46516" rtlCol="0" anchor="b"/>
          <a:lstStyle>
            <a:lvl1pPr algn="r">
              <a:defRPr sz="1200"/>
            </a:lvl1pPr>
          </a:lstStyle>
          <a:p>
            <a:fld id="{1E4ACC58-6698-4E17-8298-61DC92D4B07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1600269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41388" y="750888"/>
            <a:ext cx="4999037" cy="3749675"/>
          </a:xfrm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8515" y="4750356"/>
            <a:ext cx="5504786" cy="450279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I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05883-28E1-4FFE-9607-098EA1DA2088}" type="datetime1">
              <a:rPr lang="en-IE" smtClean="0"/>
              <a:t>13/09/2018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81D9A-05DB-4E4E-935B-4134488B5E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83584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53C3B-3473-4142-A10B-2B51B7AD64A2}" type="datetime1">
              <a:rPr lang="en-IE" smtClean="0"/>
              <a:t>13/09/2018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81D9A-05DB-4E4E-935B-4134488B5E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28508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B40F2-E772-46DF-B225-3C5D9776BB34}" type="datetime1">
              <a:rPr lang="en-IE" smtClean="0"/>
              <a:t>13/09/2018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81D9A-05DB-4E4E-935B-4134488B5E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79949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2060E-3D4C-49E6-8F25-B2E162343BC1}" type="datetime1">
              <a:rPr lang="en-IE" smtClean="0"/>
              <a:t>13/09/2018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81D9A-05DB-4E4E-935B-4134488B5E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10346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E5EB5-27AB-4BE8-8E15-337663F35E42}" type="datetime1">
              <a:rPr lang="en-IE" smtClean="0"/>
              <a:t>13/09/2018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81D9A-05DB-4E4E-935B-4134488B5E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8702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F497C-CE57-4DE1-BEF6-FEBEC9EFEF36}" type="datetime1">
              <a:rPr lang="en-IE" smtClean="0"/>
              <a:t>13/09/2018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81D9A-05DB-4E4E-935B-4134488B5E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91240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C4AEA-9D75-43BF-AA9A-CF1917421C04}" type="datetime1">
              <a:rPr lang="en-IE" smtClean="0"/>
              <a:t>13/09/2018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81D9A-05DB-4E4E-935B-4134488B5E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98421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6F922-2986-4DDE-9B28-CA8799FB94F0}" type="datetime1">
              <a:rPr lang="en-IE" smtClean="0"/>
              <a:t>13/09/2018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81D9A-05DB-4E4E-935B-4134488B5E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58271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1DDAF-571C-4F0E-B018-4BCB77EDCB0C}" type="datetime1">
              <a:rPr lang="en-IE" smtClean="0"/>
              <a:t>13/09/2018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81D9A-05DB-4E4E-935B-4134488B5E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07169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A8125-E940-475D-AE5C-0BD313B7AA4E}" type="datetime1">
              <a:rPr lang="en-IE" smtClean="0"/>
              <a:t>13/09/2018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81D9A-05DB-4E4E-935B-4134488B5E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096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47F91-3D58-4097-A34E-220778E6D398}" type="datetime1">
              <a:rPr lang="en-IE" smtClean="0"/>
              <a:t>13/09/2018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81D9A-05DB-4E4E-935B-4134488B5E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29186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8FEE-5AF9-4D23-BC73-09CE563B2DBE}" type="datetime1">
              <a:rPr lang="en-IE" smtClean="0"/>
              <a:t>13/09/2018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081D9A-05DB-4E4E-935B-4134488B5E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32540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5079915"/>
            <a:ext cx="4200467" cy="122940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9810" y="607748"/>
            <a:ext cx="7772400" cy="4032448"/>
          </a:xfrm>
        </p:spPr>
        <p:txBody>
          <a:bodyPr>
            <a:normAutofit fontScale="90000"/>
          </a:bodyPr>
          <a:lstStyle/>
          <a:p>
            <a:r>
              <a:rPr lang="en-IE" b="1" dirty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NWWAC Brown Crab Focus Group</a:t>
            </a:r>
            <a:br>
              <a:rPr lang="en-IE" b="1" dirty="0"/>
            </a:br>
            <a:br>
              <a:rPr lang="en-IE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IE" dirty="0">
                <a:solidFill>
                  <a:schemeClr val="accent1">
                    <a:lumMod val="75000"/>
                  </a:schemeClr>
                </a:solidFill>
              </a:rPr>
              <a:t>Norah M Parke</a:t>
            </a:r>
            <a:br>
              <a:rPr lang="en-IE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IE" sz="4000" dirty="0" err="1">
                <a:solidFill>
                  <a:schemeClr val="accent1">
                    <a:lumMod val="75000"/>
                  </a:schemeClr>
                </a:solidFill>
              </a:rPr>
              <a:t>Killybegs</a:t>
            </a:r>
            <a:r>
              <a:rPr lang="en-IE" sz="4000" dirty="0">
                <a:solidFill>
                  <a:schemeClr val="accent1">
                    <a:lumMod val="75000"/>
                  </a:schemeClr>
                </a:solidFill>
              </a:rPr>
              <a:t> Fishermen’s Organisation Ltd</a:t>
            </a:r>
            <a:br>
              <a:rPr lang="en-IE" sz="40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IE" sz="4000" dirty="0">
                <a:solidFill>
                  <a:schemeClr val="accent1">
                    <a:lumMod val="75000"/>
                  </a:schemeClr>
                </a:solidFill>
              </a:rPr>
              <a:t>Ireland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36640"/>
            <a:ext cx="6400800" cy="1752600"/>
          </a:xfrm>
        </p:spPr>
        <p:txBody>
          <a:bodyPr>
            <a:normAutofit lnSpcReduction="10000"/>
          </a:bodyPr>
          <a:lstStyle/>
          <a:p>
            <a:endParaRPr lang="en-IE" sz="2400" dirty="0"/>
          </a:p>
          <a:p>
            <a:endParaRPr lang="en-IE" sz="2400" dirty="0"/>
          </a:p>
          <a:p>
            <a:pPr algn="l"/>
            <a:endParaRPr lang="en-IE" sz="2400" dirty="0"/>
          </a:p>
          <a:p>
            <a:pPr algn="l"/>
            <a:r>
              <a:rPr lang="en-IE" sz="2400" dirty="0"/>
              <a:t>Dublin, September 2018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A7399E-09C1-4D45-AB4A-36A7DE5334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CF1B9-7E2D-46A6-852D-50E0E1973502}" type="datetime1">
              <a:rPr lang="en-IE" smtClean="0"/>
              <a:t>13/09/2018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498271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5D090-A445-47DB-9363-40DEDD2C05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>
                <a:solidFill>
                  <a:srgbClr val="0099CC"/>
                </a:solidFill>
              </a:rPr>
              <a:t>NWWAC Brown Crab Focus Group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DF5F1E-05D3-4D8B-8C0C-E54ADE8DFE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9842"/>
            <a:ext cx="8229600" cy="4525963"/>
          </a:xfrm>
        </p:spPr>
        <p:txBody>
          <a:bodyPr>
            <a:normAutofit/>
          </a:bodyPr>
          <a:lstStyle/>
          <a:p>
            <a:r>
              <a:rPr lang="en-IE" dirty="0"/>
              <a:t>Do you wish to bring the Focus Group to  a conclusion ?</a:t>
            </a:r>
          </a:p>
          <a:p>
            <a:r>
              <a:rPr lang="en-IE" dirty="0"/>
              <a:t>Or</a:t>
            </a:r>
          </a:p>
          <a:p>
            <a:r>
              <a:rPr lang="en-IE" dirty="0"/>
              <a:t>Are there further issues to be addressed?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B25947-59A0-41AF-8EDB-E42AF7711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A761E-FB08-4109-A11B-7EAB6C817CE2}" type="datetime1">
              <a:rPr lang="en-IE" smtClean="0"/>
              <a:t>13/09/2018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375982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br>
              <a:rPr lang="en-IE" altLang="en-US" sz="4800" dirty="0">
                <a:solidFill>
                  <a:schemeClr val="tx1"/>
                </a:solidFill>
                <a:latin typeface="Calibri" pitchFamily="34" charset="0"/>
              </a:rPr>
            </a:br>
            <a:br>
              <a:rPr lang="en-IE" altLang="en-US" sz="4800" dirty="0">
                <a:solidFill>
                  <a:schemeClr val="tx1"/>
                </a:solidFill>
                <a:latin typeface="Calibri" pitchFamily="34" charset="0"/>
              </a:rPr>
            </a:br>
            <a:br>
              <a:rPr lang="en-IE" altLang="en-US" sz="48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</a:br>
            <a:endParaRPr lang="en-US" altLang="en-US" sz="40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C77F72B-E743-4508-BC96-D2708CB30B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E" dirty="0"/>
          </a:p>
          <a:p>
            <a:endParaRPr lang="en-IE" dirty="0"/>
          </a:p>
          <a:p>
            <a:pPr marL="0" indent="0" algn="ctr">
              <a:buNone/>
            </a:pPr>
            <a:r>
              <a:rPr lang="en-IE" sz="3600" b="1" dirty="0"/>
              <a:t>Thank you</a:t>
            </a:r>
          </a:p>
          <a:p>
            <a:pPr marL="0" indent="0" algn="ctr">
              <a:buNone/>
            </a:pPr>
            <a:endParaRPr lang="en-IE" sz="3600" b="1" dirty="0"/>
          </a:p>
          <a:p>
            <a:pPr marL="0" indent="0" algn="ctr">
              <a:buNone/>
            </a:pPr>
            <a:r>
              <a:rPr lang="en-IE" sz="2000" b="1" dirty="0"/>
              <a:t>Norah Parke (norahparke@gmail.com)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7" y="5079916"/>
            <a:ext cx="4200467" cy="1229405"/>
          </a:xfrm>
          <a:prstGeom prst="rect">
            <a:avLst/>
          </a:prstGeo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A6B181-F2F6-4305-983C-5D1516DCA3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FC56E-6437-4CD9-92EB-F166A9F91B81}" type="datetime1">
              <a:rPr lang="en-IE" smtClean="0"/>
              <a:t>13/09/2018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10213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0029F-DBA6-4090-A9A5-9CEA938C47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>
                <a:solidFill>
                  <a:srgbClr val="0099CC"/>
                </a:solidFill>
              </a:rPr>
              <a:t>NWWAC Brown Crab Focus Group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1E09A3-9AE9-41BA-9F20-30A306C69A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IE" sz="4600" b="1" dirty="0"/>
              <a:t>Terms of Reference</a:t>
            </a:r>
          </a:p>
          <a:p>
            <a:r>
              <a:rPr lang="en-IE" dirty="0"/>
              <a:t>An agreed strategy   for the management of brown crab fisheries in the NWWAC region, that recognises the existing different regimens in the producer countries and devises means to reach:</a:t>
            </a:r>
          </a:p>
          <a:p>
            <a:r>
              <a:rPr lang="en-IE" dirty="0"/>
              <a:t>1. A coherent approach to optimise the use of management measures for brown crab.</a:t>
            </a:r>
          </a:p>
          <a:p>
            <a:r>
              <a:rPr lang="en-IE" dirty="0"/>
              <a:t>2. Adoption of management plans (for example Fisheries Improvement Programs (FIPs)) by producer countries, as necessary and appropriate, to: </a:t>
            </a:r>
          </a:p>
          <a:p>
            <a:r>
              <a:rPr lang="en-IE" dirty="0"/>
              <a:t>       (</a:t>
            </a:r>
            <a:r>
              <a:rPr lang="en-IE" dirty="0" err="1"/>
              <a:t>i</a:t>
            </a:r>
            <a:r>
              <a:rPr lang="en-IE" dirty="0"/>
              <a:t>) achieve certification at the highest possible level e.g. Marine Stewardship Council (MSC)</a:t>
            </a:r>
          </a:p>
          <a:p>
            <a:r>
              <a:rPr lang="en-IE" dirty="0"/>
              <a:t>       (ii) achieve best possible self-management of brown crab fisheries without prescriptive, top-down regulatory measures.</a:t>
            </a:r>
          </a:p>
          <a:p>
            <a:endParaRPr lang="en-I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CBFC35-768A-4E54-B195-735F0ADFB5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D46A4-27E3-4319-AA78-0BA834B468F3}" type="datetime1">
              <a:rPr lang="en-IE" smtClean="0"/>
              <a:t>13/09/2018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693206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3B8EE0-73A1-4377-BC35-50579DBFB2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>
                <a:solidFill>
                  <a:srgbClr val="0099CC"/>
                </a:solidFill>
              </a:rPr>
              <a:t>NWWAC Brown Crab Focus Group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7C1FE0-5CFD-44B8-971F-96E7772D4E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772816"/>
            <a:ext cx="8229600" cy="4525963"/>
          </a:xfrm>
        </p:spPr>
        <p:txBody>
          <a:bodyPr>
            <a:normAutofit fontScale="55000" lnSpcReduction="20000"/>
          </a:bodyPr>
          <a:lstStyle/>
          <a:p>
            <a:r>
              <a:rPr lang="en-IE" sz="3600" dirty="0"/>
              <a:t>At Paris meeting (Feb 2017) the question was posed “Why does ICES not issue advice for management of brown crab?”</a:t>
            </a:r>
          </a:p>
          <a:p>
            <a:pPr marL="0" indent="0">
              <a:buNone/>
            </a:pPr>
            <a:endParaRPr lang="en-IE" sz="3600" dirty="0"/>
          </a:p>
          <a:p>
            <a:r>
              <a:rPr lang="en-IE" sz="3600" dirty="0"/>
              <a:t>View from science experts present was ICES Crab WG was not effective for this species due to lack of data</a:t>
            </a:r>
          </a:p>
          <a:p>
            <a:pPr marL="0" indent="0">
              <a:buNone/>
            </a:pPr>
            <a:endParaRPr lang="en-IE" sz="3600" dirty="0"/>
          </a:p>
          <a:p>
            <a:r>
              <a:rPr lang="en-IE" sz="3600" dirty="0"/>
              <a:t>To address this issue the </a:t>
            </a:r>
            <a:r>
              <a:rPr lang="en-IE" sz="3200" dirty="0"/>
              <a:t>Brown Crab Focus Group proposed a1-year data collection project which was</a:t>
            </a:r>
          </a:p>
          <a:p>
            <a:pPr lvl="1"/>
            <a:r>
              <a:rPr lang="en-IE" sz="3200" dirty="0"/>
              <a:t>Vessel based</a:t>
            </a:r>
          </a:p>
          <a:p>
            <a:pPr lvl="1"/>
            <a:r>
              <a:rPr lang="en-IE" sz="3200" dirty="0"/>
              <a:t>Located in the major brown crab fishing areas around Ireland, the UK and Channel</a:t>
            </a:r>
          </a:p>
          <a:p>
            <a:pPr lvl="1"/>
            <a:r>
              <a:rPr lang="en-IE" sz="3200" dirty="0"/>
              <a:t>Recording length, weight, condition data </a:t>
            </a:r>
            <a:r>
              <a:rPr lang="en-IE" sz="3200" u="sng" dirty="0"/>
              <a:t>including the “live returns”</a:t>
            </a:r>
          </a:p>
          <a:p>
            <a:pPr lvl="1" algn="ctr"/>
            <a:r>
              <a:rPr lang="en-IE" sz="3200" dirty="0"/>
              <a:t>Real time reporting using Remote Electronic Monitoring (REM)</a:t>
            </a:r>
          </a:p>
          <a:p>
            <a:endParaRPr lang="en-IE" sz="3600" dirty="0"/>
          </a:p>
          <a:p>
            <a:pPr marL="457200" lvl="1" indent="0">
              <a:buNone/>
            </a:pPr>
            <a:endParaRPr lang="en-IE" dirty="0"/>
          </a:p>
          <a:p>
            <a:pPr marL="0" indent="0">
              <a:buNone/>
            </a:pPr>
            <a:r>
              <a:rPr lang="en-IE" dirty="0"/>
              <a:t>  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E12282-DBD7-410F-81BB-F11BEBE3A6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DBEB0-B719-4B8E-A4E5-BE7AD1FC8B3C}" type="datetime1">
              <a:rPr lang="en-IE" smtClean="0"/>
              <a:t>13/09/2018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413501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74F35-6193-4C92-83D5-A0734A9FB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>
                <a:solidFill>
                  <a:srgbClr val="0099CC"/>
                </a:solidFill>
              </a:rPr>
              <a:t>NWWAC Brown Crab Focus Group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FB3423-4D50-4CA2-B76D-E7910D1998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IE" b="1" dirty="0"/>
              <a:t>Draft proposal developed</a:t>
            </a:r>
            <a:r>
              <a:rPr lang="en-IE" dirty="0"/>
              <a:t>:</a:t>
            </a:r>
          </a:p>
          <a:p>
            <a:r>
              <a:rPr lang="en-IE" dirty="0"/>
              <a:t>Select one representative vessel in each f the Areas Orkney, Via, South West, Irish Sea, Celtic Sea and Channel.</a:t>
            </a:r>
          </a:p>
          <a:p>
            <a:r>
              <a:rPr lang="en-IE" dirty="0"/>
              <a:t>Install identical remote electronic equipment on each vessel</a:t>
            </a:r>
          </a:p>
          <a:p>
            <a:r>
              <a:rPr lang="en-IE" dirty="0"/>
              <a:t>Train the crew on operation</a:t>
            </a:r>
          </a:p>
          <a:p>
            <a:r>
              <a:rPr lang="en-IE" dirty="0"/>
              <a:t>Operate for 12 months to provide a “snapshot” of comparable non-randomised data</a:t>
            </a:r>
          </a:p>
          <a:p>
            <a:r>
              <a:rPr lang="en-IE" dirty="0"/>
              <a:t>Assess data to determine the value of remote electronic monitoring by fishermen for future management strategies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7AED1D-7127-4312-BCED-7C57527FE7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26EE2-E6AF-40BE-ABA5-6A08736AFE82}" type="datetime1">
              <a:rPr lang="en-IE" smtClean="0"/>
              <a:t>13/09/2018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428748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347A9B-4850-449F-8402-6FE66B927D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>
                <a:solidFill>
                  <a:srgbClr val="0099CC"/>
                </a:solidFill>
              </a:rPr>
              <a:t>NWWAC Brown Crab Focus Group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D67747-DBB9-4555-AD02-13617B7995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E" dirty="0"/>
              <a:t>Sought the input of scientific experts before finalising the project</a:t>
            </a:r>
          </a:p>
          <a:p>
            <a:pPr lvl="1"/>
            <a:r>
              <a:rPr lang="en-IE" dirty="0"/>
              <a:t>The data being collected is sufficient to monitor the stocks which appear to be stable</a:t>
            </a:r>
          </a:p>
          <a:p>
            <a:pPr lvl="1"/>
            <a:r>
              <a:rPr lang="en-IE" dirty="0"/>
              <a:t>Data is improving and is “real time” due to recent developments in electronic transmission of data – mobile phones</a:t>
            </a:r>
          </a:p>
          <a:p>
            <a:pPr lvl="1"/>
            <a:r>
              <a:rPr lang="en-IE" dirty="0"/>
              <a:t>Ireland and United Kingdom have brown crab Fishery Improvement Projects (FIPs)</a:t>
            </a:r>
          </a:p>
          <a:p>
            <a:pPr lvl="1"/>
            <a:r>
              <a:rPr lang="en-IE" dirty="0"/>
              <a:t>Industry at all levels demands crab in better condition i.e. more crab is being returned to sea</a:t>
            </a:r>
          </a:p>
          <a:p>
            <a:endParaRPr lang="en-I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011D4B-11AD-4B53-9F60-644A3C982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DB250-0EFB-4882-B770-A02F46D51423}" type="datetime1">
              <a:rPr lang="en-IE" smtClean="0"/>
              <a:t>13/09/2018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374643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0A401-1185-4B70-B61C-69F1A8F93A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>
                <a:solidFill>
                  <a:srgbClr val="0099CC"/>
                </a:solidFill>
              </a:rPr>
              <a:t>NWWAC Brown Crab Focus Group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7A36A6-BBAD-407B-90EA-230C01F819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There have been developments since the FG kick-off</a:t>
            </a:r>
          </a:p>
          <a:p>
            <a:pPr lvl="1"/>
            <a:r>
              <a:rPr lang="en-IE" dirty="0"/>
              <a:t>In Ireland there has been a significant development of a more coordinated Inshore sector which is </a:t>
            </a:r>
          </a:p>
          <a:p>
            <a:pPr lvl="2"/>
            <a:r>
              <a:rPr lang="en-IE" dirty="0"/>
              <a:t>voluntarily seeking an increase in Minimum Landing Size</a:t>
            </a:r>
          </a:p>
          <a:p>
            <a:pPr lvl="2"/>
            <a:r>
              <a:rPr lang="en-IE" dirty="0"/>
              <a:t>Voluntarily suggesting pot limits</a:t>
            </a:r>
          </a:p>
          <a:p>
            <a:pPr lvl="2"/>
            <a:r>
              <a:rPr lang="en-IE" dirty="0"/>
              <a:t>Voluntarily seeking national regulation of the practice of “clawing” crab</a:t>
            </a:r>
          </a:p>
          <a:p>
            <a:pPr lvl="1"/>
            <a:endParaRPr lang="en-IE" dirty="0"/>
          </a:p>
          <a:p>
            <a:endParaRPr lang="en-IE" dirty="0"/>
          </a:p>
          <a:p>
            <a:endParaRPr lang="en-I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CDFE13-A100-48ED-9B4A-F9E5A66474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D391F-68AF-4299-A0A9-141CF6F7E9B4}" type="datetime1">
              <a:rPr lang="en-IE" smtClean="0"/>
              <a:t>13/09/2018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59838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5D090-A445-47DB-9363-40DEDD2C05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>
                <a:solidFill>
                  <a:srgbClr val="0099CC"/>
                </a:solidFill>
              </a:rPr>
              <a:t>NWWAC Brown Crab Focus Group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DF5F1E-05D3-4D8B-8C0C-E54ADE8DFE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9842"/>
            <a:ext cx="8229600" cy="4525963"/>
          </a:xfrm>
        </p:spPr>
        <p:txBody>
          <a:bodyPr>
            <a:normAutofit/>
          </a:bodyPr>
          <a:lstStyle/>
          <a:p>
            <a:pPr lvl="1"/>
            <a:r>
              <a:rPr lang="en-IE" dirty="0"/>
              <a:t>The larger crab processors no longer deal in poor quality crab for whelk bait</a:t>
            </a:r>
          </a:p>
          <a:p>
            <a:pPr lvl="1"/>
            <a:r>
              <a:rPr lang="en-IE" dirty="0"/>
              <a:t>BIM are collaborating with Nofima to develop an alternative whelk bait (trials ongoing)</a:t>
            </a:r>
          </a:p>
          <a:p>
            <a:endParaRPr lang="en-I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B25947-59A0-41AF-8EDB-E42AF7711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A761E-FB08-4109-A11B-7EAB6C817CE2}" type="datetime1">
              <a:rPr lang="en-IE" smtClean="0"/>
              <a:t>13/09/2018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028530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5D090-A445-47DB-9363-40DEDD2C05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>
                <a:solidFill>
                  <a:srgbClr val="0099CC"/>
                </a:solidFill>
              </a:rPr>
              <a:t>NWWAC Brown Crab Focus Group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DF5F1E-05D3-4D8B-8C0C-E54ADE8DFE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9842"/>
            <a:ext cx="8229600" cy="4525963"/>
          </a:xfrm>
        </p:spPr>
        <p:txBody>
          <a:bodyPr>
            <a:normAutofit/>
          </a:bodyPr>
          <a:lstStyle/>
          <a:p>
            <a:r>
              <a:rPr lang="en-IE" dirty="0"/>
              <a:t>In the United Kingdom the Inshore Fisheries Conservation Areas are following the same route with constant pressure from the fishermen to eliminate bad practice – poor quality crab being used for whelk bait, crab clawing, etc.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B25947-59A0-41AF-8EDB-E42AF7711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A761E-FB08-4109-A11B-7EAB6C817CE2}" type="datetime1">
              <a:rPr lang="en-IE" smtClean="0"/>
              <a:t>13/09/2018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528999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5D090-A445-47DB-9363-40DEDD2C05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>
                <a:solidFill>
                  <a:srgbClr val="0099CC"/>
                </a:solidFill>
              </a:rPr>
              <a:t>NWWAC Brown Crab Focus Group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DF5F1E-05D3-4D8B-8C0C-E54ADE8DFE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9842"/>
            <a:ext cx="8229600" cy="4525963"/>
          </a:xfrm>
        </p:spPr>
        <p:txBody>
          <a:bodyPr>
            <a:normAutofit/>
          </a:bodyPr>
          <a:lstStyle/>
          <a:p>
            <a:r>
              <a:rPr lang="en-IE" dirty="0"/>
              <a:t>Has this Focus Group fulfilled its purpose?</a:t>
            </a:r>
          </a:p>
          <a:p>
            <a:pPr lvl="1"/>
            <a:r>
              <a:rPr lang="en-IE" dirty="0"/>
              <a:t>We cannot apply a transnational “one-size-fits –all” management regime to all the producer countries – UK, Ireland and France</a:t>
            </a:r>
          </a:p>
          <a:p>
            <a:pPr lvl="1"/>
            <a:r>
              <a:rPr lang="en-IE" dirty="0"/>
              <a:t>The gaps in the data collection and those areas of bad practice have been exposed and, if not eliminated, are being dealt with - largely by industry itself</a:t>
            </a:r>
          </a:p>
          <a:p>
            <a:pPr lvl="1"/>
            <a:r>
              <a:rPr lang="en-IE" dirty="0" err="1"/>
              <a:t>ToRs</a:t>
            </a:r>
            <a:r>
              <a:rPr lang="en-IE" dirty="0"/>
              <a:t> have been dealt with as far as possible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B25947-59A0-41AF-8EDB-E42AF7711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A761E-FB08-4109-A11B-7EAB6C817CE2}" type="datetime1">
              <a:rPr lang="en-IE" smtClean="0"/>
              <a:t>13/09/2018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940169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3187</TotalTime>
  <Words>540</Words>
  <Application>Microsoft Office PowerPoint</Application>
  <PresentationFormat>On-screen Show (4:3)</PresentationFormat>
  <Paragraphs>76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NWWAC Brown Crab Focus Group  Norah M Parke Killybegs Fishermen’s Organisation Ltd Ireland</vt:lpstr>
      <vt:lpstr>NWWAC Brown Crab Focus Group</vt:lpstr>
      <vt:lpstr>NWWAC Brown Crab Focus Group</vt:lpstr>
      <vt:lpstr>NWWAC Brown Crab Focus Group</vt:lpstr>
      <vt:lpstr>NWWAC Brown Crab Focus Group</vt:lpstr>
      <vt:lpstr>NWWAC Brown Crab Focus Group</vt:lpstr>
      <vt:lpstr>NWWAC Brown Crab Focus Group</vt:lpstr>
      <vt:lpstr>NWWAC Brown Crab Focus Group</vt:lpstr>
      <vt:lpstr>NWWAC Brown Crab Focus Group</vt:lpstr>
      <vt:lpstr>NWWAC Brown Crab Focus Group</vt:lpstr>
      <vt:lpstr>  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NWWAC ACTION POINTS</dc:title>
  <dc:creator>Schoute, Barbara</dc:creator>
  <cp:lastModifiedBy>Norah Parke</cp:lastModifiedBy>
  <cp:revision>63</cp:revision>
  <cp:lastPrinted>2016-09-01T10:32:20Z</cp:lastPrinted>
  <dcterms:created xsi:type="dcterms:W3CDTF">2015-09-07T16:44:37Z</dcterms:created>
  <dcterms:modified xsi:type="dcterms:W3CDTF">2018-09-13T05:44:36Z</dcterms:modified>
</cp:coreProperties>
</file>