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98" r:id="rId3"/>
    <p:sldId id="299" r:id="rId4"/>
    <p:sldId id="339" r:id="rId5"/>
    <p:sldId id="335" r:id="rId6"/>
    <p:sldId id="304" r:id="rId7"/>
    <p:sldId id="307" r:id="rId8"/>
    <p:sldId id="257" r:id="rId9"/>
    <p:sldId id="341" r:id="rId10"/>
    <p:sldId id="260" r:id="rId11"/>
    <p:sldId id="308" r:id="rId12"/>
    <p:sldId id="340" r:id="rId13"/>
    <p:sldId id="336" r:id="rId14"/>
    <p:sldId id="273" r:id="rId15"/>
    <p:sldId id="309" r:id="rId16"/>
    <p:sldId id="275" r:id="rId17"/>
    <p:sldId id="310" r:id="rId18"/>
    <p:sldId id="277" r:id="rId19"/>
    <p:sldId id="311" r:id="rId20"/>
    <p:sldId id="312" r:id="rId21"/>
    <p:sldId id="279" r:id="rId22"/>
    <p:sldId id="316" r:id="rId23"/>
    <p:sldId id="281" r:id="rId24"/>
    <p:sldId id="317" r:id="rId25"/>
    <p:sldId id="337" r:id="rId26"/>
    <p:sldId id="285" r:id="rId27"/>
    <p:sldId id="319" r:id="rId28"/>
    <p:sldId id="345" r:id="rId29"/>
    <p:sldId id="346" r:id="rId30"/>
    <p:sldId id="287" r:id="rId31"/>
    <p:sldId id="320" r:id="rId32"/>
    <p:sldId id="342" r:id="rId33"/>
    <p:sldId id="343" r:id="rId34"/>
    <p:sldId id="344" r:id="rId35"/>
    <p:sldId id="293" r:id="rId36"/>
    <p:sldId id="313" r:id="rId37"/>
    <p:sldId id="314" r:id="rId38"/>
    <p:sldId id="315" r:id="rId39"/>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50A"/>
    <a:srgbClr val="33CC33"/>
    <a:srgbClr val="0F5494"/>
    <a:srgbClr val="E09602"/>
    <a:srgbClr val="EBF5FF"/>
    <a:srgbClr val="FFD624"/>
    <a:srgbClr val="BDDEFF"/>
    <a:srgbClr val="2D5EC1"/>
    <a:srgbClr val="3166CF"/>
    <a:srgbClr val="3E6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5"/>
  </p:normalViewPr>
  <p:slideViewPr>
    <p:cSldViewPr>
      <p:cViewPr varScale="1">
        <p:scale>
          <a:sx n="70" d="100"/>
          <a:sy n="70" d="100"/>
        </p:scale>
        <p:origin x="1512"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A1C4C6-907E-4D44-A34E-3B5581C6901B}" type="doc">
      <dgm:prSet loTypeId="urn:microsoft.com/office/officeart/2005/8/layout/chevron1" loCatId="process" qsTypeId="urn:microsoft.com/office/officeart/2005/8/quickstyle/simple1" qsCatId="simple" csTypeId="urn:microsoft.com/office/officeart/2005/8/colors/colorful5" csCatId="colorful" phldr="1"/>
      <dgm:spPr/>
    </dgm:pt>
    <dgm:pt modelId="{BB372012-4264-493E-A8FF-127D1643B8AC}">
      <dgm:prSet phldrT="[Text]"/>
      <dgm:spPr/>
      <dgm:t>
        <a:bodyPr/>
        <a:lstStyle/>
        <a:p>
          <a:r>
            <a:rPr lang="en-US" b="1" dirty="0">
              <a:solidFill>
                <a:schemeClr val="tx1"/>
              </a:solidFill>
            </a:rPr>
            <a:t>Stakeholders Consultation</a:t>
          </a:r>
          <a:br>
            <a:rPr lang="en-US" b="1" dirty="0">
              <a:solidFill>
                <a:schemeClr val="tx1"/>
              </a:solidFill>
            </a:rPr>
          </a:br>
          <a:r>
            <a:rPr lang="en-US" dirty="0">
              <a:solidFill>
                <a:schemeClr val="tx1"/>
              </a:solidFill>
            </a:rPr>
            <a:t>Oct/Nov 2017</a:t>
          </a:r>
        </a:p>
      </dgm:t>
    </dgm:pt>
    <dgm:pt modelId="{F3FB50D1-0291-4725-8209-362F90227EA8}" type="parTrans" cxnId="{8E21459D-7A0C-4CCD-A539-AFF426C3751D}">
      <dgm:prSet/>
      <dgm:spPr/>
      <dgm:t>
        <a:bodyPr/>
        <a:lstStyle/>
        <a:p>
          <a:endParaRPr lang="en-GB"/>
        </a:p>
      </dgm:t>
    </dgm:pt>
    <dgm:pt modelId="{5A985E78-13D1-435F-95CD-39F6DD80B8FD}" type="sibTrans" cxnId="{8E21459D-7A0C-4CCD-A539-AFF426C3751D}">
      <dgm:prSet/>
      <dgm:spPr/>
      <dgm:t>
        <a:bodyPr/>
        <a:lstStyle/>
        <a:p>
          <a:endParaRPr lang="en-GB"/>
        </a:p>
      </dgm:t>
    </dgm:pt>
    <dgm:pt modelId="{101FAB52-07D7-403B-82AE-FE0F8F183444}">
      <dgm:prSet phldrT="[Text]"/>
      <dgm:spPr/>
      <dgm:t>
        <a:bodyPr/>
        <a:lstStyle/>
        <a:p>
          <a:r>
            <a:rPr lang="en-US" b="1" dirty="0"/>
            <a:t>Impact Assessment</a:t>
          </a:r>
          <a:br>
            <a:rPr lang="en-US" b="1" dirty="0"/>
          </a:br>
          <a:r>
            <a:rPr lang="en-US" b="0" dirty="0"/>
            <a:t>Feb 2018</a:t>
          </a:r>
          <a:endParaRPr lang="en-GB" b="1" dirty="0"/>
        </a:p>
      </dgm:t>
    </dgm:pt>
    <dgm:pt modelId="{71E94CA4-0FEB-4924-8647-6DC5E791CBE7}" type="parTrans" cxnId="{7F704850-1598-447C-B2AB-2E49A0BE0D32}">
      <dgm:prSet/>
      <dgm:spPr/>
      <dgm:t>
        <a:bodyPr/>
        <a:lstStyle/>
        <a:p>
          <a:endParaRPr lang="en-GB"/>
        </a:p>
      </dgm:t>
    </dgm:pt>
    <dgm:pt modelId="{DF18E082-1321-49F5-8631-5D31EE8C4190}" type="sibTrans" cxnId="{7F704850-1598-447C-B2AB-2E49A0BE0D32}">
      <dgm:prSet/>
      <dgm:spPr/>
      <dgm:t>
        <a:bodyPr/>
        <a:lstStyle/>
        <a:p>
          <a:endParaRPr lang="en-GB"/>
        </a:p>
      </dgm:t>
    </dgm:pt>
    <dgm:pt modelId="{DFBF33F5-A36C-43D6-8B2E-816558E445BD}">
      <dgm:prSet phldrT="[Text]"/>
      <dgm:spPr/>
      <dgm:t>
        <a:bodyPr/>
        <a:lstStyle/>
        <a:p>
          <a:r>
            <a:rPr lang="en-US" b="1" dirty="0"/>
            <a:t>Adoption of new proposal</a:t>
          </a:r>
          <a:br>
            <a:rPr lang="en-US"/>
          </a:br>
          <a:r>
            <a:rPr lang="en-US"/>
            <a:t>Apr 2018</a:t>
          </a:r>
          <a:endParaRPr lang="en-GB" dirty="0"/>
        </a:p>
      </dgm:t>
    </dgm:pt>
    <dgm:pt modelId="{78F0FFB0-CC8E-481A-BB6C-D8E74949FF1B}" type="parTrans" cxnId="{8820C201-F674-4574-8E5E-0FA00CF94D95}">
      <dgm:prSet/>
      <dgm:spPr/>
      <dgm:t>
        <a:bodyPr/>
        <a:lstStyle/>
        <a:p>
          <a:endParaRPr lang="en-GB"/>
        </a:p>
      </dgm:t>
    </dgm:pt>
    <dgm:pt modelId="{575480F7-73B7-4ADB-8D1A-E22DE56B09C3}" type="sibTrans" cxnId="{8820C201-F674-4574-8E5E-0FA00CF94D95}">
      <dgm:prSet/>
      <dgm:spPr/>
      <dgm:t>
        <a:bodyPr/>
        <a:lstStyle/>
        <a:p>
          <a:endParaRPr lang="en-GB"/>
        </a:p>
      </dgm:t>
    </dgm:pt>
    <dgm:pt modelId="{92989C45-9CD8-4275-AB24-6B4FE7E83EF5}" type="pres">
      <dgm:prSet presAssocID="{C0A1C4C6-907E-4D44-A34E-3B5581C6901B}" presName="Name0" presStyleCnt="0">
        <dgm:presLayoutVars>
          <dgm:dir/>
          <dgm:animLvl val="lvl"/>
          <dgm:resizeHandles val="exact"/>
        </dgm:presLayoutVars>
      </dgm:prSet>
      <dgm:spPr/>
    </dgm:pt>
    <dgm:pt modelId="{925CC5D5-97DB-47DA-ACE5-935BAE5486F4}" type="pres">
      <dgm:prSet presAssocID="{BB372012-4264-493E-A8FF-127D1643B8AC}" presName="parTxOnly" presStyleLbl="node1" presStyleIdx="0" presStyleCnt="3" custScaleX="100164" custScaleY="102907">
        <dgm:presLayoutVars>
          <dgm:chMax val="0"/>
          <dgm:chPref val="0"/>
          <dgm:bulletEnabled val="1"/>
        </dgm:presLayoutVars>
      </dgm:prSet>
      <dgm:spPr/>
    </dgm:pt>
    <dgm:pt modelId="{32511F6B-6BD0-4CDC-8754-4344470E071E}" type="pres">
      <dgm:prSet presAssocID="{5A985E78-13D1-435F-95CD-39F6DD80B8FD}" presName="parTxOnlySpace" presStyleCnt="0"/>
      <dgm:spPr/>
    </dgm:pt>
    <dgm:pt modelId="{4EEB1D24-2B15-424D-AA1A-0E9224D59DC6}" type="pres">
      <dgm:prSet presAssocID="{101FAB52-07D7-403B-82AE-FE0F8F183444}" presName="parTxOnly" presStyleLbl="node1" presStyleIdx="1" presStyleCnt="3">
        <dgm:presLayoutVars>
          <dgm:chMax val="0"/>
          <dgm:chPref val="0"/>
          <dgm:bulletEnabled val="1"/>
        </dgm:presLayoutVars>
      </dgm:prSet>
      <dgm:spPr/>
    </dgm:pt>
    <dgm:pt modelId="{3138FFFA-41E1-4021-98D8-C305484056B2}" type="pres">
      <dgm:prSet presAssocID="{DF18E082-1321-49F5-8631-5D31EE8C4190}" presName="parTxOnlySpace" presStyleCnt="0"/>
      <dgm:spPr/>
    </dgm:pt>
    <dgm:pt modelId="{F7CC801D-A03E-4753-A922-7D6811F5383F}" type="pres">
      <dgm:prSet presAssocID="{DFBF33F5-A36C-43D6-8B2E-816558E445BD}" presName="parTxOnly" presStyleLbl="node1" presStyleIdx="2" presStyleCnt="3">
        <dgm:presLayoutVars>
          <dgm:chMax val="0"/>
          <dgm:chPref val="0"/>
          <dgm:bulletEnabled val="1"/>
        </dgm:presLayoutVars>
      </dgm:prSet>
      <dgm:spPr/>
    </dgm:pt>
  </dgm:ptLst>
  <dgm:cxnLst>
    <dgm:cxn modelId="{8820C201-F674-4574-8E5E-0FA00CF94D95}" srcId="{C0A1C4C6-907E-4D44-A34E-3B5581C6901B}" destId="{DFBF33F5-A36C-43D6-8B2E-816558E445BD}" srcOrd="2" destOrd="0" parTransId="{78F0FFB0-CC8E-481A-BB6C-D8E74949FF1B}" sibTransId="{575480F7-73B7-4ADB-8D1A-E22DE56B09C3}"/>
    <dgm:cxn modelId="{DA318C26-3B4A-4946-B191-DFED1E526DD7}" type="presOf" srcId="{101FAB52-07D7-403B-82AE-FE0F8F183444}" destId="{4EEB1D24-2B15-424D-AA1A-0E9224D59DC6}" srcOrd="0" destOrd="0" presId="urn:microsoft.com/office/officeart/2005/8/layout/chevron1"/>
    <dgm:cxn modelId="{896FA034-033C-430F-B9C5-555D3C584E16}" type="presOf" srcId="{BB372012-4264-493E-A8FF-127D1643B8AC}" destId="{925CC5D5-97DB-47DA-ACE5-935BAE5486F4}" srcOrd="0" destOrd="0" presId="urn:microsoft.com/office/officeart/2005/8/layout/chevron1"/>
    <dgm:cxn modelId="{FAC6E84E-053D-4345-98ED-D8AC1EE98ECC}" type="presOf" srcId="{DFBF33F5-A36C-43D6-8B2E-816558E445BD}" destId="{F7CC801D-A03E-4753-A922-7D6811F5383F}" srcOrd="0" destOrd="0" presId="urn:microsoft.com/office/officeart/2005/8/layout/chevron1"/>
    <dgm:cxn modelId="{7F704850-1598-447C-B2AB-2E49A0BE0D32}" srcId="{C0A1C4C6-907E-4D44-A34E-3B5581C6901B}" destId="{101FAB52-07D7-403B-82AE-FE0F8F183444}" srcOrd="1" destOrd="0" parTransId="{71E94CA4-0FEB-4924-8647-6DC5E791CBE7}" sibTransId="{DF18E082-1321-49F5-8631-5D31EE8C4190}"/>
    <dgm:cxn modelId="{8E21459D-7A0C-4CCD-A539-AFF426C3751D}" srcId="{C0A1C4C6-907E-4D44-A34E-3B5581C6901B}" destId="{BB372012-4264-493E-A8FF-127D1643B8AC}" srcOrd="0" destOrd="0" parTransId="{F3FB50D1-0291-4725-8209-362F90227EA8}" sibTransId="{5A985E78-13D1-435F-95CD-39F6DD80B8FD}"/>
    <dgm:cxn modelId="{259304F0-D9E8-4437-82AF-3711135BA78E}" type="presOf" srcId="{C0A1C4C6-907E-4D44-A34E-3B5581C6901B}" destId="{92989C45-9CD8-4275-AB24-6B4FE7E83EF5}" srcOrd="0" destOrd="0" presId="urn:microsoft.com/office/officeart/2005/8/layout/chevron1"/>
    <dgm:cxn modelId="{28950D8A-C248-4815-9FFD-6E9B67F670C3}" type="presParOf" srcId="{92989C45-9CD8-4275-AB24-6B4FE7E83EF5}" destId="{925CC5D5-97DB-47DA-ACE5-935BAE5486F4}" srcOrd="0" destOrd="0" presId="urn:microsoft.com/office/officeart/2005/8/layout/chevron1"/>
    <dgm:cxn modelId="{5C105BC3-81EC-4D0F-83D5-7F61900BAFD2}" type="presParOf" srcId="{92989C45-9CD8-4275-AB24-6B4FE7E83EF5}" destId="{32511F6B-6BD0-4CDC-8754-4344470E071E}" srcOrd="1" destOrd="0" presId="urn:microsoft.com/office/officeart/2005/8/layout/chevron1"/>
    <dgm:cxn modelId="{AED47681-B661-4680-AA01-9F44D494AE61}" type="presParOf" srcId="{92989C45-9CD8-4275-AB24-6B4FE7E83EF5}" destId="{4EEB1D24-2B15-424D-AA1A-0E9224D59DC6}" srcOrd="2" destOrd="0" presId="urn:microsoft.com/office/officeart/2005/8/layout/chevron1"/>
    <dgm:cxn modelId="{734EE11E-CBCF-4538-8FA4-3AD111A84C12}" type="presParOf" srcId="{92989C45-9CD8-4275-AB24-6B4FE7E83EF5}" destId="{3138FFFA-41E1-4021-98D8-C305484056B2}" srcOrd="3" destOrd="0" presId="urn:microsoft.com/office/officeart/2005/8/layout/chevron1"/>
    <dgm:cxn modelId="{8C5D32F1-87F2-47CC-80FF-4534E1E940D0}" type="presParOf" srcId="{92989C45-9CD8-4275-AB24-6B4FE7E83EF5}" destId="{F7CC801D-A03E-4753-A922-7D6811F5383F}"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4C6D2C-1D15-4D45-9ECF-1E18B55616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DB55205-4565-483A-82ED-38DB27292A5D}">
      <dgm:prSet custT="1"/>
      <dgm:spPr>
        <a:solidFill>
          <a:schemeClr val="bg2">
            <a:lumMod val="60000"/>
            <a:lumOff val="40000"/>
          </a:schemeClr>
        </a:solidFill>
      </dgm:spPr>
      <dgm:t>
        <a:bodyPr/>
        <a:lstStyle/>
        <a:p>
          <a:pPr algn="l" rtl="0">
            <a:spcAft>
              <a:spcPts val="600"/>
            </a:spcAft>
          </a:pPr>
          <a:r>
            <a:rPr lang="en-US" sz="2400" i="1" dirty="0"/>
            <a:t>POLICY OPTION 1</a:t>
          </a:r>
          <a:r>
            <a:rPr lang="en-US" sz="2400" dirty="0"/>
            <a:t>: </a:t>
          </a:r>
        </a:p>
        <a:p>
          <a:pPr algn="l" rtl="0">
            <a:spcAft>
              <a:spcPts val="600"/>
            </a:spcAft>
          </a:pPr>
          <a:r>
            <a:rPr lang="en-US" sz="2400" b="1" dirty="0"/>
            <a:t>NO POLICY CHANGE</a:t>
          </a:r>
          <a:endParaRPr lang="en-GB" sz="2400" b="1" dirty="0"/>
        </a:p>
      </dgm:t>
    </dgm:pt>
    <dgm:pt modelId="{AC966D10-6749-4D90-9C19-2E486AAA7D51}" type="parTrans" cxnId="{84E4C836-C31B-4E1A-B9CC-2E1DE765B1F1}">
      <dgm:prSet/>
      <dgm:spPr/>
      <dgm:t>
        <a:bodyPr/>
        <a:lstStyle/>
        <a:p>
          <a:endParaRPr lang="en-GB"/>
        </a:p>
      </dgm:t>
    </dgm:pt>
    <dgm:pt modelId="{4BF91673-E9A5-49EB-B3CD-CA76C2C1D3F8}" type="sibTrans" cxnId="{84E4C836-C31B-4E1A-B9CC-2E1DE765B1F1}">
      <dgm:prSet/>
      <dgm:spPr/>
      <dgm:t>
        <a:bodyPr/>
        <a:lstStyle/>
        <a:p>
          <a:endParaRPr lang="en-GB"/>
        </a:p>
      </dgm:t>
    </dgm:pt>
    <dgm:pt modelId="{2BC8A107-3A3A-427F-B62D-04B2C50AF706}">
      <dgm:prSet custT="1"/>
      <dgm:spPr>
        <a:solidFill>
          <a:srgbClr val="00B050"/>
        </a:solidFill>
      </dgm:spPr>
      <dgm:t>
        <a:bodyPr/>
        <a:lstStyle/>
        <a:p>
          <a:pPr rtl="0">
            <a:spcAft>
              <a:spcPts val="600"/>
            </a:spcAft>
          </a:pPr>
          <a:r>
            <a:rPr lang="en-US" sz="2400" i="1" dirty="0"/>
            <a:t>POLICY OPTION 3</a:t>
          </a:r>
          <a:r>
            <a:rPr lang="en-US" sz="2400" dirty="0"/>
            <a:t>: </a:t>
          </a:r>
        </a:p>
        <a:p>
          <a:pPr rtl="0">
            <a:spcAft>
              <a:spcPts val="600"/>
            </a:spcAft>
          </a:pPr>
          <a:r>
            <a:rPr lang="en-US" sz="2400" b="1" dirty="0"/>
            <a:t>AMENDMENT OF THE FISHERIES CONTROL SYSTEM</a:t>
          </a:r>
          <a:endParaRPr lang="en-GB" sz="2400" b="1" dirty="0"/>
        </a:p>
      </dgm:t>
    </dgm:pt>
    <dgm:pt modelId="{D07667F6-214C-4634-B4B6-EE3FCE474010}" type="parTrans" cxnId="{60800F55-6191-47C7-AD77-98D9B4AC6C0C}">
      <dgm:prSet/>
      <dgm:spPr/>
      <dgm:t>
        <a:bodyPr/>
        <a:lstStyle/>
        <a:p>
          <a:endParaRPr lang="en-GB"/>
        </a:p>
      </dgm:t>
    </dgm:pt>
    <dgm:pt modelId="{1758CC4C-68E2-4A08-AD08-FA835491C12B}" type="sibTrans" cxnId="{60800F55-6191-47C7-AD77-98D9B4AC6C0C}">
      <dgm:prSet/>
      <dgm:spPr/>
      <dgm:t>
        <a:bodyPr/>
        <a:lstStyle/>
        <a:p>
          <a:endParaRPr lang="en-GB"/>
        </a:p>
      </dgm:t>
    </dgm:pt>
    <dgm:pt modelId="{BD142BF0-76EA-4577-8ACB-5E0D0DFC4737}">
      <dgm:prSet custT="1"/>
      <dgm:spPr>
        <a:noFill/>
        <a:ln>
          <a:noFill/>
        </a:ln>
      </dgm:spPr>
      <dgm:t>
        <a:bodyPr/>
        <a:lstStyle/>
        <a:p>
          <a:pPr rtl="0">
            <a:spcBef>
              <a:spcPts val="600"/>
            </a:spcBef>
          </a:pPr>
          <a:r>
            <a:rPr lang="en-US" sz="2000" b="1" dirty="0">
              <a:solidFill>
                <a:srgbClr val="00B050"/>
              </a:solidFill>
            </a:rPr>
            <a:t>OPTION 2 +</a:t>
          </a:r>
          <a:endParaRPr lang="en-GB" sz="2000" b="1" dirty="0">
            <a:solidFill>
              <a:srgbClr val="00B050"/>
            </a:solidFill>
          </a:endParaRPr>
        </a:p>
      </dgm:t>
    </dgm:pt>
    <dgm:pt modelId="{1F5F0D3E-9CF6-4A0A-A4C1-E845178B0F99}" type="parTrans" cxnId="{6BBB063B-B882-48ED-BB83-7679E813726D}">
      <dgm:prSet/>
      <dgm:spPr/>
      <dgm:t>
        <a:bodyPr/>
        <a:lstStyle/>
        <a:p>
          <a:endParaRPr lang="en-GB"/>
        </a:p>
      </dgm:t>
    </dgm:pt>
    <dgm:pt modelId="{C1531F2F-AEB2-4341-972E-47A59864CF2A}" type="sibTrans" cxnId="{6BBB063B-B882-48ED-BB83-7679E813726D}">
      <dgm:prSet/>
      <dgm:spPr/>
      <dgm:t>
        <a:bodyPr/>
        <a:lstStyle/>
        <a:p>
          <a:endParaRPr lang="en-GB"/>
        </a:p>
      </dgm:t>
    </dgm:pt>
    <dgm:pt modelId="{102D6885-5741-4F6E-9771-1EF5ACF8090A}">
      <dgm:prSet custT="1"/>
      <dgm:spPr>
        <a:solidFill>
          <a:srgbClr val="D8850A"/>
        </a:solidFill>
      </dgm:spPr>
      <dgm:t>
        <a:bodyPr/>
        <a:lstStyle/>
        <a:p>
          <a:pPr rtl="0">
            <a:spcAft>
              <a:spcPts val="600"/>
            </a:spcAft>
          </a:pPr>
          <a:r>
            <a:rPr lang="en-US" sz="2400" i="1" dirty="0"/>
            <a:t>POLICY OPTION 2</a:t>
          </a:r>
          <a:r>
            <a:rPr lang="en-US" sz="2400" dirty="0"/>
            <a:t>: </a:t>
          </a:r>
        </a:p>
        <a:p>
          <a:pPr rtl="0">
            <a:spcAft>
              <a:spcPts val="600"/>
            </a:spcAft>
          </a:pPr>
          <a:r>
            <a:rPr lang="en-US" sz="2400" b="1" dirty="0"/>
            <a:t>AMENDMENT OF THE FISHERIES CONTROL REGULATION</a:t>
          </a:r>
          <a:endParaRPr lang="en-GB" sz="2400" b="1" dirty="0"/>
        </a:p>
      </dgm:t>
    </dgm:pt>
    <dgm:pt modelId="{DA1855E5-0593-42B9-9C60-9DE7A2D3E72D}" type="parTrans" cxnId="{1B875583-CA50-4ED9-B4FB-16D400A702B6}">
      <dgm:prSet/>
      <dgm:spPr/>
      <dgm:t>
        <a:bodyPr/>
        <a:lstStyle/>
        <a:p>
          <a:endParaRPr lang="en-GB"/>
        </a:p>
      </dgm:t>
    </dgm:pt>
    <dgm:pt modelId="{C205E475-45EE-4B2D-A0B5-CAD50E25D106}" type="sibTrans" cxnId="{1B875583-CA50-4ED9-B4FB-16D400A702B6}">
      <dgm:prSet/>
      <dgm:spPr/>
      <dgm:t>
        <a:bodyPr/>
        <a:lstStyle/>
        <a:p>
          <a:endParaRPr lang="en-GB"/>
        </a:p>
      </dgm:t>
    </dgm:pt>
    <dgm:pt modelId="{5DF96662-888C-45BB-8FAD-D658590E5CAE}">
      <dgm:prSet custT="1"/>
      <dgm:spPr>
        <a:noFill/>
        <a:ln>
          <a:noFill/>
        </a:ln>
      </dgm:spPr>
      <dgm:t>
        <a:bodyPr/>
        <a:lstStyle/>
        <a:p>
          <a:pPr rtl="0">
            <a:spcBef>
              <a:spcPct val="0"/>
            </a:spcBef>
          </a:pPr>
          <a:r>
            <a:rPr lang="en-US" sz="2000" b="1" dirty="0">
              <a:solidFill>
                <a:srgbClr val="00B050"/>
              </a:solidFill>
            </a:rPr>
            <a:t>Amendments of Specific Provisions in Relevant Legislations</a:t>
          </a:r>
          <a:endParaRPr lang="en-GB" sz="2000" b="1" dirty="0">
            <a:solidFill>
              <a:srgbClr val="00B050"/>
            </a:solidFill>
          </a:endParaRPr>
        </a:p>
      </dgm:t>
    </dgm:pt>
    <dgm:pt modelId="{7367DB0D-84D4-46D7-9C9E-63A1EA6E9C2A}" type="sibTrans" cxnId="{7FAA817A-021E-4F9B-95D0-871AD365C9FC}">
      <dgm:prSet/>
      <dgm:spPr/>
      <dgm:t>
        <a:bodyPr/>
        <a:lstStyle/>
        <a:p>
          <a:endParaRPr lang="en-GB"/>
        </a:p>
      </dgm:t>
    </dgm:pt>
    <dgm:pt modelId="{29E6FA3A-C204-4363-85B0-C49535429261}" type="parTrans" cxnId="{7FAA817A-021E-4F9B-95D0-871AD365C9FC}">
      <dgm:prSet/>
      <dgm:spPr/>
      <dgm:t>
        <a:bodyPr/>
        <a:lstStyle/>
        <a:p>
          <a:endParaRPr lang="en-GB"/>
        </a:p>
      </dgm:t>
    </dgm:pt>
    <dgm:pt modelId="{C83960F7-733C-4F17-99C4-2CC209FB25A6}">
      <dgm:prSet custT="1"/>
      <dgm:spPr>
        <a:noFill/>
        <a:ln>
          <a:noFill/>
        </a:ln>
      </dgm:spPr>
      <dgm:t>
        <a:bodyPr/>
        <a:lstStyle/>
        <a:p>
          <a:pPr rtl="0">
            <a:spcBef>
              <a:spcPct val="0"/>
            </a:spcBef>
          </a:pPr>
          <a:r>
            <a:rPr lang="en-US" sz="2000" b="1" dirty="0">
              <a:solidFill>
                <a:srgbClr val="00B050"/>
              </a:solidFill>
            </a:rPr>
            <a:t>Amendment of EFCA Founding Regulation</a:t>
          </a:r>
          <a:endParaRPr lang="en-GB" sz="2000" b="1" dirty="0">
            <a:solidFill>
              <a:srgbClr val="00B050"/>
            </a:solidFill>
          </a:endParaRPr>
        </a:p>
      </dgm:t>
    </dgm:pt>
    <dgm:pt modelId="{9ED8FDE7-E30F-47AF-9ACB-333F0DA9363A}" type="sibTrans" cxnId="{82764919-2D07-4836-8BE6-F475AA764D1F}">
      <dgm:prSet/>
      <dgm:spPr/>
      <dgm:t>
        <a:bodyPr/>
        <a:lstStyle/>
        <a:p>
          <a:endParaRPr lang="en-GB"/>
        </a:p>
      </dgm:t>
    </dgm:pt>
    <dgm:pt modelId="{7DE93966-7DE2-4830-BF47-18549F170DB5}" type="parTrans" cxnId="{82764919-2D07-4836-8BE6-F475AA764D1F}">
      <dgm:prSet/>
      <dgm:spPr/>
      <dgm:t>
        <a:bodyPr/>
        <a:lstStyle/>
        <a:p>
          <a:endParaRPr lang="en-GB"/>
        </a:p>
      </dgm:t>
    </dgm:pt>
    <dgm:pt modelId="{D3E2C1C1-C43D-48A8-86F2-0DA29F136FAC}" type="pres">
      <dgm:prSet presAssocID="{4D4C6D2C-1D15-4D45-9ECF-1E18B5561696}" presName="linear" presStyleCnt="0">
        <dgm:presLayoutVars>
          <dgm:animLvl val="lvl"/>
          <dgm:resizeHandles val="exact"/>
        </dgm:presLayoutVars>
      </dgm:prSet>
      <dgm:spPr/>
    </dgm:pt>
    <dgm:pt modelId="{0F2EDC73-B07D-4C5C-B4D2-25E3ADC19EB7}" type="pres">
      <dgm:prSet presAssocID="{4DB55205-4565-483A-82ED-38DB27292A5D}" presName="parentText" presStyleLbl="node1" presStyleIdx="0" presStyleCnt="3" custScaleY="81239" custLinFactY="5058" custLinFactNeighborX="-402" custLinFactNeighborY="100000">
        <dgm:presLayoutVars>
          <dgm:chMax val="0"/>
          <dgm:bulletEnabled val="1"/>
        </dgm:presLayoutVars>
      </dgm:prSet>
      <dgm:spPr/>
    </dgm:pt>
    <dgm:pt modelId="{390DA772-942B-4AA9-AE1C-704820772739}" type="pres">
      <dgm:prSet presAssocID="{4BF91673-E9A5-49EB-B3CD-CA76C2C1D3F8}" presName="spacer" presStyleCnt="0"/>
      <dgm:spPr/>
    </dgm:pt>
    <dgm:pt modelId="{83DEBB83-1F6C-4D8A-9B32-46BA5927E307}" type="pres">
      <dgm:prSet presAssocID="{102D6885-5741-4F6E-9771-1EF5ACF8090A}" presName="parentText" presStyleLbl="node1" presStyleIdx="1" presStyleCnt="3" custLinFactY="375" custLinFactNeighborX="-1204" custLinFactNeighborY="100000">
        <dgm:presLayoutVars>
          <dgm:chMax val="0"/>
          <dgm:bulletEnabled val="1"/>
        </dgm:presLayoutVars>
      </dgm:prSet>
      <dgm:spPr/>
    </dgm:pt>
    <dgm:pt modelId="{4A5FFDB2-EA99-4C8B-BB0F-AA3E6493E007}" type="pres">
      <dgm:prSet presAssocID="{C205E475-45EE-4B2D-A0B5-CAD50E25D106}" presName="spacer" presStyleCnt="0"/>
      <dgm:spPr/>
    </dgm:pt>
    <dgm:pt modelId="{3A412FE5-F7F0-4064-8FCD-648F1AA74255}" type="pres">
      <dgm:prSet presAssocID="{2BC8A107-3A3A-427F-B62D-04B2C50AF706}" presName="parentText" presStyleLbl="node1" presStyleIdx="2" presStyleCnt="3" custLinFactNeighborX="-402" custLinFactNeighborY="-1731">
        <dgm:presLayoutVars>
          <dgm:chMax val="0"/>
          <dgm:bulletEnabled val="1"/>
        </dgm:presLayoutVars>
      </dgm:prSet>
      <dgm:spPr/>
    </dgm:pt>
    <dgm:pt modelId="{CEA54C2D-A287-44A3-9255-FC92AF06F54E}" type="pres">
      <dgm:prSet presAssocID="{2BC8A107-3A3A-427F-B62D-04B2C50AF706}" presName="childText" presStyleLbl="revTx" presStyleIdx="0" presStyleCnt="1" custScaleY="94900" custLinFactNeighborX="-402" custLinFactNeighborY="-524">
        <dgm:presLayoutVars>
          <dgm:bulletEnabled val="1"/>
        </dgm:presLayoutVars>
      </dgm:prSet>
      <dgm:spPr/>
    </dgm:pt>
  </dgm:ptLst>
  <dgm:cxnLst>
    <dgm:cxn modelId="{82764919-2D07-4836-8BE6-F475AA764D1F}" srcId="{2BC8A107-3A3A-427F-B62D-04B2C50AF706}" destId="{C83960F7-733C-4F17-99C4-2CC209FB25A6}" srcOrd="1" destOrd="0" parTransId="{7DE93966-7DE2-4830-BF47-18549F170DB5}" sibTransId="{9ED8FDE7-E30F-47AF-9ACB-333F0DA9363A}"/>
    <dgm:cxn modelId="{84E4C836-C31B-4E1A-B9CC-2E1DE765B1F1}" srcId="{4D4C6D2C-1D15-4D45-9ECF-1E18B5561696}" destId="{4DB55205-4565-483A-82ED-38DB27292A5D}" srcOrd="0" destOrd="0" parTransId="{AC966D10-6749-4D90-9C19-2E486AAA7D51}" sibTransId="{4BF91673-E9A5-49EB-B3CD-CA76C2C1D3F8}"/>
    <dgm:cxn modelId="{9FB7C239-CD1F-4006-84DB-5CAC84DE2F3D}" type="presOf" srcId="{4D4C6D2C-1D15-4D45-9ECF-1E18B5561696}" destId="{D3E2C1C1-C43D-48A8-86F2-0DA29F136FAC}" srcOrd="0" destOrd="0" presId="urn:microsoft.com/office/officeart/2005/8/layout/vList2"/>
    <dgm:cxn modelId="{6BBB063B-B882-48ED-BB83-7679E813726D}" srcId="{2BC8A107-3A3A-427F-B62D-04B2C50AF706}" destId="{BD142BF0-76EA-4577-8ACB-5E0D0DFC4737}" srcOrd="0" destOrd="0" parTransId="{1F5F0D3E-9CF6-4A0A-A4C1-E845178B0F99}" sibTransId="{C1531F2F-AEB2-4341-972E-47A59864CF2A}"/>
    <dgm:cxn modelId="{B0CA613D-64D1-4342-8B35-85EE20E5511D}" type="presOf" srcId="{102D6885-5741-4F6E-9771-1EF5ACF8090A}" destId="{83DEBB83-1F6C-4D8A-9B32-46BA5927E307}" srcOrd="0" destOrd="0" presId="urn:microsoft.com/office/officeart/2005/8/layout/vList2"/>
    <dgm:cxn modelId="{C37A136A-7BFC-4EA1-8FF8-4C7F9403A97E}" type="presOf" srcId="{C83960F7-733C-4F17-99C4-2CC209FB25A6}" destId="{CEA54C2D-A287-44A3-9255-FC92AF06F54E}" srcOrd="0" destOrd="1" presId="urn:microsoft.com/office/officeart/2005/8/layout/vList2"/>
    <dgm:cxn modelId="{60800F55-6191-47C7-AD77-98D9B4AC6C0C}" srcId="{4D4C6D2C-1D15-4D45-9ECF-1E18B5561696}" destId="{2BC8A107-3A3A-427F-B62D-04B2C50AF706}" srcOrd="2" destOrd="0" parTransId="{D07667F6-214C-4634-B4B6-EE3FCE474010}" sibTransId="{1758CC4C-68E2-4A08-AD08-FA835491C12B}"/>
    <dgm:cxn modelId="{AF4DEC79-1B45-4BC1-A2BD-293DF0BFA160}" type="presOf" srcId="{4DB55205-4565-483A-82ED-38DB27292A5D}" destId="{0F2EDC73-B07D-4C5C-B4D2-25E3ADC19EB7}" srcOrd="0" destOrd="0" presId="urn:microsoft.com/office/officeart/2005/8/layout/vList2"/>
    <dgm:cxn modelId="{7FAA817A-021E-4F9B-95D0-871AD365C9FC}" srcId="{2BC8A107-3A3A-427F-B62D-04B2C50AF706}" destId="{5DF96662-888C-45BB-8FAD-D658590E5CAE}" srcOrd="2" destOrd="0" parTransId="{29E6FA3A-C204-4363-85B0-C49535429261}" sibTransId="{7367DB0D-84D4-46D7-9C9E-63A1EA6E9C2A}"/>
    <dgm:cxn modelId="{C05A2081-1684-4C2D-9D06-A7ABB4525CB2}" type="presOf" srcId="{5DF96662-888C-45BB-8FAD-D658590E5CAE}" destId="{CEA54C2D-A287-44A3-9255-FC92AF06F54E}" srcOrd="0" destOrd="2" presId="urn:microsoft.com/office/officeart/2005/8/layout/vList2"/>
    <dgm:cxn modelId="{1B875583-CA50-4ED9-B4FB-16D400A702B6}" srcId="{4D4C6D2C-1D15-4D45-9ECF-1E18B5561696}" destId="{102D6885-5741-4F6E-9771-1EF5ACF8090A}" srcOrd="1" destOrd="0" parTransId="{DA1855E5-0593-42B9-9C60-9DE7A2D3E72D}" sibTransId="{C205E475-45EE-4B2D-A0B5-CAD50E25D106}"/>
    <dgm:cxn modelId="{B1BE1E98-FA1F-46BD-945D-5328BBCBE2D0}" type="presOf" srcId="{2BC8A107-3A3A-427F-B62D-04B2C50AF706}" destId="{3A412FE5-F7F0-4064-8FCD-648F1AA74255}" srcOrd="0" destOrd="0" presId="urn:microsoft.com/office/officeart/2005/8/layout/vList2"/>
    <dgm:cxn modelId="{3F2C35BC-33A2-475C-9E42-D218ED8578FD}" type="presOf" srcId="{BD142BF0-76EA-4577-8ACB-5E0D0DFC4737}" destId="{CEA54C2D-A287-44A3-9255-FC92AF06F54E}" srcOrd="0" destOrd="0" presId="urn:microsoft.com/office/officeart/2005/8/layout/vList2"/>
    <dgm:cxn modelId="{756222E6-1022-46CC-83FF-4E0612C87AFB}" type="presParOf" srcId="{D3E2C1C1-C43D-48A8-86F2-0DA29F136FAC}" destId="{0F2EDC73-B07D-4C5C-B4D2-25E3ADC19EB7}" srcOrd="0" destOrd="0" presId="urn:microsoft.com/office/officeart/2005/8/layout/vList2"/>
    <dgm:cxn modelId="{E81E9AE6-4497-490C-8354-4FEB9C79B56B}" type="presParOf" srcId="{D3E2C1C1-C43D-48A8-86F2-0DA29F136FAC}" destId="{390DA772-942B-4AA9-AE1C-704820772739}" srcOrd="1" destOrd="0" presId="urn:microsoft.com/office/officeart/2005/8/layout/vList2"/>
    <dgm:cxn modelId="{92FE49B9-7686-493A-9E7B-CDF6B3A49EB7}" type="presParOf" srcId="{D3E2C1C1-C43D-48A8-86F2-0DA29F136FAC}" destId="{83DEBB83-1F6C-4D8A-9B32-46BA5927E307}" srcOrd="2" destOrd="0" presId="urn:microsoft.com/office/officeart/2005/8/layout/vList2"/>
    <dgm:cxn modelId="{05078E86-044B-4CF6-BBFD-EA6A6B1FC63E}" type="presParOf" srcId="{D3E2C1C1-C43D-48A8-86F2-0DA29F136FAC}" destId="{4A5FFDB2-EA99-4C8B-BB0F-AA3E6493E007}" srcOrd="3" destOrd="0" presId="urn:microsoft.com/office/officeart/2005/8/layout/vList2"/>
    <dgm:cxn modelId="{1BD4975F-BEE8-49A0-B04D-824347700F85}" type="presParOf" srcId="{D3E2C1C1-C43D-48A8-86F2-0DA29F136FAC}" destId="{3A412FE5-F7F0-4064-8FCD-648F1AA74255}" srcOrd="4" destOrd="0" presId="urn:microsoft.com/office/officeart/2005/8/layout/vList2"/>
    <dgm:cxn modelId="{2B4EFE71-9694-4D2A-8FC3-B8884CF730B2}" type="presParOf" srcId="{D3E2C1C1-C43D-48A8-86F2-0DA29F136FAC}" destId="{CEA54C2D-A287-44A3-9255-FC92AF06F54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4C6D2C-1D15-4D45-9ECF-1E18B55616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DB55205-4565-483A-82ED-38DB27292A5D}">
      <dgm:prSet custT="1"/>
      <dgm:spPr>
        <a:solidFill>
          <a:srgbClr val="D8850A"/>
        </a:solidFill>
      </dgm:spPr>
      <dgm:t>
        <a:bodyPr/>
        <a:lstStyle/>
        <a:p>
          <a:pPr rtl="0"/>
          <a:r>
            <a:rPr lang="en-US" sz="2400" b="1" i="1" dirty="0"/>
            <a:t>Enforcement rules</a:t>
          </a:r>
          <a:endParaRPr lang="en-GB" sz="2400" dirty="0"/>
        </a:p>
      </dgm:t>
    </dgm:pt>
    <dgm:pt modelId="{AC966D10-6749-4D90-9C19-2E486AAA7D51}" type="parTrans" cxnId="{84E4C836-C31B-4E1A-B9CC-2E1DE765B1F1}">
      <dgm:prSet/>
      <dgm:spPr/>
      <dgm:t>
        <a:bodyPr/>
        <a:lstStyle/>
        <a:p>
          <a:endParaRPr lang="en-GB"/>
        </a:p>
      </dgm:t>
    </dgm:pt>
    <dgm:pt modelId="{4BF91673-E9A5-49EB-B3CD-CA76C2C1D3F8}" type="sibTrans" cxnId="{84E4C836-C31B-4E1A-B9CC-2E1DE765B1F1}">
      <dgm:prSet/>
      <dgm:spPr/>
      <dgm:t>
        <a:bodyPr/>
        <a:lstStyle/>
        <a:p>
          <a:endParaRPr lang="en-GB"/>
        </a:p>
      </dgm:t>
    </dgm:pt>
    <dgm:pt modelId="{6EF4E376-9627-4735-A80B-2A5B1D3305BE}">
      <dgm:prSet custT="1"/>
      <dgm:spPr>
        <a:solidFill>
          <a:srgbClr val="D8850A"/>
        </a:solidFill>
      </dgm:spPr>
      <dgm:t>
        <a:bodyPr/>
        <a:lstStyle/>
        <a:p>
          <a:pPr rtl="0"/>
          <a:r>
            <a:rPr lang="en-US" sz="2400" b="1" i="1" dirty="0"/>
            <a:t>Data: availability, quality and sharing</a:t>
          </a:r>
          <a:endParaRPr lang="en-GB" sz="2400" dirty="0"/>
        </a:p>
      </dgm:t>
    </dgm:pt>
    <dgm:pt modelId="{D8F60925-1BD4-41C1-8954-D8F7492ADECB}" type="parTrans" cxnId="{C8720839-AA9D-4221-9BD8-5DA36388DAE7}">
      <dgm:prSet/>
      <dgm:spPr/>
      <dgm:t>
        <a:bodyPr/>
        <a:lstStyle/>
        <a:p>
          <a:endParaRPr lang="en-GB"/>
        </a:p>
      </dgm:t>
    </dgm:pt>
    <dgm:pt modelId="{7A820F67-DDA1-45B1-85DA-DB992AA1A58E}" type="sibTrans" cxnId="{C8720839-AA9D-4221-9BD8-5DA36388DAE7}">
      <dgm:prSet/>
      <dgm:spPr/>
      <dgm:t>
        <a:bodyPr/>
        <a:lstStyle/>
        <a:p>
          <a:endParaRPr lang="en-GB"/>
        </a:p>
      </dgm:t>
    </dgm:pt>
    <dgm:pt modelId="{2BC8A107-3A3A-427F-B62D-04B2C50AF706}">
      <dgm:prSet custT="1"/>
      <dgm:spPr>
        <a:noFill/>
      </dgm:spPr>
      <dgm:t>
        <a:bodyPr/>
        <a:lstStyle/>
        <a:p>
          <a:pPr rtl="0"/>
          <a:r>
            <a:rPr lang="en-US" sz="1800" b="1" dirty="0">
              <a:solidFill>
                <a:srgbClr val="D8850A"/>
              </a:solidFill>
            </a:rPr>
            <a:t>Reporting and tracking for vessels &lt; 12 m</a:t>
          </a:r>
          <a:endParaRPr lang="en-GB" sz="1800" b="1" dirty="0">
            <a:solidFill>
              <a:srgbClr val="D8850A"/>
            </a:solidFill>
          </a:endParaRPr>
        </a:p>
      </dgm:t>
    </dgm:pt>
    <dgm:pt modelId="{D07667F6-214C-4634-B4B6-EE3FCE474010}" type="parTrans" cxnId="{60800F55-6191-47C7-AD77-98D9B4AC6C0C}">
      <dgm:prSet/>
      <dgm:spPr/>
      <dgm:t>
        <a:bodyPr/>
        <a:lstStyle/>
        <a:p>
          <a:endParaRPr lang="en-GB"/>
        </a:p>
      </dgm:t>
    </dgm:pt>
    <dgm:pt modelId="{1758CC4C-68E2-4A08-AD08-FA835491C12B}" type="sibTrans" cxnId="{60800F55-6191-47C7-AD77-98D9B4AC6C0C}">
      <dgm:prSet/>
      <dgm:spPr/>
      <dgm:t>
        <a:bodyPr/>
        <a:lstStyle/>
        <a:p>
          <a:endParaRPr lang="en-GB"/>
        </a:p>
      </dgm:t>
    </dgm:pt>
    <dgm:pt modelId="{99749664-F7C7-45CD-A0A4-B00E63C8323D}">
      <dgm:prSet custT="1"/>
      <dgm:spPr>
        <a:noFill/>
      </dgm:spPr>
      <dgm:t>
        <a:bodyPr/>
        <a:lstStyle/>
        <a:p>
          <a:pPr rtl="0"/>
          <a:r>
            <a:rPr lang="en-US" sz="1800" b="1" dirty="0">
              <a:solidFill>
                <a:srgbClr val="D8850A"/>
              </a:solidFill>
            </a:rPr>
            <a:t>Control of recreational fisheries</a:t>
          </a:r>
          <a:endParaRPr lang="en-GB" sz="1800" b="1" dirty="0">
            <a:solidFill>
              <a:srgbClr val="D8850A"/>
            </a:solidFill>
          </a:endParaRPr>
        </a:p>
      </dgm:t>
    </dgm:pt>
    <dgm:pt modelId="{478EFEA8-F781-4649-80A1-FC4644E8E75D}" type="parTrans" cxnId="{C5994E2F-17FE-4301-9F90-536580B1BB29}">
      <dgm:prSet/>
      <dgm:spPr/>
      <dgm:t>
        <a:bodyPr/>
        <a:lstStyle/>
        <a:p>
          <a:endParaRPr lang="en-GB"/>
        </a:p>
      </dgm:t>
    </dgm:pt>
    <dgm:pt modelId="{692929D2-29BE-4A21-8381-B585F526450E}" type="sibTrans" cxnId="{C5994E2F-17FE-4301-9F90-536580B1BB29}">
      <dgm:prSet/>
      <dgm:spPr/>
      <dgm:t>
        <a:bodyPr/>
        <a:lstStyle/>
        <a:p>
          <a:endParaRPr lang="en-GB"/>
        </a:p>
      </dgm:t>
    </dgm:pt>
    <dgm:pt modelId="{BD142BF0-76EA-4577-8ACB-5E0D0DFC4737}">
      <dgm:prSet custT="1"/>
      <dgm:spPr>
        <a:noFill/>
      </dgm:spPr>
      <dgm:t>
        <a:bodyPr/>
        <a:lstStyle/>
        <a:p>
          <a:pPr rtl="0"/>
          <a:r>
            <a:rPr lang="en-US" sz="1800" b="1" dirty="0">
              <a:solidFill>
                <a:srgbClr val="D8850A"/>
              </a:solidFill>
            </a:rPr>
            <a:t>Weighing, transport and sales</a:t>
          </a:r>
          <a:endParaRPr lang="en-GB" sz="1800" b="1" dirty="0">
            <a:solidFill>
              <a:srgbClr val="D8850A"/>
            </a:solidFill>
          </a:endParaRPr>
        </a:p>
      </dgm:t>
    </dgm:pt>
    <dgm:pt modelId="{1F5F0D3E-9CF6-4A0A-A4C1-E845178B0F99}" type="parTrans" cxnId="{6BBB063B-B882-48ED-BB83-7679E813726D}">
      <dgm:prSet/>
      <dgm:spPr/>
      <dgm:t>
        <a:bodyPr/>
        <a:lstStyle/>
        <a:p>
          <a:endParaRPr lang="en-GB"/>
        </a:p>
      </dgm:t>
    </dgm:pt>
    <dgm:pt modelId="{C1531F2F-AEB2-4341-972E-47A59864CF2A}" type="sibTrans" cxnId="{6BBB063B-B882-48ED-BB83-7679E813726D}">
      <dgm:prSet/>
      <dgm:spPr/>
      <dgm:t>
        <a:bodyPr/>
        <a:lstStyle/>
        <a:p>
          <a:endParaRPr lang="en-GB"/>
        </a:p>
      </dgm:t>
    </dgm:pt>
    <dgm:pt modelId="{5C3619BB-77FA-483E-B19B-8904870BDFC0}">
      <dgm:prSet custT="1"/>
      <dgm:spPr>
        <a:noFill/>
      </dgm:spPr>
      <dgm:t>
        <a:bodyPr/>
        <a:lstStyle/>
        <a:p>
          <a:pPr rtl="0"/>
          <a:r>
            <a:rPr lang="en-US" sz="1800" b="1" dirty="0">
              <a:solidFill>
                <a:srgbClr val="D8850A"/>
              </a:solidFill>
            </a:rPr>
            <a:t>Monitoring of the fishing capacity</a:t>
          </a:r>
          <a:endParaRPr lang="en-GB" sz="1800" b="1" dirty="0">
            <a:solidFill>
              <a:srgbClr val="D8850A"/>
            </a:solidFill>
          </a:endParaRPr>
        </a:p>
      </dgm:t>
    </dgm:pt>
    <dgm:pt modelId="{2724DE19-FB67-4D60-A0C3-E32CA9134003}" type="parTrans" cxnId="{CE6B1880-1A84-4F33-8145-7E9992C7393F}">
      <dgm:prSet/>
      <dgm:spPr/>
      <dgm:t>
        <a:bodyPr/>
        <a:lstStyle/>
        <a:p>
          <a:endParaRPr lang="en-GB"/>
        </a:p>
      </dgm:t>
    </dgm:pt>
    <dgm:pt modelId="{951703E9-6B93-4926-830D-5C81DB7C5F45}" type="sibTrans" cxnId="{CE6B1880-1A84-4F33-8145-7E9992C7393F}">
      <dgm:prSet/>
      <dgm:spPr/>
      <dgm:t>
        <a:bodyPr/>
        <a:lstStyle/>
        <a:p>
          <a:endParaRPr lang="en-GB"/>
        </a:p>
      </dgm:t>
    </dgm:pt>
    <dgm:pt modelId="{A035CDC8-6CAF-44E4-A6D8-68A4C212E719}">
      <dgm:prSet custT="1"/>
      <dgm:spPr>
        <a:noFill/>
      </dgm:spPr>
      <dgm:t>
        <a:bodyPr/>
        <a:lstStyle/>
        <a:p>
          <a:pPr rtl="0"/>
          <a:r>
            <a:rPr lang="en-US" sz="1800" b="1" dirty="0">
              <a:solidFill>
                <a:srgbClr val="D8850A"/>
              </a:solidFill>
            </a:rPr>
            <a:t>Data management and sharing at EU level</a:t>
          </a:r>
          <a:endParaRPr lang="en-GB" sz="1800" b="1" dirty="0">
            <a:solidFill>
              <a:srgbClr val="D8850A"/>
            </a:solidFill>
          </a:endParaRPr>
        </a:p>
      </dgm:t>
    </dgm:pt>
    <dgm:pt modelId="{75EDF292-F7E6-466D-BCCC-92E061A53C78}" type="parTrans" cxnId="{F6D4CFA2-159B-4A19-83A1-BA5BD0991F8E}">
      <dgm:prSet/>
      <dgm:spPr/>
      <dgm:t>
        <a:bodyPr/>
        <a:lstStyle/>
        <a:p>
          <a:endParaRPr lang="en-GB"/>
        </a:p>
      </dgm:t>
    </dgm:pt>
    <dgm:pt modelId="{D3FBC31D-3F73-42F0-9A63-D2CBE79FD1EB}" type="sibTrans" cxnId="{F6D4CFA2-159B-4A19-83A1-BA5BD0991F8E}">
      <dgm:prSet/>
      <dgm:spPr/>
      <dgm:t>
        <a:bodyPr/>
        <a:lstStyle/>
        <a:p>
          <a:endParaRPr lang="en-GB"/>
        </a:p>
      </dgm:t>
    </dgm:pt>
    <dgm:pt modelId="{EC4849C4-780C-49F4-AA8D-FB40AA0412D2}">
      <dgm:prSet custT="1"/>
      <dgm:spPr>
        <a:solidFill>
          <a:srgbClr val="D8850A"/>
        </a:solidFill>
      </dgm:spPr>
      <dgm:t>
        <a:bodyPr/>
        <a:lstStyle/>
        <a:p>
          <a:pPr rtl="0"/>
          <a:r>
            <a:rPr lang="en-US" sz="2400" b="1" i="1" dirty="0"/>
            <a:t>Increased synergies with other policies</a:t>
          </a:r>
          <a:endParaRPr lang="en-GB" sz="2400" dirty="0"/>
        </a:p>
      </dgm:t>
    </dgm:pt>
    <dgm:pt modelId="{6328A99C-F2DA-4C58-8FFC-BC1D567B99EF}" type="parTrans" cxnId="{1BF695D1-E786-4BD0-B17C-241C22730F9F}">
      <dgm:prSet/>
      <dgm:spPr/>
      <dgm:t>
        <a:bodyPr/>
        <a:lstStyle/>
        <a:p>
          <a:endParaRPr lang="en-GB"/>
        </a:p>
      </dgm:t>
    </dgm:pt>
    <dgm:pt modelId="{2A802E70-8A2E-418A-A2BE-4D570088EC37}" type="sibTrans" cxnId="{1BF695D1-E786-4BD0-B17C-241C22730F9F}">
      <dgm:prSet/>
      <dgm:spPr/>
      <dgm:t>
        <a:bodyPr/>
        <a:lstStyle/>
        <a:p>
          <a:endParaRPr lang="en-GB"/>
        </a:p>
      </dgm:t>
    </dgm:pt>
    <dgm:pt modelId="{308B2AB9-923D-4BC6-AAB6-9C1F019F8EB9}">
      <dgm:prSet custT="1"/>
      <dgm:spPr/>
      <dgm:t>
        <a:bodyPr/>
        <a:lstStyle/>
        <a:p>
          <a:pPr rtl="0"/>
          <a:r>
            <a:rPr lang="en-US" sz="1800" b="1" dirty="0">
              <a:solidFill>
                <a:srgbClr val="D8850A"/>
              </a:solidFill>
            </a:rPr>
            <a:t>Environment</a:t>
          </a:r>
          <a:endParaRPr lang="en-GB" sz="1800" b="1" dirty="0">
            <a:solidFill>
              <a:srgbClr val="D8850A"/>
            </a:solidFill>
          </a:endParaRPr>
        </a:p>
      </dgm:t>
    </dgm:pt>
    <dgm:pt modelId="{770C5F1A-81E9-47FE-B6ED-71B5DA63D84B}" type="parTrans" cxnId="{168230B8-6FE6-401B-A894-AF6519584910}">
      <dgm:prSet/>
      <dgm:spPr/>
      <dgm:t>
        <a:bodyPr/>
        <a:lstStyle/>
        <a:p>
          <a:endParaRPr lang="en-GB"/>
        </a:p>
      </dgm:t>
    </dgm:pt>
    <dgm:pt modelId="{9C8A46C9-8985-41E8-B1C8-2963DBBB1D11}" type="sibTrans" cxnId="{168230B8-6FE6-401B-A894-AF6519584910}">
      <dgm:prSet/>
      <dgm:spPr/>
      <dgm:t>
        <a:bodyPr/>
        <a:lstStyle/>
        <a:p>
          <a:endParaRPr lang="en-GB"/>
        </a:p>
      </dgm:t>
    </dgm:pt>
    <dgm:pt modelId="{A94E1379-C162-4CAD-A4DA-F932B8ABBCDE}">
      <dgm:prSet custT="1"/>
      <dgm:spPr/>
      <dgm:t>
        <a:bodyPr/>
        <a:lstStyle/>
        <a:p>
          <a:pPr rtl="0"/>
          <a:r>
            <a:rPr lang="en-US" sz="1800" b="1" dirty="0">
              <a:solidFill>
                <a:srgbClr val="D8850A"/>
              </a:solidFill>
            </a:rPr>
            <a:t>Food Law</a:t>
          </a:r>
          <a:endParaRPr lang="en-GB" sz="1800" b="1" dirty="0">
            <a:solidFill>
              <a:srgbClr val="D8850A"/>
            </a:solidFill>
          </a:endParaRPr>
        </a:p>
      </dgm:t>
    </dgm:pt>
    <dgm:pt modelId="{4E273BB9-E339-4A08-9CBA-52A5D6B653D3}" type="parTrans" cxnId="{8D84FB31-E98E-46ED-B04D-654EFF906FC2}">
      <dgm:prSet/>
      <dgm:spPr/>
      <dgm:t>
        <a:bodyPr/>
        <a:lstStyle/>
        <a:p>
          <a:endParaRPr lang="en-GB"/>
        </a:p>
      </dgm:t>
    </dgm:pt>
    <dgm:pt modelId="{15AB2F6D-0719-4435-AA17-536A46AD16D0}" type="sibTrans" cxnId="{8D84FB31-E98E-46ED-B04D-654EFF906FC2}">
      <dgm:prSet/>
      <dgm:spPr/>
      <dgm:t>
        <a:bodyPr/>
        <a:lstStyle/>
        <a:p>
          <a:endParaRPr lang="en-GB"/>
        </a:p>
      </dgm:t>
    </dgm:pt>
    <dgm:pt modelId="{C13A7E74-294B-44E5-990F-1F834C78732D}">
      <dgm:prSet custT="1"/>
      <dgm:spPr/>
      <dgm:t>
        <a:bodyPr/>
        <a:lstStyle/>
        <a:p>
          <a:pPr rtl="0"/>
          <a:r>
            <a:rPr lang="en-US" sz="1800" b="1" dirty="0">
              <a:solidFill>
                <a:srgbClr val="D8850A"/>
              </a:solidFill>
            </a:rPr>
            <a:t>Market control (and traceability)</a:t>
          </a:r>
          <a:endParaRPr lang="en-GB" sz="1800" b="1" dirty="0">
            <a:solidFill>
              <a:srgbClr val="D8850A"/>
            </a:solidFill>
          </a:endParaRPr>
        </a:p>
      </dgm:t>
    </dgm:pt>
    <dgm:pt modelId="{A5C5D168-FA33-44FF-BD9F-0E9749E6734C}" type="parTrans" cxnId="{EA89CB96-3F39-4EBC-AF20-275076BB0C4B}">
      <dgm:prSet/>
      <dgm:spPr/>
      <dgm:t>
        <a:bodyPr/>
        <a:lstStyle/>
        <a:p>
          <a:endParaRPr lang="en-GB"/>
        </a:p>
      </dgm:t>
    </dgm:pt>
    <dgm:pt modelId="{20E56573-A5C4-41DE-8462-ED66D9BE99B4}" type="sibTrans" cxnId="{EA89CB96-3F39-4EBC-AF20-275076BB0C4B}">
      <dgm:prSet/>
      <dgm:spPr/>
      <dgm:t>
        <a:bodyPr/>
        <a:lstStyle/>
        <a:p>
          <a:endParaRPr lang="en-GB"/>
        </a:p>
      </dgm:t>
    </dgm:pt>
    <dgm:pt modelId="{D3E2C1C1-C43D-48A8-86F2-0DA29F136FAC}" type="pres">
      <dgm:prSet presAssocID="{4D4C6D2C-1D15-4D45-9ECF-1E18B5561696}" presName="linear" presStyleCnt="0">
        <dgm:presLayoutVars>
          <dgm:animLvl val="lvl"/>
          <dgm:resizeHandles val="exact"/>
        </dgm:presLayoutVars>
      </dgm:prSet>
      <dgm:spPr/>
    </dgm:pt>
    <dgm:pt modelId="{0F2EDC73-B07D-4C5C-B4D2-25E3ADC19EB7}" type="pres">
      <dgm:prSet presAssocID="{4DB55205-4565-483A-82ED-38DB27292A5D}" presName="parentText" presStyleLbl="node1" presStyleIdx="0" presStyleCnt="3">
        <dgm:presLayoutVars>
          <dgm:chMax val="0"/>
          <dgm:bulletEnabled val="1"/>
        </dgm:presLayoutVars>
      </dgm:prSet>
      <dgm:spPr/>
    </dgm:pt>
    <dgm:pt modelId="{390DA772-942B-4AA9-AE1C-704820772739}" type="pres">
      <dgm:prSet presAssocID="{4BF91673-E9A5-49EB-B3CD-CA76C2C1D3F8}" presName="spacer" presStyleCnt="0"/>
      <dgm:spPr/>
    </dgm:pt>
    <dgm:pt modelId="{28307CBD-01BF-4045-9868-288DFF409409}" type="pres">
      <dgm:prSet presAssocID="{6EF4E376-9627-4735-A80B-2A5B1D3305BE}" presName="parentText" presStyleLbl="node1" presStyleIdx="1" presStyleCnt="3">
        <dgm:presLayoutVars>
          <dgm:chMax val="0"/>
          <dgm:bulletEnabled val="1"/>
        </dgm:presLayoutVars>
      </dgm:prSet>
      <dgm:spPr/>
    </dgm:pt>
    <dgm:pt modelId="{7C82DF9D-A931-4C0E-AEAA-78232D280ECA}" type="pres">
      <dgm:prSet presAssocID="{6EF4E376-9627-4735-A80B-2A5B1D3305BE}" presName="childText" presStyleLbl="revTx" presStyleIdx="0" presStyleCnt="2" custScaleY="97857" custLinFactNeighborX="826" custLinFactNeighborY="5537">
        <dgm:presLayoutVars>
          <dgm:bulletEnabled val="1"/>
        </dgm:presLayoutVars>
      </dgm:prSet>
      <dgm:spPr/>
    </dgm:pt>
    <dgm:pt modelId="{8E0EFE39-4FBE-46E5-8887-DC72B123A37D}" type="pres">
      <dgm:prSet presAssocID="{EC4849C4-780C-49F4-AA8D-FB40AA0412D2}" presName="parentText" presStyleLbl="node1" presStyleIdx="2" presStyleCnt="3" custScaleY="71333" custLinFactNeighborY="8040">
        <dgm:presLayoutVars>
          <dgm:chMax val="0"/>
          <dgm:bulletEnabled val="1"/>
        </dgm:presLayoutVars>
      </dgm:prSet>
      <dgm:spPr/>
    </dgm:pt>
    <dgm:pt modelId="{D4B67F43-9B15-4EE0-9238-227BBB84C635}" type="pres">
      <dgm:prSet presAssocID="{EC4849C4-780C-49F4-AA8D-FB40AA0412D2}" presName="childText" presStyleLbl="revTx" presStyleIdx="1" presStyleCnt="2">
        <dgm:presLayoutVars>
          <dgm:bulletEnabled val="1"/>
        </dgm:presLayoutVars>
      </dgm:prSet>
      <dgm:spPr/>
    </dgm:pt>
  </dgm:ptLst>
  <dgm:cxnLst>
    <dgm:cxn modelId="{D2383E01-9B46-4F6B-B3C1-B24CF1DCC223}" type="presOf" srcId="{4D4C6D2C-1D15-4D45-9ECF-1E18B5561696}" destId="{D3E2C1C1-C43D-48A8-86F2-0DA29F136FAC}" srcOrd="0" destOrd="0" presId="urn:microsoft.com/office/officeart/2005/8/layout/vList2"/>
    <dgm:cxn modelId="{3B9DB924-65BD-4142-AC26-FF48DE742DC9}" type="presOf" srcId="{A94E1379-C162-4CAD-A4DA-F932B8ABBCDE}" destId="{D4B67F43-9B15-4EE0-9238-227BBB84C635}" srcOrd="0" destOrd="1" presId="urn:microsoft.com/office/officeart/2005/8/layout/vList2"/>
    <dgm:cxn modelId="{B7EE2B29-A6F6-4F78-A7B3-3811F75B4B0C}" type="presOf" srcId="{4DB55205-4565-483A-82ED-38DB27292A5D}" destId="{0F2EDC73-B07D-4C5C-B4D2-25E3ADC19EB7}" srcOrd="0" destOrd="0" presId="urn:microsoft.com/office/officeart/2005/8/layout/vList2"/>
    <dgm:cxn modelId="{8A1C6829-2F85-4C4D-BEA7-D08A22FCBCC9}" type="presOf" srcId="{A035CDC8-6CAF-44E4-A6D8-68A4C212E719}" destId="{7C82DF9D-A931-4C0E-AEAA-78232D280ECA}" srcOrd="0" destOrd="4" presId="urn:microsoft.com/office/officeart/2005/8/layout/vList2"/>
    <dgm:cxn modelId="{C5994E2F-17FE-4301-9F90-536580B1BB29}" srcId="{6EF4E376-9627-4735-A80B-2A5B1D3305BE}" destId="{99749664-F7C7-45CD-A0A4-B00E63C8323D}" srcOrd="1" destOrd="0" parTransId="{478EFEA8-F781-4649-80A1-FC4644E8E75D}" sibTransId="{692929D2-29BE-4A21-8381-B585F526450E}"/>
    <dgm:cxn modelId="{8D84FB31-E98E-46ED-B04D-654EFF906FC2}" srcId="{EC4849C4-780C-49F4-AA8D-FB40AA0412D2}" destId="{A94E1379-C162-4CAD-A4DA-F932B8ABBCDE}" srcOrd="1" destOrd="0" parTransId="{4E273BB9-E339-4A08-9CBA-52A5D6B653D3}" sibTransId="{15AB2F6D-0719-4435-AA17-536A46AD16D0}"/>
    <dgm:cxn modelId="{84E4C836-C31B-4E1A-B9CC-2E1DE765B1F1}" srcId="{4D4C6D2C-1D15-4D45-9ECF-1E18B5561696}" destId="{4DB55205-4565-483A-82ED-38DB27292A5D}" srcOrd="0" destOrd="0" parTransId="{AC966D10-6749-4D90-9C19-2E486AAA7D51}" sibTransId="{4BF91673-E9A5-49EB-B3CD-CA76C2C1D3F8}"/>
    <dgm:cxn modelId="{C8720839-AA9D-4221-9BD8-5DA36388DAE7}" srcId="{4D4C6D2C-1D15-4D45-9ECF-1E18B5561696}" destId="{6EF4E376-9627-4735-A80B-2A5B1D3305BE}" srcOrd="1" destOrd="0" parTransId="{D8F60925-1BD4-41C1-8954-D8F7492ADECB}" sibTransId="{7A820F67-DDA1-45B1-85DA-DB992AA1A58E}"/>
    <dgm:cxn modelId="{6BBB063B-B882-48ED-BB83-7679E813726D}" srcId="{6EF4E376-9627-4735-A80B-2A5B1D3305BE}" destId="{BD142BF0-76EA-4577-8ACB-5E0D0DFC4737}" srcOrd="2" destOrd="0" parTransId="{1F5F0D3E-9CF6-4A0A-A4C1-E845178B0F99}" sibTransId="{C1531F2F-AEB2-4341-972E-47A59864CF2A}"/>
    <dgm:cxn modelId="{BE907C3B-1166-42C4-A3AA-E2E0DA081597}" type="presOf" srcId="{308B2AB9-923D-4BC6-AAB6-9C1F019F8EB9}" destId="{D4B67F43-9B15-4EE0-9238-227BBB84C635}" srcOrd="0" destOrd="0" presId="urn:microsoft.com/office/officeart/2005/8/layout/vList2"/>
    <dgm:cxn modelId="{4A7C4F5B-45E8-4909-98EF-D013B28E4E90}" type="presOf" srcId="{BD142BF0-76EA-4577-8ACB-5E0D0DFC4737}" destId="{7C82DF9D-A931-4C0E-AEAA-78232D280ECA}" srcOrd="0" destOrd="2" presId="urn:microsoft.com/office/officeart/2005/8/layout/vList2"/>
    <dgm:cxn modelId="{60800F55-6191-47C7-AD77-98D9B4AC6C0C}" srcId="{6EF4E376-9627-4735-A80B-2A5B1D3305BE}" destId="{2BC8A107-3A3A-427F-B62D-04B2C50AF706}" srcOrd="0" destOrd="0" parTransId="{D07667F6-214C-4634-B4B6-EE3FCE474010}" sibTransId="{1758CC4C-68E2-4A08-AD08-FA835491C12B}"/>
    <dgm:cxn modelId="{41094E56-F6E2-471A-9F74-C48949CE01C1}" type="presOf" srcId="{2BC8A107-3A3A-427F-B62D-04B2C50AF706}" destId="{7C82DF9D-A931-4C0E-AEAA-78232D280ECA}" srcOrd="0" destOrd="0" presId="urn:microsoft.com/office/officeart/2005/8/layout/vList2"/>
    <dgm:cxn modelId="{CE6B1880-1A84-4F33-8145-7E9992C7393F}" srcId="{6EF4E376-9627-4735-A80B-2A5B1D3305BE}" destId="{5C3619BB-77FA-483E-B19B-8904870BDFC0}" srcOrd="3" destOrd="0" parTransId="{2724DE19-FB67-4D60-A0C3-E32CA9134003}" sibTransId="{951703E9-6B93-4926-830D-5C81DB7C5F45}"/>
    <dgm:cxn modelId="{EA89CB96-3F39-4EBC-AF20-275076BB0C4B}" srcId="{EC4849C4-780C-49F4-AA8D-FB40AA0412D2}" destId="{C13A7E74-294B-44E5-990F-1F834C78732D}" srcOrd="2" destOrd="0" parTransId="{A5C5D168-FA33-44FF-BD9F-0E9749E6734C}" sibTransId="{20E56573-A5C4-41DE-8462-ED66D9BE99B4}"/>
    <dgm:cxn modelId="{2D99619B-FB37-422A-BCB5-B1AF3F5A1832}" type="presOf" srcId="{5C3619BB-77FA-483E-B19B-8904870BDFC0}" destId="{7C82DF9D-A931-4C0E-AEAA-78232D280ECA}" srcOrd="0" destOrd="3" presId="urn:microsoft.com/office/officeart/2005/8/layout/vList2"/>
    <dgm:cxn modelId="{F4E2AB9B-A839-420F-B118-3B866C970089}" type="presOf" srcId="{99749664-F7C7-45CD-A0A4-B00E63C8323D}" destId="{7C82DF9D-A931-4C0E-AEAA-78232D280ECA}" srcOrd="0" destOrd="1" presId="urn:microsoft.com/office/officeart/2005/8/layout/vList2"/>
    <dgm:cxn modelId="{F6D4CFA2-159B-4A19-83A1-BA5BD0991F8E}" srcId="{6EF4E376-9627-4735-A80B-2A5B1D3305BE}" destId="{A035CDC8-6CAF-44E4-A6D8-68A4C212E719}" srcOrd="4" destOrd="0" parTransId="{75EDF292-F7E6-466D-BCCC-92E061A53C78}" sibTransId="{D3FBC31D-3F73-42F0-9A63-D2CBE79FD1EB}"/>
    <dgm:cxn modelId="{54A922A7-0CC2-4994-959B-842F1A62585B}" type="presOf" srcId="{EC4849C4-780C-49F4-AA8D-FB40AA0412D2}" destId="{8E0EFE39-4FBE-46E5-8887-DC72B123A37D}" srcOrd="0" destOrd="0" presId="urn:microsoft.com/office/officeart/2005/8/layout/vList2"/>
    <dgm:cxn modelId="{A694C5B4-CDAC-471A-8260-1B9755CD8BDD}" type="presOf" srcId="{6EF4E376-9627-4735-A80B-2A5B1D3305BE}" destId="{28307CBD-01BF-4045-9868-288DFF409409}" srcOrd="0" destOrd="0" presId="urn:microsoft.com/office/officeart/2005/8/layout/vList2"/>
    <dgm:cxn modelId="{168230B8-6FE6-401B-A894-AF6519584910}" srcId="{EC4849C4-780C-49F4-AA8D-FB40AA0412D2}" destId="{308B2AB9-923D-4BC6-AAB6-9C1F019F8EB9}" srcOrd="0" destOrd="0" parTransId="{770C5F1A-81E9-47FE-B6ED-71B5DA63D84B}" sibTransId="{9C8A46C9-8985-41E8-B1C8-2963DBBB1D11}"/>
    <dgm:cxn modelId="{1BF695D1-E786-4BD0-B17C-241C22730F9F}" srcId="{4D4C6D2C-1D15-4D45-9ECF-1E18B5561696}" destId="{EC4849C4-780C-49F4-AA8D-FB40AA0412D2}" srcOrd="2" destOrd="0" parTransId="{6328A99C-F2DA-4C58-8FFC-BC1D567B99EF}" sibTransId="{2A802E70-8A2E-418A-A2BE-4D570088EC37}"/>
    <dgm:cxn modelId="{C60B90EE-5D16-474C-AD0E-32AD51360B35}" type="presOf" srcId="{C13A7E74-294B-44E5-990F-1F834C78732D}" destId="{D4B67F43-9B15-4EE0-9238-227BBB84C635}" srcOrd="0" destOrd="2" presId="urn:microsoft.com/office/officeart/2005/8/layout/vList2"/>
    <dgm:cxn modelId="{1B536FC3-EECA-4225-A615-BCD908190B4A}" type="presParOf" srcId="{D3E2C1C1-C43D-48A8-86F2-0DA29F136FAC}" destId="{0F2EDC73-B07D-4C5C-B4D2-25E3ADC19EB7}" srcOrd="0" destOrd="0" presId="urn:microsoft.com/office/officeart/2005/8/layout/vList2"/>
    <dgm:cxn modelId="{5AF760A1-45CF-41FA-A7A0-3D30FC8C55E4}" type="presParOf" srcId="{D3E2C1C1-C43D-48A8-86F2-0DA29F136FAC}" destId="{390DA772-942B-4AA9-AE1C-704820772739}" srcOrd="1" destOrd="0" presId="urn:microsoft.com/office/officeart/2005/8/layout/vList2"/>
    <dgm:cxn modelId="{ADE99EDC-5EF9-41E4-B5A4-B288D61EA68C}" type="presParOf" srcId="{D3E2C1C1-C43D-48A8-86F2-0DA29F136FAC}" destId="{28307CBD-01BF-4045-9868-288DFF409409}" srcOrd="2" destOrd="0" presId="urn:microsoft.com/office/officeart/2005/8/layout/vList2"/>
    <dgm:cxn modelId="{4C877FDA-BEB6-40A6-8B79-9393E5ABF5F8}" type="presParOf" srcId="{D3E2C1C1-C43D-48A8-86F2-0DA29F136FAC}" destId="{7C82DF9D-A931-4C0E-AEAA-78232D280ECA}" srcOrd="3" destOrd="0" presId="urn:microsoft.com/office/officeart/2005/8/layout/vList2"/>
    <dgm:cxn modelId="{277FB297-2BD5-49BA-98C7-5727F1DE55B1}" type="presParOf" srcId="{D3E2C1C1-C43D-48A8-86F2-0DA29F136FAC}" destId="{8E0EFE39-4FBE-46E5-8887-DC72B123A37D}" srcOrd="4" destOrd="0" presId="urn:microsoft.com/office/officeart/2005/8/layout/vList2"/>
    <dgm:cxn modelId="{FD872ECF-2EFB-49F5-B21B-1359EAB2B852}" type="presParOf" srcId="{D3E2C1C1-C43D-48A8-86F2-0DA29F136FAC}" destId="{D4B67F43-9B15-4EE0-9238-227BBB84C63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A257E3-F318-4FC5-A99B-7642EA914A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048C286-B8A4-44DC-927A-BB3A74825A2D}">
      <dgm:prSet custT="1"/>
      <dgm:spPr>
        <a:solidFill>
          <a:srgbClr val="D8850A"/>
        </a:solidFill>
      </dgm:spPr>
      <dgm:t>
        <a:bodyPr/>
        <a:lstStyle/>
        <a:p>
          <a:pPr rtl="0"/>
          <a:r>
            <a:rPr lang="en-US" sz="3000" b="1" i="0" u="sng"/>
            <a:t>POLICY OPTION 2</a:t>
          </a:r>
          <a:endParaRPr lang="en-GB" sz="3000"/>
        </a:p>
      </dgm:t>
    </dgm:pt>
    <dgm:pt modelId="{87EF5E07-DCF2-4A6A-B330-39F29A2613D8}" type="parTrans" cxnId="{CB0A71FD-B78A-4251-AB02-05F69662B64D}">
      <dgm:prSet/>
      <dgm:spPr/>
      <dgm:t>
        <a:bodyPr/>
        <a:lstStyle/>
        <a:p>
          <a:endParaRPr lang="en-GB"/>
        </a:p>
      </dgm:t>
    </dgm:pt>
    <dgm:pt modelId="{C1DE4BC5-725E-42F9-AF0B-EBF108785FA7}" type="sibTrans" cxnId="{CB0A71FD-B78A-4251-AB02-05F69662B64D}">
      <dgm:prSet/>
      <dgm:spPr/>
      <dgm:t>
        <a:bodyPr/>
        <a:lstStyle/>
        <a:p>
          <a:endParaRPr lang="en-GB"/>
        </a:p>
      </dgm:t>
    </dgm:pt>
    <dgm:pt modelId="{B8908C73-EAB6-4FBB-9E14-FD4F85FBC0AF}" type="pres">
      <dgm:prSet presAssocID="{00A257E3-F318-4FC5-A99B-7642EA914A6F}" presName="linear" presStyleCnt="0">
        <dgm:presLayoutVars>
          <dgm:animLvl val="lvl"/>
          <dgm:resizeHandles val="exact"/>
        </dgm:presLayoutVars>
      </dgm:prSet>
      <dgm:spPr/>
    </dgm:pt>
    <dgm:pt modelId="{C793585C-5BA3-4E63-9A44-EAFD87C23E2E}" type="pres">
      <dgm:prSet presAssocID="{7048C286-B8A4-44DC-927A-BB3A74825A2D}" presName="parentText" presStyleLbl="node1" presStyleIdx="0" presStyleCnt="1" custScaleY="57392" custLinFactNeighborY="-2866">
        <dgm:presLayoutVars>
          <dgm:chMax val="0"/>
          <dgm:bulletEnabled val="1"/>
        </dgm:presLayoutVars>
      </dgm:prSet>
      <dgm:spPr/>
    </dgm:pt>
  </dgm:ptLst>
  <dgm:cxnLst>
    <dgm:cxn modelId="{2587A52B-E373-46E6-9B17-AA86668CB34E}" type="presOf" srcId="{00A257E3-F318-4FC5-A99B-7642EA914A6F}" destId="{B8908C73-EAB6-4FBB-9E14-FD4F85FBC0AF}" srcOrd="0" destOrd="0" presId="urn:microsoft.com/office/officeart/2005/8/layout/vList2"/>
    <dgm:cxn modelId="{F92C70B1-25B6-40F2-921B-260E27881ADE}" type="presOf" srcId="{7048C286-B8A4-44DC-927A-BB3A74825A2D}" destId="{C793585C-5BA3-4E63-9A44-EAFD87C23E2E}" srcOrd="0" destOrd="0" presId="urn:microsoft.com/office/officeart/2005/8/layout/vList2"/>
    <dgm:cxn modelId="{CB0A71FD-B78A-4251-AB02-05F69662B64D}" srcId="{00A257E3-F318-4FC5-A99B-7642EA914A6F}" destId="{7048C286-B8A4-44DC-927A-BB3A74825A2D}" srcOrd="0" destOrd="0" parTransId="{87EF5E07-DCF2-4A6A-B330-39F29A2613D8}" sibTransId="{C1DE4BC5-725E-42F9-AF0B-EBF108785FA7}"/>
    <dgm:cxn modelId="{69AFD62A-A1D6-4D62-8C49-80ABDF0A7DB5}" type="presParOf" srcId="{B8908C73-EAB6-4FBB-9E14-FD4F85FBC0AF}" destId="{C793585C-5BA3-4E63-9A44-EAFD87C23E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87FBD4-9DA9-478E-B117-612A241E6F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D14E030-2FCC-4B22-934B-71D53D047E47}">
      <dgm:prSet custT="1"/>
      <dgm:spPr>
        <a:solidFill>
          <a:srgbClr val="00B050"/>
        </a:solidFill>
      </dgm:spPr>
      <dgm:t>
        <a:bodyPr/>
        <a:lstStyle/>
        <a:p>
          <a:pPr rtl="0"/>
          <a:r>
            <a:rPr lang="en-US" sz="2400" b="1" i="1" dirty="0"/>
            <a:t>Enforcement rules</a:t>
          </a:r>
          <a:endParaRPr lang="en-GB" sz="2400" i="1" dirty="0"/>
        </a:p>
      </dgm:t>
    </dgm:pt>
    <dgm:pt modelId="{6CC4E694-ACA7-4493-9F3F-8A9B2F7BDE6E}" type="parTrans" cxnId="{7C863E8F-7BEB-4ABE-BF5E-C6B147F2D1F9}">
      <dgm:prSet/>
      <dgm:spPr/>
      <dgm:t>
        <a:bodyPr/>
        <a:lstStyle/>
        <a:p>
          <a:endParaRPr lang="en-GB"/>
        </a:p>
      </dgm:t>
    </dgm:pt>
    <dgm:pt modelId="{7BCCC234-B64A-40DB-8FBB-6E5D38568BF5}" type="sibTrans" cxnId="{7C863E8F-7BEB-4ABE-BF5E-C6B147F2D1F9}">
      <dgm:prSet/>
      <dgm:spPr/>
      <dgm:t>
        <a:bodyPr/>
        <a:lstStyle/>
        <a:p>
          <a:endParaRPr lang="en-GB"/>
        </a:p>
      </dgm:t>
    </dgm:pt>
    <dgm:pt modelId="{B5E641E7-8BE5-4B49-AC4D-CE49FDE63B5C}">
      <dgm:prSet custT="1"/>
      <dgm:spPr>
        <a:solidFill>
          <a:srgbClr val="00B050"/>
        </a:solidFill>
      </dgm:spPr>
      <dgm:t>
        <a:bodyPr/>
        <a:lstStyle/>
        <a:p>
          <a:pPr rtl="0"/>
          <a:r>
            <a:rPr lang="en-US" sz="2400" b="1" i="1" dirty="0"/>
            <a:t>Increased Synergies with other policies</a:t>
          </a:r>
          <a:endParaRPr lang="en-GB" sz="2400" i="1" dirty="0"/>
        </a:p>
      </dgm:t>
    </dgm:pt>
    <dgm:pt modelId="{9CD31017-710B-42DD-8AAB-657A639DC698}" type="parTrans" cxnId="{3F668898-B807-46E0-B787-CE249F35D8BC}">
      <dgm:prSet/>
      <dgm:spPr/>
      <dgm:t>
        <a:bodyPr/>
        <a:lstStyle/>
        <a:p>
          <a:endParaRPr lang="en-GB"/>
        </a:p>
      </dgm:t>
    </dgm:pt>
    <dgm:pt modelId="{4E9A84C8-0D96-423F-947A-11DE6FC196F1}" type="sibTrans" cxnId="{3F668898-B807-46E0-B787-CE249F35D8BC}">
      <dgm:prSet/>
      <dgm:spPr/>
      <dgm:t>
        <a:bodyPr/>
        <a:lstStyle/>
        <a:p>
          <a:endParaRPr lang="en-GB"/>
        </a:p>
      </dgm:t>
    </dgm:pt>
    <dgm:pt modelId="{83C7FDD8-1C14-4B5A-B1F6-CCE3A72CBE0A}">
      <dgm:prSet custT="1"/>
      <dgm:spPr/>
      <dgm:t>
        <a:bodyPr/>
        <a:lstStyle/>
        <a:p>
          <a:pPr rtl="0"/>
          <a:r>
            <a:rPr lang="en-US" sz="2000" b="1" dirty="0">
              <a:solidFill>
                <a:srgbClr val="00B050"/>
              </a:solidFill>
            </a:rPr>
            <a:t>Market control (and traceability)</a:t>
          </a:r>
          <a:endParaRPr lang="en-GB" sz="2000" b="1" dirty="0">
            <a:solidFill>
              <a:srgbClr val="00B050"/>
            </a:solidFill>
          </a:endParaRPr>
        </a:p>
      </dgm:t>
    </dgm:pt>
    <dgm:pt modelId="{85E3D3DC-DF45-4866-AD19-F0AD6F6A14D8}" type="parTrans" cxnId="{A1635B7C-9C00-4377-8309-FC1072A566FF}">
      <dgm:prSet/>
      <dgm:spPr/>
      <dgm:t>
        <a:bodyPr/>
        <a:lstStyle/>
        <a:p>
          <a:endParaRPr lang="en-GB"/>
        </a:p>
      </dgm:t>
    </dgm:pt>
    <dgm:pt modelId="{62D161F8-D896-43B4-9D01-003430EFB3B6}" type="sibTrans" cxnId="{A1635B7C-9C00-4377-8309-FC1072A566FF}">
      <dgm:prSet/>
      <dgm:spPr/>
      <dgm:t>
        <a:bodyPr/>
        <a:lstStyle/>
        <a:p>
          <a:endParaRPr lang="en-GB"/>
        </a:p>
      </dgm:t>
    </dgm:pt>
    <dgm:pt modelId="{F635FA79-151C-4123-A44D-7DEEAD64E464}">
      <dgm:prSet custT="1"/>
      <dgm:spPr/>
      <dgm:t>
        <a:bodyPr/>
        <a:lstStyle/>
        <a:p>
          <a:pPr rtl="0"/>
          <a:r>
            <a:rPr lang="en-US" sz="2000" b="1" dirty="0">
              <a:solidFill>
                <a:srgbClr val="00B050"/>
              </a:solidFill>
            </a:rPr>
            <a:t>IUU</a:t>
          </a:r>
          <a:endParaRPr lang="en-GB" sz="2000" b="1" dirty="0">
            <a:solidFill>
              <a:srgbClr val="00B050"/>
            </a:solidFill>
          </a:endParaRPr>
        </a:p>
      </dgm:t>
    </dgm:pt>
    <dgm:pt modelId="{0F5B9DE8-279B-4FF1-93E9-B6C1E5AC28CD}" type="parTrans" cxnId="{A4A803C6-8D89-4F2C-8E73-5B2D95139970}">
      <dgm:prSet/>
      <dgm:spPr/>
      <dgm:t>
        <a:bodyPr/>
        <a:lstStyle/>
        <a:p>
          <a:endParaRPr lang="en-GB"/>
        </a:p>
      </dgm:t>
    </dgm:pt>
    <dgm:pt modelId="{C1F50556-CA9F-442E-B47D-D6321004DED4}" type="sibTrans" cxnId="{A4A803C6-8D89-4F2C-8E73-5B2D95139970}">
      <dgm:prSet/>
      <dgm:spPr/>
      <dgm:t>
        <a:bodyPr/>
        <a:lstStyle/>
        <a:p>
          <a:endParaRPr lang="en-GB"/>
        </a:p>
      </dgm:t>
    </dgm:pt>
    <dgm:pt modelId="{1D692CC4-6F98-4DCD-B036-C868BDC0DC30}">
      <dgm:prSet custT="1"/>
      <dgm:spPr>
        <a:solidFill>
          <a:srgbClr val="00B050"/>
        </a:solidFill>
      </dgm:spPr>
      <dgm:t>
        <a:bodyPr/>
        <a:lstStyle/>
        <a:p>
          <a:pPr rtl="0"/>
          <a:r>
            <a:rPr lang="en-US" sz="2400" b="1" i="1" dirty="0"/>
            <a:t>EFCA Founding Regulation</a:t>
          </a:r>
          <a:endParaRPr lang="en-GB" sz="2400" i="1" dirty="0"/>
        </a:p>
      </dgm:t>
    </dgm:pt>
    <dgm:pt modelId="{DD8C4351-F44D-4D07-A36A-E9F9EAFF4481}" type="parTrans" cxnId="{834160D8-4AFB-4F54-9093-5CCBD221B0A0}">
      <dgm:prSet/>
      <dgm:spPr/>
      <dgm:t>
        <a:bodyPr/>
        <a:lstStyle/>
        <a:p>
          <a:endParaRPr lang="en-GB"/>
        </a:p>
      </dgm:t>
    </dgm:pt>
    <dgm:pt modelId="{1A1D9D49-DD10-4B4F-915F-BC3728F32587}" type="sibTrans" cxnId="{834160D8-4AFB-4F54-9093-5CCBD221B0A0}">
      <dgm:prSet/>
      <dgm:spPr/>
      <dgm:t>
        <a:bodyPr/>
        <a:lstStyle/>
        <a:p>
          <a:endParaRPr lang="en-GB"/>
        </a:p>
      </dgm:t>
    </dgm:pt>
    <dgm:pt modelId="{A0B2D46C-09C2-400B-9345-557132025BF7}" type="pres">
      <dgm:prSet presAssocID="{3D87FBD4-9DA9-478E-B117-612A241E6FAD}" presName="linear" presStyleCnt="0">
        <dgm:presLayoutVars>
          <dgm:animLvl val="lvl"/>
          <dgm:resizeHandles val="exact"/>
        </dgm:presLayoutVars>
      </dgm:prSet>
      <dgm:spPr/>
    </dgm:pt>
    <dgm:pt modelId="{FEB3BBC7-B84A-4935-8B0F-B3E9BE12C291}" type="pres">
      <dgm:prSet presAssocID="{FD14E030-2FCC-4B22-934B-71D53D047E47}" presName="parentText" presStyleLbl="node1" presStyleIdx="0" presStyleCnt="3">
        <dgm:presLayoutVars>
          <dgm:chMax val="0"/>
          <dgm:bulletEnabled val="1"/>
        </dgm:presLayoutVars>
      </dgm:prSet>
      <dgm:spPr/>
    </dgm:pt>
    <dgm:pt modelId="{5C56A00B-3E43-49BE-A231-E6911FFEF3D4}" type="pres">
      <dgm:prSet presAssocID="{7BCCC234-B64A-40DB-8FBB-6E5D38568BF5}" presName="spacer" presStyleCnt="0"/>
      <dgm:spPr/>
    </dgm:pt>
    <dgm:pt modelId="{3540BCC8-499A-4112-93E0-B4D1418BAD01}" type="pres">
      <dgm:prSet presAssocID="{B5E641E7-8BE5-4B49-AC4D-CE49FDE63B5C}" presName="parentText" presStyleLbl="node1" presStyleIdx="1" presStyleCnt="3">
        <dgm:presLayoutVars>
          <dgm:chMax val="0"/>
          <dgm:bulletEnabled val="1"/>
        </dgm:presLayoutVars>
      </dgm:prSet>
      <dgm:spPr/>
    </dgm:pt>
    <dgm:pt modelId="{73A48F36-835B-412B-9EDE-F837DF9AED24}" type="pres">
      <dgm:prSet presAssocID="{B5E641E7-8BE5-4B49-AC4D-CE49FDE63B5C}" presName="childText" presStyleLbl="revTx" presStyleIdx="0" presStyleCnt="1">
        <dgm:presLayoutVars>
          <dgm:bulletEnabled val="1"/>
        </dgm:presLayoutVars>
      </dgm:prSet>
      <dgm:spPr/>
    </dgm:pt>
    <dgm:pt modelId="{98B00941-C84F-455A-8747-A1AA0B78EA06}" type="pres">
      <dgm:prSet presAssocID="{1D692CC4-6F98-4DCD-B036-C868BDC0DC30}" presName="parentText" presStyleLbl="node1" presStyleIdx="2" presStyleCnt="3">
        <dgm:presLayoutVars>
          <dgm:chMax val="0"/>
          <dgm:bulletEnabled val="1"/>
        </dgm:presLayoutVars>
      </dgm:prSet>
      <dgm:spPr/>
    </dgm:pt>
  </dgm:ptLst>
  <dgm:cxnLst>
    <dgm:cxn modelId="{AF83983E-08BA-46E6-9A5F-026C7002FD1F}" type="presOf" srcId="{1D692CC4-6F98-4DCD-B036-C868BDC0DC30}" destId="{98B00941-C84F-455A-8747-A1AA0B78EA06}" srcOrd="0" destOrd="0" presId="urn:microsoft.com/office/officeart/2005/8/layout/vList2"/>
    <dgm:cxn modelId="{734F7248-C848-47BD-8C96-943E1CF751FF}" type="presOf" srcId="{B5E641E7-8BE5-4B49-AC4D-CE49FDE63B5C}" destId="{3540BCC8-499A-4112-93E0-B4D1418BAD01}" srcOrd="0" destOrd="0" presId="urn:microsoft.com/office/officeart/2005/8/layout/vList2"/>
    <dgm:cxn modelId="{6E27E954-AF6C-4943-BB29-6CFF432142BD}" type="presOf" srcId="{F635FA79-151C-4123-A44D-7DEEAD64E464}" destId="{73A48F36-835B-412B-9EDE-F837DF9AED24}" srcOrd="0" destOrd="1" presId="urn:microsoft.com/office/officeart/2005/8/layout/vList2"/>
    <dgm:cxn modelId="{A1635B7C-9C00-4377-8309-FC1072A566FF}" srcId="{B5E641E7-8BE5-4B49-AC4D-CE49FDE63B5C}" destId="{83C7FDD8-1C14-4B5A-B1F6-CCE3A72CBE0A}" srcOrd="0" destOrd="0" parTransId="{85E3D3DC-DF45-4866-AD19-F0AD6F6A14D8}" sibTransId="{62D161F8-D896-43B4-9D01-003430EFB3B6}"/>
    <dgm:cxn modelId="{7C863E8F-7BEB-4ABE-BF5E-C6B147F2D1F9}" srcId="{3D87FBD4-9DA9-478E-B117-612A241E6FAD}" destId="{FD14E030-2FCC-4B22-934B-71D53D047E47}" srcOrd="0" destOrd="0" parTransId="{6CC4E694-ACA7-4493-9F3F-8A9B2F7BDE6E}" sibTransId="{7BCCC234-B64A-40DB-8FBB-6E5D38568BF5}"/>
    <dgm:cxn modelId="{3F668898-B807-46E0-B787-CE249F35D8BC}" srcId="{3D87FBD4-9DA9-478E-B117-612A241E6FAD}" destId="{B5E641E7-8BE5-4B49-AC4D-CE49FDE63B5C}" srcOrd="1" destOrd="0" parTransId="{9CD31017-710B-42DD-8AAB-657A639DC698}" sibTransId="{4E9A84C8-0D96-423F-947A-11DE6FC196F1}"/>
    <dgm:cxn modelId="{1A69E4B7-D9CC-4036-A2B2-BD7F9F5EAAEC}" type="presOf" srcId="{3D87FBD4-9DA9-478E-B117-612A241E6FAD}" destId="{A0B2D46C-09C2-400B-9345-557132025BF7}" srcOrd="0" destOrd="0" presId="urn:microsoft.com/office/officeart/2005/8/layout/vList2"/>
    <dgm:cxn modelId="{A4A803C6-8D89-4F2C-8E73-5B2D95139970}" srcId="{B5E641E7-8BE5-4B49-AC4D-CE49FDE63B5C}" destId="{F635FA79-151C-4123-A44D-7DEEAD64E464}" srcOrd="1" destOrd="0" parTransId="{0F5B9DE8-279B-4FF1-93E9-B6C1E5AC28CD}" sibTransId="{C1F50556-CA9F-442E-B47D-D6321004DED4}"/>
    <dgm:cxn modelId="{2ABB29C9-5820-4DD4-BFFE-CA67897EFF61}" type="presOf" srcId="{83C7FDD8-1C14-4B5A-B1F6-CCE3A72CBE0A}" destId="{73A48F36-835B-412B-9EDE-F837DF9AED24}" srcOrd="0" destOrd="0" presId="urn:microsoft.com/office/officeart/2005/8/layout/vList2"/>
    <dgm:cxn modelId="{1BCB30D5-DA2E-4F5B-A58F-67439D1786D9}" type="presOf" srcId="{FD14E030-2FCC-4B22-934B-71D53D047E47}" destId="{FEB3BBC7-B84A-4935-8B0F-B3E9BE12C291}" srcOrd="0" destOrd="0" presId="urn:microsoft.com/office/officeart/2005/8/layout/vList2"/>
    <dgm:cxn modelId="{834160D8-4AFB-4F54-9093-5CCBD221B0A0}" srcId="{3D87FBD4-9DA9-478E-B117-612A241E6FAD}" destId="{1D692CC4-6F98-4DCD-B036-C868BDC0DC30}" srcOrd="2" destOrd="0" parTransId="{DD8C4351-F44D-4D07-A36A-E9F9EAFF4481}" sibTransId="{1A1D9D49-DD10-4B4F-915F-BC3728F32587}"/>
    <dgm:cxn modelId="{7FF0EEAD-487F-481C-A714-C85206198A70}" type="presParOf" srcId="{A0B2D46C-09C2-400B-9345-557132025BF7}" destId="{FEB3BBC7-B84A-4935-8B0F-B3E9BE12C291}" srcOrd="0" destOrd="0" presId="urn:microsoft.com/office/officeart/2005/8/layout/vList2"/>
    <dgm:cxn modelId="{BFC981FB-26F8-46B8-AC4D-2C28E8157FC4}" type="presParOf" srcId="{A0B2D46C-09C2-400B-9345-557132025BF7}" destId="{5C56A00B-3E43-49BE-A231-E6911FFEF3D4}" srcOrd="1" destOrd="0" presId="urn:microsoft.com/office/officeart/2005/8/layout/vList2"/>
    <dgm:cxn modelId="{925808A5-14F8-40E6-BF50-169B43946E26}" type="presParOf" srcId="{A0B2D46C-09C2-400B-9345-557132025BF7}" destId="{3540BCC8-499A-4112-93E0-B4D1418BAD01}" srcOrd="2" destOrd="0" presId="urn:microsoft.com/office/officeart/2005/8/layout/vList2"/>
    <dgm:cxn modelId="{63BEDE32-D594-47E5-A845-3E63FF1F988C}" type="presParOf" srcId="{A0B2D46C-09C2-400B-9345-557132025BF7}" destId="{73A48F36-835B-412B-9EDE-F837DF9AED24}" srcOrd="3" destOrd="0" presId="urn:microsoft.com/office/officeart/2005/8/layout/vList2"/>
    <dgm:cxn modelId="{AD43E320-BF5D-41D1-8BFB-2DE74E78E49A}" type="presParOf" srcId="{A0B2D46C-09C2-400B-9345-557132025BF7}" destId="{98B00941-C84F-455A-8747-A1AA0B78EA06}"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CC5D5-97DB-47DA-ACE5-935BAE5486F4}">
      <dsp:nvSpPr>
        <dsp:cNvPr id="0" name=""/>
        <dsp:cNvSpPr/>
      </dsp:nvSpPr>
      <dsp:spPr>
        <a:xfrm>
          <a:off x="1" y="1693708"/>
          <a:ext cx="2445701" cy="1005070"/>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Stakeholders Consultation</a:t>
          </a:r>
          <a:br>
            <a:rPr lang="en-US" sz="1400" b="1" kern="1200" dirty="0">
              <a:solidFill>
                <a:schemeClr val="tx1"/>
              </a:solidFill>
            </a:rPr>
          </a:br>
          <a:r>
            <a:rPr lang="en-US" sz="1400" kern="1200" dirty="0">
              <a:solidFill>
                <a:schemeClr val="tx1"/>
              </a:solidFill>
            </a:rPr>
            <a:t>Oct/Nov 2017</a:t>
          </a:r>
        </a:p>
      </dsp:txBody>
      <dsp:txXfrm>
        <a:off x="502536" y="1693708"/>
        <a:ext cx="1440631" cy="1005070"/>
      </dsp:txXfrm>
    </dsp:sp>
    <dsp:sp modelId="{4EEB1D24-2B15-424D-AA1A-0E9224D59DC6}">
      <dsp:nvSpPr>
        <dsp:cNvPr id="0" name=""/>
        <dsp:cNvSpPr/>
      </dsp:nvSpPr>
      <dsp:spPr>
        <a:xfrm>
          <a:off x="2201533" y="1707904"/>
          <a:ext cx="2441697" cy="976678"/>
        </a:xfrm>
        <a:prstGeom prst="chevron">
          <a:avLst/>
        </a:prstGeom>
        <a:solidFill>
          <a:schemeClr val="accent5">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Impact Assessment</a:t>
          </a:r>
          <a:br>
            <a:rPr lang="en-US" sz="1400" b="1" kern="1200" dirty="0"/>
          </a:br>
          <a:r>
            <a:rPr lang="en-US" sz="1400" b="0" kern="1200" dirty="0"/>
            <a:t>Feb 2018</a:t>
          </a:r>
          <a:endParaRPr lang="en-GB" sz="1400" b="1" kern="1200" dirty="0"/>
        </a:p>
      </dsp:txBody>
      <dsp:txXfrm>
        <a:off x="2689872" y="1707904"/>
        <a:ext cx="1465019" cy="976678"/>
      </dsp:txXfrm>
    </dsp:sp>
    <dsp:sp modelId="{F7CC801D-A03E-4753-A922-7D6811F5383F}">
      <dsp:nvSpPr>
        <dsp:cNvPr id="0" name=""/>
        <dsp:cNvSpPr/>
      </dsp:nvSpPr>
      <dsp:spPr>
        <a:xfrm>
          <a:off x="4399061" y="1707904"/>
          <a:ext cx="2441697" cy="976678"/>
        </a:xfrm>
        <a:prstGeom prst="chevron">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Adoption of new proposal</a:t>
          </a:r>
          <a:br>
            <a:rPr lang="en-US" sz="1400" kern="1200"/>
          </a:br>
          <a:r>
            <a:rPr lang="en-US" sz="1400" kern="1200"/>
            <a:t>Apr 2018</a:t>
          </a:r>
          <a:endParaRPr lang="en-GB" sz="1400" kern="1200" dirty="0"/>
        </a:p>
      </dsp:txBody>
      <dsp:txXfrm>
        <a:off x="4887400" y="1707904"/>
        <a:ext cx="1465019" cy="976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EDC73-B07D-4C5C-B4D2-25E3ADC19EB7}">
      <dsp:nvSpPr>
        <dsp:cNvPr id="0" name=""/>
        <dsp:cNvSpPr/>
      </dsp:nvSpPr>
      <dsp:spPr>
        <a:xfrm>
          <a:off x="0" y="72941"/>
          <a:ext cx="8821488" cy="945886"/>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ts val="600"/>
            </a:spcAft>
            <a:buNone/>
          </a:pPr>
          <a:r>
            <a:rPr lang="en-US" sz="2400" i="1" kern="1200" dirty="0"/>
            <a:t>POLICY OPTION 1</a:t>
          </a:r>
          <a:r>
            <a:rPr lang="en-US" sz="2400" kern="1200" dirty="0"/>
            <a:t>: </a:t>
          </a:r>
        </a:p>
        <a:p>
          <a:pPr marL="0" lvl="0" indent="0" algn="l" defTabSz="1066800" rtl="0">
            <a:lnSpc>
              <a:spcPct val="90000"/>
            </a:lnSpc>
            <a:spcBef>
              <a:spcPct val="0"/>
            </a:spcBef>
            <a:spcAft>
              <a:spcPts val="600"/>
            </a:spcAft>
            <a:buNone/>
          </a:pPr>
          <a:r>
            <a:rPr lang="en-US" sz="2400" b="1" kern="1200" dirty="0"/>
            <a:t>NO POLICY CHANGE</a:t>
          </a:r>
          <a:endParaRPr lang="en-GB" sz="2400" b="1" kern="1200" dirty="0"/>
        </a:p>
      </dsp:txBody>
      <dsp:txXfrm>
        <a:off x="46174" y="119115"/>
        <a:ext cx="8729140" cy="853538"/>
      </dsp:txXfrm>
    </dsp:sp>
    <dsp:sp modelId="{83DEBB83-1F6C-4D8A-9B32-46BA5927E307}">
      <dsp:nvSpPr>
        <dsp:cNvPr id="0" name=""/>
        <dsp:cNvSpPr/>
      </dsp:nvSpPr>
      <dsp:spPr>
        <a:xfrm>
          <a:off x="0" y="976145"/>
          <a:ext cx="8821488" cy="1164325"/>
        </a:xfrm>
        <a:prstGeom prst="roundRect">
          <a:avLst/>
        </a:prstGeom>
        <a:solidFill>
          <a:srgbClr val="D885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ts val="600"/>
            </a:spcAft>
            <a:buNone/>
          </a:pPr>
          <a:r>
            <a:rPr lang="en-US" sz="2400" i="1" kern="1200" dirty="0"/>
            <a:t>POLICY OPTION 2</a:t>
          </a:r>
          <a:r>
            <a:rPr lang="en-US" sz="2400" kern="1200" dirty="0"/>
            <a:t>: </a:t>
          </a:r>
        </a:p>
        <a:p>
          <a:pPr marL="0" lvl="0" indent="0" algn="l" defTabSz="1066800" rtl="0">
            <a:lnSpc>
              <a:spcPct val="90000"/>
            </a:lnSpc>
            <a:spcBef>
              <a:spcPct val="0"/>
            </a:spcBef>
            <a:spcAft>
              <a:spcPts val="600"/>
            </a:spcAft>
            <a:buNone/>
          </a:pPr>
          <a:r>
            <a:rPr lang="en-US" sz="2400" b="1" kern="1200" dirty="0"/>
            <a:t>AMENDMENT OF THE FISHERIES CONTROL REGULATION</a:t>
          </a:r>
          <a:endParaRPr lang="en-GB" sz="2400" b="1" kern="1200" dirty="0"/>
        </a:p>
      </dsp:txBody>
      <dsp:txXfrm>
        <a:off x="56838" y="1032983"/>
        <a:ext cx="8707812" cy="1050649"/>
      </dsp:txXfrm>
    </dsp:sp>
    <dsp:sp modelId="{3A412FE5-F7F0-4064-8FCD-648F1AA74255}">
      <dsp:nvSpPr>
        <dsp:cNvPr id="0" name=""/>
        <dsp:cNvSpPr/>
      </dsp:nvSpPr>
      <dsp:spPr>
        <a:xfrm>
          <a:off x="0" y="2117539"/>
          <a:ext cx="8821488" cy="116432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ts val="600"/>
            </a:spcAft>
            <a:buNone/>
          </a:pPr>
          <a:r>
            <a:rPr lang="en-US" sz="2400" i="1" kern="1200" dirty="0"/>
            <a:t>POLICY OPTION 3</a:t>
          </a:r>
          <a:r>
            <a:rPr lang="en-US" sz="2400" kern="1200" dirty="0"/>
            <a:t>: </a:t>
          </a:r>
        </a:p>
        <a:p>
          <a:pPr marL="0" lvl="0" indent="0" algn="l" defTabSz="1066800" rtl="0">
            <a:lnSpc>
              <a:spcPct val="90000"/>
            </a:lnSpc>
            <a:spcBef>
              <a:spcPct val="0"/>
            </a:spcBef>
            <a:spcAft>
              <a:spcPts val="600"/>
            </a:spcAft>
            <a:buNone/>
          </a:pPr>
          <a:r>
            <a:rPr lang="en-US" sz="2400" b="1" kern="1200" dirty="0"/>
            <a:t>AMENDMENT OF THE FISHERIES CONTROL SYSTEM</a:t>
          </a:r>
          <a:endParaRPr lang="en-GB" sz="2400" b="1" kern="1200" dirty="0"/>
        </a:p>
      </dsp:txBody>
      <dsp:txXfrm>
        <a:off x="56838" y="2174377"/>
        <a:ext cx="8707812" cy="1050649"/>
      </dsp:txXfrm>
    </dsp:sp>
    <dsp:sp modelId="{CEA54C2D-A287-44A3-9255-FC92AF06F54E}">
      <dsp:nvSpPr>
        <dsp:cNvPr id="0" name=""/>
        <dsp:cNvSpPr/>
      </dsp:nvSpPr>
      <dsp:spPr>
        <a:xfrm>
          <a:off x="0" y="3294330"/>
          <a:ext cx="8821488" cy="1017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082"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b="1" kern="1200" dirty="0">
              <a:solidFill>
                <a:srgbClr val="00B050"/>
              </a:solidFill>
            </a:rPr>
            <a:t>OPTION 2 +</a:t>
          </a:r>
          <a:endParaRPr lang="en-GB" sz="2000" b="1" kern="1200" dirty="0">
            <a:solidFill>
              <a:srgbClr val="00B050"/>
            </a:solidFill>
          </a:endParaRPr>
        </a:p>
        <a:p>
          <a:pPr marL="228600" lvl="1" indent="-228600" algn="l" defTabSz="889000" rtl="0">
            <a:lnSpc>
              <a:spcPct val="90000"/>
            </a:lnSpc>
            <a:spcBef>
              <a:spcPct val="0"/>
            </a:spcBef>
            <a:spcAft>
              <a:spcPct val="20000"/>
            </a:spcAft>
            <a:buChar char="•"/>
          </a:pPr>
          <a:r>
            <a:rPr lang="en-US" sz="2000" b="1" kern="1200" dirty="0">
              <a:solidFill>
                <a:srgbClr val="00B050"/>
              </a:solidFill>
            </a:rPr>
            <a:t>Amendment of EFCA Founding Regulation</a:t>
          </a:r>
          <a:endParaRPr lang="en-GB" sz="2000" b="1" kern="1200" dirty="0">
            <a:solidFill>
              <a:srgbClr val="00B050"/>
            </a:solidFill>
          </a:endParaRPr>
        </a:p>
        <a:p>
          <a:pPr marL="228600" lvl="1" indent="-228600" algn="l" defTabSz="889000" rtl="0">
            <a:lnSpc>
              <a:spcPct val="90000"/>
            </a:lnSpc>
            <a:spcBef>
              <a:spcPct val="0"/>
            </a:spcBef>
            <a:spcAft>
              <a:spcPct val="20000"/>
            </a:spcAft>
            <a:buChar char="•"/>
          </a:pPr>
          <a:r>
            <a:rPr lang="en-US" sz="2000" b="1" kern="1200" dirty="0">
              <a:solidFill>
                <a:srgbClr val="00B050"/>
              </a:solidFill>
            </a:rPr>
            <a:t>Amendments of Specific Provisions in Relevant Legislations</a:t>
          </a:r>
          <a:endParaRPr lang="en-GB" sz="2000" b="1" kern="1200" dirty="0">
            <a:solidFill>
              <a:srgbClr val="00B050"/>
            </a:solidFill>
          </a:endParaRPr>
        </a:p>
      </dsp:txBody>
      <dsp:txXfrm>
        <a:off x="0" y="3294330"/>
        <a:ext cx="8821488" cy="10178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EDC73-B07D-4C5C-B4D2-25E3ADC19EB7}">
      <dsp:nvSpPr>
        <dsp:cNvPr id="0" name=""/>
        <dsp:cNvSpPr/>
      </dsp:nvSpPr>
      <dsp:spPr>
        <a:xfrm>
          <a:off x="0" y="27560"/>
          <a:ext cx="8712968" cy="617156"/>
        </a:xfrm>
        <a:prstGeom prst="roundRect">
          <a:avLst/>
        </a:prstGeom>
        <a:solidFill>
          <a:srgbClr val="D885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i="1" kern="1200" dirty="0"/>
            <a:t>Enforcement rules</a:t>
          </a:r>
          <a:endParaRPr lang="en-GB" sz="2400" kern="1200" dirty="0"/>
        </a:p>
      </dsp:txBody>
      <dsp:txXfrm>
        <a:off x="30127" y="57687"/>
        <a:ext cx="8652714" cy="556902"/>
      </dsp:txXfrm>
    </dsp:sp>
    <dsp:sp modelId="{28307CBD-01BF-4045-9868-288DFF409409}">
      <dsp:nvSpPr>
        <dsp:cNvPr id="0" name=""/>
        <dsp:cNvSpPr/>
      </dsp:nvSpPr>
      <dsp:spPr>
        <a:xfrm>
          <a:off x="0" y="739664"/>
          <a:ext cx="8712968" cy="617156"/>
        </a:xfrm>
        <a:prstGeom prst="roundRect">
          <a:avLst/>
        </a:prstGeom>
        <a:solidFill>
          <a:srgbClr val="D885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i="1" kern="1200" dirty="0"/>
            <a:t>Data: availability, quality and sharing</a:t>
          </a:r>
          <a:endParaRPr lang="en-GB" sz="2400" kern="1200" dirty="0"/>
        </a:p>
      </dsp:txBody>
      <dsp:txXfrm>
        <a:off x="30127" y="769791"/>
        <a:ext cx="8652714" cy="556902"/>
      </dsp:txXfrm>
    </dsp:sp>
    <dsp:sp modelId="{7C82DF9D-A931-4C0E-AEAA-78232D280ECA}">
      <dsp:nvSpPr>
        <dsp:cNvPr id="0" name=""/>
        <dsp:cNvSpPr/>
      </dsp:nvSpPr>
      <dsp:spPr>
        <a:xfrm>
          <a:off x="0" y="1390992"/>
          <a:ext cx="8712968" cy="150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rgbClr val="D8850A"/>
              </a:solidFill>
            </a:rPr>
            <a:t>Reporting and tracking for vessels &lt; 12 m</a:t>
          </a:r>
          <a:endParaRPr lang="en-GB" sz="1800" b="1" kern="1200" dirty="0">
            <a:solidFill>
              <a:srgbClr val="D8850A"/>
            </a:solidFill>
          </a:endParaRPr>
        </a:p>
        <a:p>
          <a:pPr marL="171450" lvl="1" indent="-171450" algn="l" defTabSz="800100" rtl="0">
            <a:lnSpc>
              <a:spcPct val="90000"/>
            </a:lnSpc>
            <a:spcBef>
              <a:spcPct val="0"/>
            </a:spcBef>
            <a:spcAft>
              <a:spcPct val="20000"/>
            </a:spcAft>
            <a:buChar char="•"/>
          </a:pPr>
          <a:r>
            <a:rPr lang="en-US" sz="1800" b="1" kern="1200" dirty="0">
              <a:solidFill>
                <a:srgbClr val="D8850A"/>
              </a:solidFill>
            </a:rPr>
            <a:t>Control of recreational fisheries</a:t>
          </a:r>
          <a:endParaRPr lang="en-GB" sz="1800" b="1" kern="1200" dirty="0">
            <a:solidFill>
              <a:srgbClr val="D8850A"/>
            </a:solidFill>
          </a:endParaRPr>
        </a:p>
        <a:p>
          <a:pPr marL="171450" lvl="1" indent="-171450" algn="l" defTabSz="800100" rtl="0">
            <a:lnSpc>
              <a:spcPct val="90000"/>
            </a:lnSpc>
            <a:spcBef>
              <a:spcPct val="0"/>
            </a:spcBef>
            <a:spcAft>
              <a:spcPct val="20000"/>
            </a:spcAft>
            <a:buChar char="•"/>
          </a:pPr>
          <a:r>
            <a:rPr lang="en-US" sz="1800" b="1" kern="1200" dirty="0">
              <a:solidFill>
                <a:srgbClr val="D8850A"/>
              </a:solidFill>
            </a:rPr>
            <a:t>Weighing, transport and sales</a:t>
          </a:r>
          <a:endParaRPr lang="en-GB" sz="1800" b="1" kern="1200" dirty="0">
            <a:solidFill>
              <a:srgbClr val="D8850A"/>
            </a:solidFill>
          </a:endParaRPr>
        </a:p>
        <a:p>
          <a:pPr marL="171450" lvl="1" indent="-171450" algn="l" defTabSz="800100" rtl="0">
            <a:lnSpc>
              <a:spcPct val="90000"/>
            </a:lnSpc>
            <a:spcBef>
              <a:spcPct val="0"/>
            </a:spcBef>
            <a:spcAft>
              <a:spcPct val="20000"/>
            </a:spcAft>
            <a:buChar char="•"/>
          </a:pPr>
          <a:r>
            <a:rPr lang="en-US" sz="1800" b="1" kern="1200" dirty="0">
              <a:solidFill>
                <a:srgbClr val="D8850A"/>
              </a:solidFill>
            </a:rPr>
            <a:t>Monitoring of the fishing capacity</a:t>
          </a:r>
          <a:endParaRPr lang="en-GB" sz="1800" b="1" kern="1200" dirty="0">
            <a:solidFill>
              <a:srgbClr val="D8850A"/>
            </a:solidFill>
          </a:endParaRPr>
        </a:p>
        <a:p>
          <a:pPr marL="171450" lvl="1" indent="-171450" algn="l" defTabSz="800100" rtl="0">
            <a:lnSpc>
              <a:spcPct val="90000"/>
            </a:lnSpc>
            <a:spcBef>
              <a:spcPct val="0"/>
            </a:spcBef>
            <a:spcAft>
              <a:spcPct val="20000"/>
            </a:spcAft>
            <a:buChar char="•"/>
          </a:pPr>
          <a:r>
            <a:rPr lang="en-US" sz="1800" b="1" kern="1200" dirty="0">
              <a:solidFill>
                <a:srgbClr val="D8850A"/>
              </a:solidFill>
            </a:rPr>
            <a:t>Data management and sharing at EU level</a:t>
          </a:r>
          <a:endParaRPr lang="en-GB" sz="1800" b="1" kern="1200" dirty="0">
            <a:solidFill>
              <a:srgbClr val="D8850A"/>
            </a:solidFill>
          </a:endParaRPr>
        </a:p>
      </dsp:txBody>
      <dsp:txXfrm>
        <a:off x="0" y="1390992"/>
        <a:ext cx="8712968" cy="1502568"/>
      </dsp:txXfrm>
    </dsp:sp>
    <dsp:sp modelId="{8E0EFE39-4FBE-46E5-8887-DC72B123A37D}">
      <dsp:nvSpPr>
        <dsp:cNvPr id="0" name=""/>
        <dsp:cNvSpPr/>
      </dsp:nvSpPr>
      <dsp:spPr>
        <a:xfrm>
          <a:off x="0" y="2933461"/>
          <a:ext cx="8712968" cy="440236"/>
        </a:xfrm>
        <a:prstGeom prst="roundRect">
          <a:avLst/>
        </a:prstGeom>
        <a:solidFill>
          <a:srgbClr val="D885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i="1" kern="1200" dirty="0"/>
            <a:t>Increased synergies with other policies</a:t>
          </a:r>
          <a:endParaRPr lang="en-GB" sz="2400" kern="1200" dirty="0"/>
        </a:p>
      </dsp:txBody>
      <dsp:txXfrm>
        <a:off x="21491" y="2954952"/>
        <a:ext cx="8669986" cy="397254"/>
      </dsp:txXfrm>
    </dsp:sp>
    <dsp:sp modelId="{D4B67F43-9B15-4EE0-9238-227BBB84C635}">
      <dsp:nvSpPr>
        <dsp:cNvPr id="0" name=""/>
        <dsp:cNvSpPr/>
      </dsp:nvSpPr>
      <dsp:spPr>
        <a:xfrm>
          <a:off x="0" y="3299626"/>
          <a:ext cx="8712968" cy="92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dirty="0">
              <a:solidFill>
                <a:srgbClr val="D8850A"/>
              </a:solidFill>
            </a:rPr>
            <a:t>Environment</a:t>
          </a:r>
          <a:endParaRPr lang="en-GB" sz="1800" b="1" kern="1200" dirty="0">
            <a:solidFill>
              <a:srgbClr val="D8850A"/>
            </a:solidFill>
          </a:endParaRPr>
        </a:p>
        <a:p>
          <a:pPr marL="171450" lvl="1" indent="-171450" algn="l" defTabSz="800100" rtl="0">
            <a:lnSpc>
              <a:spcPct val="90000"/>
            </a:lnSpc>
            <a:spcBef>
              <a:spcPct val="0"/>
            </a:spcBef>
            <a:spcAft>
              <a:spcPct val="20000"/>
            </a:spcAft>
            <a:buChar char="•"/>
          </a:pPr>
          <a:r>
            <a:rPr lang="en-US" sz="1800" b="1" kern="1200" dirty="0">
              <a:solidFill>
                <a:srgbClr val="D8850A"/>
              </a:solidFill>
            </a:rPr>
            <a:t>Food Law</a:t>
          </a:r>
          <a:endParaRPr lang="en-GB" sz="1800" b="1" kern="1200" dirty="0">
            <a:solidFill>
              <a:srgbClr val="D8850A"/>
            </a:solidFill>
          </a:endParaRPr>
        </a:p>
        <a:p>
          <a:pPr marL="171450" lvl="1" indent="-171450" algn="l" defTabSz="800100" rtl="0">
            <a:lnSpc>
              <a:spcPct val="90000"/>
            </a:lnSpc>
            <a:spcBef>
              <a:spcPct val="0"/>
            </a:spcBef>
            <a:spcAft>
              <a:spcPct val="20000"/>
            </a:spcAft>
            <a:buChar char="•"/>
          </a:pPr>
          <a:r>
            <a:rPr lang="en-US" sz="1800" b="1" kern="1200" dirty="0">
              <a:solidFill>
                <a:srgbClr val="D8850A"/>
              </a:solidFill>
            </a:rPr>
            <a:t>Market control (and traceability)</a:t>
          </a:r>
          <a:endParaRPr lang="en-GB" sz="1800" b="1" kern="1200" dirty="0">
            <a:solidFill>
              <a:srgbClr val="D8850A"/>
            </a:solidFill>
          </a:endParaRPr>
        </a:p>
      </dsp:txBody>
      <dsp:txXfrm>
        <a:off x="0" y="3299626"/>
        <a:ext cx="8712968" cy="921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3585C-5BA3-4E63-9A44-EAFD87C23E2E}">
      <dsp:nvSpPr>
        <dsp:cNvPr id="0" name=""/>
        <dsp:cNvSpPr/>
      </dsp:nvSpPr>
      <dsp:spPr>
        <a:xfrm>
          <a:off x="0" y="0"/>
          <a:ext cx="8229600" cy="720169"/>
        </a:xfrm>
        <a:prstGeom prst="roundRect">
          <a:avLst/>
        </a:prstGeom>
        <a:solidFill>
          <a:srgbClr val="D885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i="0" u="sng" kern="1200"/>
            <a:t>POLICY OPTION 2</a:t>
          </a:r>
          <a:endParaRPr lang="en-GB" sz="3000" kern="1200"/>
        </a:p>
      </dsp:txBody>
      <dsp:txXfrm>
        <a:off x="35156" y="35156"/>
        <a:ext cx="8159288" cy="6498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3BBC7-B84A-4935-8B0F-B3E9BE12C291}">
      <dsp:nvSpPr>
        <dsp:cNvPr id="0" name=""/>
        <dsp:cNvSpPr/>
      </dsp:nvSpPr>
      <dsp:spPr>
        <a:xfrm>
          <a:off x="0" y="6096"/>
          <a:ext cx="8208912" cy="67392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i="1" kern="1200" dirty="0"/>
            <a:t>Enforcement rules</a:t>
          </a:r>
          <a:endParaRPr lang="en-GB" sz="2400" i="1" kern="1200" dirty="0"/>
        </a:p>
      </dsp:txBody>
      <dsp:txXfrm>
        <a:off x="32898" y="38994"/>
        <a:ext cx="8143116" cy="608124"/>
      </dsp:txXfrm>
    </dsp:sp>
    <dsp:sp modelId="{3540BCC8-499A-4112-93E0-B4D1418BAD01}">
      <dsp:nvSpPr>
        <dsp:cNvPr id="0" name=""/>
        <dsp:cNvSpPr/>
      </dsp:nvSpPr>
      <dsp:spPr>
        <a:xfrm>
          <a:off x="0" y="783696"/>
          <a:ext cx="8208912" cy="67392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i="1" kern="1200" dirty="0"/>
            <a:t>Increased Synergies with other policies</a:t>
          </a:r>
          <a:endParaRPr lang="en-GB" sz="2400" i="1" kern="1200" dirty="0"/>
        </a:p>
      </dsp:txBody>
      <dsp:txXfrm>
        <a:off x="32898" y="816594"/>
        <a:ext cx="8143116" cy="608124"/>
      </dsp:txXfrm>
    </dsp:sp>
    <dsp:sp modelId="{73A48F36-835B-412B-9EDE-F837DF9AED24}">
      <dsp:nvSpPr>
        <dsp:cNvPr id="0" name=""/>
        <dsp:cNvSpPr/>
      </dsp:nvSpPr>
      <dsp:spPr>
        <a:xfrm>
          <a:off x="0" y="1457616"/>
          <a:ext cx="8208912" cy="6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33"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b="1" kern="1200" dirty="0">
              <a:solidFill>
                <a:srgbClr val="00B050"/>
              </a:solidFill>
            </a:rPr>
            <a:t>Market control (and traceability)</a:t>
          </a:r>
          <a:endParaRPr lang="en-GB" sz="2000" b="1" kern="1200" dirty="0">
            <a:solidFill>
              <a:srgbClr val="00B050"/>
            </a:solidFill>
          </a:endParaRPr>
        </a:p>
        <a:p>
          <a:pPr marL="228600" lvl="1" indent="-228600" algn="l" defTabSz="889000" rtl="0">
            <a:lnSpc>
              <a:spcPct val="90000"/>
            </a:lnSpc>
            <a:spcBef>
              <a:spcPct val="0"/>
            </a:spcBef>
            <a:spcAft>
              <a:spcPct val="20000"/>
            </a:spcAft>
            <a:buChar char="•"/>
          </a:pPr>
          <a:r>
            <a:rPr lang="en-US" sz="2000" b="1" kern="1200" dirty="0">
              <a:solidFill>
                <a:srgbClr val="00B050"/>
              </a:solidFill>
            </a:rPr>
            <a:t>IUU</a:t>
          </a:r>
          <a:endParaRPr lang="en-GB" sz="2000" b="1" kern="1200" dirty="0">
            <a:solidFill>
              <a:srgbClr val="00B050"/>
            </a:solidFill>
          </a:endParaRPr>
        </a:p>
      </dsp:txBody>
      <dsp:txXfrm>
        <a:off x="0" y="1457616"/>
        <a:ext cx="8208912" cy="670680"/>
      </dsp:txXfrm>
    </dsp:sp>
    <dsp:sp modelId="{98B00941-C84F-455A-8747-A1AA0B78EA06}">
      <dsp:nvSpPr>
        <dsp:cNvPr id="0" name=""/>
        <dsp:cNvSpPr/>
      </dsp:nvSpPr>
      <dsp:spPr>
        <a:xfrm>
          <a:off x="0" y="2128296"/>
          <a:ext cx="8208912" cy="67392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i="1" kern="1200" dirty="0"/>
            <a:t>EFCA Founding Regulation</a:t>
          </a:r>
          <a:endParaRPr lang="en-GB" sz="2400" i="1" kern="1200" dirty="0"/>
        </a:p>
      </dsp:txBody>
      <dsp:txXfrm>
        <a:off x="32898" y="2161194"/>
        <a:ext cx="8143116"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9F9E2361-5DE3-4ADE-8706-F07FFB6D0EBA}" type="slidenum">
              <a:rPr lang="en-GB" altLang="en-US"/>
              <a:pPr/>
              <a:t>‹#›</a:t>
            </a:fld>
            <a:endParaRPr lang="en-GB" altLang="en-US"/>
          </a:p>
        </p:txBody>
      </p:sp>
    </p:spTree>
    <p:extLst>
      <p:ext uri="{BB962C8B-B14F-4D97-AF65-F5344CB8AC3E}">
        <p14:creationId xmlns:p14="http://schemas.microsoft.com/office/powerpoint/2010/main" val="347761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11678B04-8546-4E88-8AA7-AEBA36777749}" type="slidenum">
              <a:rPr lang="en-GB" altLang="en-US"/>
              <a:pPr/>
              <a:t>‹#›</a:t>
            </a:fld>
            <a:endParaRPr lang="en-GB" altLang="en-US"/>
          </a:p>
        </p:txBody>
      </p:sp>
    </p:spTree>
    <p:extLst>
      <p:ext uri="{BB962C8B-B14F-4D97-AF65-F5344CB8AC3E}">
        <p14:creationId xmlns:p14="http://schemas.microsoft.com/office/powerpoint/2010/main" val="38778784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r>
              <a:rPr lang="en-GB" b="1" dirty="0"/>
              <a:t>Specific objectives of this initiative are to:</a:t>
            </a:r>
            <a:endParaRPr lang="en-GB" dirty="0"/>
          </a:p>
          <a:p>
            <a:pPr lvl="0"/>
            <a:r>
              <a:rPr lang="en-GB" dirty="0"/>
              <a:t>Remove obstacles that lead to ineffective or different implementation of provisions by Member States and to situations that hinder equitable treatment of operators within and across Member States, </a:t>
            </a:r>
            <a:r>
              <a:rPr lang="en-GB" i="1" dirty="0"/>
              <a:t>e.g.</a:t>
            </a:r>
            <a:r>
              <a:rPr lang="en-GB" dirty="0"/>
              <a:t> concerning the enforcement of rules;</a:t>
            </a:r>
          </a:p>
          <a:p>
            <a:pPr lvl="0"/>
            <a:r>
              <a:rPr lang="en-GB" dirty="0"/>
              <a:t>Simplify the current legislative framework and reducing administrative burden </a:t>
            </a:r>
            <a:r>
              <a:rPr lang="en-GB" i="1" dirty="0"/>
              <a:t>e.g.</a:t>
            </a:r>
            <a:r>
              <a:rPr lang="en-GB" dirty="0"/>
              <a:t> by streamlining reporting requirements; promoting the use of harmonised and/or interoperable IT tools, and harmonise the catalogue of serious infringements. </a:t>
            </a:r>
          </a:p>
          <a:p>
            <a:pPr lvl="0"/>
            <a:r>
              <a:rPr lang="en-GB" dirty="0"/>
              <a:t>Improve availability, reliability and completeness of fisheries data and information, in particular of catch data, which are key to monitor and deliver on the CFP objectives and allow exchange and sharing of information;</a:t>
            </a:r>
          </a:p>
          <a:p>
            <a:pPr lvl="0"/>
            <a:r>
              <a:rPr lang="en-GB" dirty="0"/>
              <a:t>Bridge the gaps with the reformed CFP, with special regard to appropriate control rules relating to the landing obligation and to the revised multiannual approach to fisheries management;</a:t>
            </a:r>
          </a:p>
          <a:p>
            <a:pPr lvl="0"/>
            <a:r>
              <a:rPr lang="en-GB" dirty="0"/>
              <a:t>Enhance the level of coordination among and within Member States, the European Commission and the European Fishery Control Agency (EFCA) to improve synergies and promote a level playing field at EU level.</a:t>
            </a:r>
          </a:p>
          <a:p>
            <a:pPr lvl="0"/>
            <a:r>
              <a:rPr lang="en-GB" dirty="0"/>
              <a:t>Align EFCA’s mission and tasks with recent developments in the Common Fisheries Policy (CFP), notably the landing obligation, regionalisation, measures to combat IUU fishing and the external dimension of the CFP as well as with any future revision of the Control Regulation.</a:t>
            </a:r>
          </a:p>
          <a:p>
            <a:r>
              <a:rPr lang="en-GB" dirty="0"/>
              <a:t> </a:t>
            </a:r>
          </a:p>
          <a:p>
            <a:r>
              <a:rPr lang="en-GB" dirty="0"/>
              <a:t> </a:t>
            </a:r>
          </a:p>
          <a:p>
            <a:endParaRPr lang="en-GB" dirty="0"/>
          </a:p>
        </p:txBody>
      </p:sp>
      <p:sp>
        <p:nvSpPr>
          <p:cNvPr id="4" name="Slide Number Placeholder 3"/>
          <p:cNvSpPr>
            <a:spLocks noGrp="1"/>
          </p:cNvSpPr>
          <p:nvPr>
            <p:ph type="sldNum" sz="quarter" idx="10"/>
          </p:nvPr>
        </p:nvSpPr>
        <p:spPr/>
        <p:txBody>
          <a:bodyPr/>
          <a:lstStyle/>
          <a:p>
            <a:fld id="{57423500-318E-48AE-812E-F51835EF4E90}" type="slidenum">
              <a:rPr lang="en-GB" altLang="en-US" smtClean="0"/>
              <a:pPr/>
              <a:t>2</a:t>
            </a:fld>
            <a:endParaRPr lang="en-GB" altLang="en-US"/>
          </a:p>
        </p:txBody>
      </p:sp>
    </p:spTree>
    <p:extLst>
      <p:ext uri="{BB962C8B-B14F-4D97-AF65-F5344CB8AC3E}">
        <p14:creationId xmlns:p14="http://schemas.microsoft.com/office/powerpoint/2010/main" val="3208333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10152950-DBF7-4D52-96F9-F7855238479A}"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6994F29-665F-4ACD-A9CB-994DF1A879FC}" type="slidenum">
              <a:rPr lang="en-GB" altLang="en-US"/>
              <a:pPr/>
              <a:t>‹#›</a:t>
            </a:fld>
            <a:endParaRPr lang="en-GB" altLang="en-US"/>
          </a:p>
        </p:txBody>
      </p:sp>
    </p:spTree>
    <p:extLst>
      <p:ext uri="{BB962C8B-B14F-4D97-AF65-F5344CB8AC3E}">
        <p14:creationId xmlns:p14="http://schemas.microsoft.com/office/powerpoint/2010/main" val="400224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323EB7A-4393-46EE-8152-6F52E50C07C4}" type="slidenum">
              <a:rPr lang="en-GB" altLang="en-US"/>
              <a:pPr/>
              <a:t>‹#›</a:t>
            </a:fld>
            <a:endParaRPr lang="en-GB" altLang="en-US"/>
          </a:p>
        </p:txBody>
      </p:sp>
    </p:spTree>
    <p:extLst>
      <p:ext uri="{BB962C8B-B14F-4D97-AF65-F5344CB8AC3E}">
        <p14:creationId xmlns:p14="http://schemas.microsoft.com/office/powerpoint/2010/main" val="161164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4920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B6F713F-EDAA-474B-A893-036898B9B48B}" type="slidenum">
              <a:rPr lang="en-GB" altLang="en-US"/>
              <a:pPr/>
              <a:t>‹#›</a:t>
            </a:fld>
            <a:endParaRPr lang="en-GB" altLang="en-US"/>
          </a:p>
        </p:txBody>
      </p:sp>
    </p:spTree>
    <p:extLst>
      <p:ext uri="{BB962C8B-B14F-4D97-AF65-F5344CB8AC3E}">
        <p14:creationId xmlns:p14="http://schemas.microsoft.com/office/powerpoint/2010/main" val="127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6564E39-9796-4558-8E6D-DD7E29BC1391}" type="slidenum">
              <a:rPr lang="en-GB" altLang="en-US"/>
              <a:pPr/>
              <a:t>‹#›</a:t>
            </a:fld>
            <a:endParaRPr lang="en-GB" altLang="en-US"/>
          </a:p>
        </p:txBody>
      </p:sp>
    </p:spTree>
    <p:extLst>
      <p:ext uri="{BB962C8B-B14F-4D97-AF65-F5344CB8AC3E}">
        <p14:creationId xmlns:p14="http://schemas.microsoft.com/office/powerpoint/2010/main" val="178414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C52D88A-42D4-4A1B-B557-54B3B09EBED0}" type="slidenum">
              <a:rPr lang="en-GB" altLang="en-US"/>
              <a:pPr/>
              <a:t>‹#›</a:t>
            </a:fld>
            <a:endParaRPr lang="en-GB" altLang="en-US"/>
          </a:p>
        </p:txBody>
      </p:sp>
    </p:spTree>
    <p:extLst>
      <p:ext uri="{BB962C8B-B14F-4D97-AF65-F5344CB8AC3E}">
        <p14:creationId xmlns:p14="http://schemas.microsoft.com/office/powerpoint/2010/main" val="362662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E54634CA-263B-4E75-8D9D-48EAF0838426}" type="slidenum">
              <a:rPr lang="en-GB" altLang="en-US"/>
              <a:pPr/>
              <a:t>‹#›</a:t>
            </a:fld>
            <a:endParaRPr lang="en-GB" altLang="en-US"/>
          </a:p>
        </p:txBody>
      </p:sp>
    </p:spTree>
    <p:extLst>
      <p:ext uri="{BB962C8B-B14F-4D97-AF65-F5344CB8AC3E}">
        <p14:creationId xmlns:p14="http://schemas.microsoft.com/office/powerpoint/2010/main" val="291322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A20B3DF4-1030-4E85-8060-50BF18E43EFB}" type="slidenum">
              <a:rPr lang="en-GB" altLang="en-US"/>
              <a:pPr/>
              <a:t>‹#›</a:t>
            </a:fld>
            <a:endParaRPr lang="en-GB" altLang="en-US"/>
          </a:p>
        </p:txBody>
      </p:sp>
    </p:spTree>
    <p:extLst>
      <p:ext uri="{BB962C8B-B14F-4D97-AF65-F5344CB8AC3E}">
        <p14:creationId xmlns:p14="http://schemas.microsoft.com/office/powerpoint/2010/main" val="94236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319F67D7-BA45-433B-B375-86D630270002}" type="slidenum">
              <a:rPr lang="en-GB" altLang="en-US"/>
              <a:pPr/>
              <a:t>‹#›</a:t>
            </a:fld>
            <a:endParaRPr lang="en-GB" altLang="en-US"/>
          </a:p>
        </p:txBody>
      </p:sp>
    </p:spTree>
    <p:extLst>
      <p:ext uri="{BB962C8B-B14F-4D97-AF65-F5344CB8AC3E}">
        <p14:creationId xmlns:p14="http://schemas.microsoft.com/office/powerpoint/2010/main" val="328324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6F6632B8-D346-4550-B895-C3EC7E58557A}" type="slidenum">
              <a:rPr lang="en-GB" altLang="en-US"/>
              <a:pPr/>
              <a:t>‹#›</a:t>
            </a:fld>
            <a:endParaRPr lang="en-GB" altLang="en-US"/>
          </a:p>
        </p:txBody>
      </p:sp>
    </p:spTree>
    <p:extLst>
      <p:ext uri="{BB962C8B-B14F-4D97-AF65-F5344CB8AC3E}">
        <p14:creationId xmlns:p14="http://schemas.microsoft.com/office/powerpoint/2010/main" val="249993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AB327F6-8E80-4BDC-B94B-0B4AA83C001A}" type="slidenum">
              <a:rPr lang="en-GB" altLang="en-US"/>
              <a:pPr/>
              <a:t>‹#›</a:t>
            </a:fld>
            <a:endParaRPr lang="en-GB" altLang="en-US"/>
          </a:p>
        </p:txBody>
      </p:sp>
    </p:spTree>
    <p:extLst>
      <p:ext uri="{BB962C8B-B14F-4D97-AF65-F5344CB8AC3E}">
        <p14:creationId xmlns:p14="http://schemas.microsoft.com/office/powerpoint/2010/main" val="144515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D8BFAE08-7622-4771-9926-EE34FBD51A8B}"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Layout" Target="../diagrams/layout4.xml"/><Relationship Id="rId7" Type="http://schemas.openxmlformats.org/officeDocument/2006/relationships/image" Target="../media/image9.jpeg"/><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251520" y="1484784"/>
            <a:ext cx="8784976" cy="2375768"/>
          </a:xfrm>
        </p:spPr>
        <p:txBody>
          <a:bodyPr/>
          <a:lstStyle/>
          <a:p>
            <a:pPr algn="ctr"/>
            <a:r>
              <a:rPr lang="fr-BE" altLang="en-US" sz="4800" dirty="0" err="1"/>
              <a:t>Revision</a:t>
            </a:r>
            <a:r>
              <a:rPr lang="fr-BE" altLang="en-US" sz="4800" dirty="0"/>
              <a:t> of the EU </a:t>
            </a:r>
            <a:br>
              <a:rPr lang="fr-BE" altLang="en-US" sz="4800" dirty="0"/>
            </a:br>
            <a:r>
              <a:rPr lang="fr-BE" altLang="en-US" sz="4800" dirty="0" err="1"/>
              <a:t>Fisheries</a:t>
            </a:r>
            <a:r>
              <a:rPr lang="fr-BE" altLang="en-US" sz="4800" dirty="0"/>
              <a:t> Control System</a:t>
            </a:r>
            <a:endParaRPr lang="en-GB" altLang="en-US" sz="4800" dirty="0"/>
          </a:p>
        </p:txBody>
      </p:sp>
      <p:sp>
        <p:nvSpPr>
          <p:cNvPr id="81926" name="Rectangle 6"/>
          <p:cNvSpPr>
            <a:spLocks noGrp="1" noChangeArrowheads="1"/>
          </p:cNvSpPr>
          <p:nvPr>
            <p:ph type="subTitle" idx="1"/>
          </p:nvPr>
        </p:nvSpPr>
        <p:spPr>
          <a:xfrm>
            <a:off x="179512" y="3861048"/>
            <a:ext cx="8866336" cy="792088"/>
          </a:xfrm>
        </p:spPr>
        <p:txBody>
          <a:bodyPr/>
          <a:lstStyle/>
          <a:p>
            <a:pPr algn="ctr"/>
            <a:r>
              <a:rPr lang="fr-BE" altLang="en-US" sz="2600" i="1" dirty="0" err="1">
                <a:latin typeface="+mj-lt"/>
                <a:ea typeface="+mj-ea"/>
                <a:cs typeface="+mj-cs"/>
              </a:rPr>
              <a:t>Stakeholders</a:t>
            </a:r>
            <a:r>
              <a:rPr lang="fr-BE" altLang="en-US" sz="2600" i="1" dirty="0">
                <a:latin typeface="+mj-lt"/>
              </a:rPr>
              <a:t>' Consultation</a:t>
            </a:r>
            <a:endParaRPr lang="en-GB" altLang="en-US" sz="2600" i="1" dirty="0">
              <a:latin typeface="+mj-lt"/>
            </a:endParaRPr>
          </a:p>
        </p:txBody>
      </p:sp>
      <p:sp>
        <p:nvSpPr>
          <p:cNvPr id="4" name="Rectangle 6"/>
          <p:cNvSpPr txBox="1">
            <a:spLocks noChangeArrowheads="1"/>
          </p:cNvSpPr>
          <p:nvPr/>
        </p:nvSpPr>
        <p:spPr bwMode="auto">
          <a:xfrm>
            <a:off x="254968" y="5170276"/>
            <a:ext cx="886633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ctr"/>
            <a:r>
              <a:rPr lang="fr-BE" altLang="en-US" sz="2600" kern="0" dirty="0"/>
              <a:t>16  November 2017</a:t>
            </a:r>
            <a:endParaRPr lang="en-GB" altLang="en-US" sz="2600"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132856"/>
            <a:ext cx="8147248" cy="3528913"/>
          </a:xfrm>
        </p:spPr>
        <p:txBody>
          <a:bodyPr/>
          <a:lstStyle/>
          <a:p>
            <a:endParaRPr lang="en-US" sz="2000" b="1" i="0" u="sng" dirty="0">
              <a:solidFill>
                <a:srgbClr val="C00000"/>
              </a:solidFill>
            </a:endParaRPr>
          </a:p>
          <a:p>
            <a:r>
              <a:rPr lang="en-US" sz="2000" b="1" i="0" u="sng" dirty="0">
                <a:solidFill>
                  <a:srgbClr val="C00000"/>
                </a:solidFill>
              </a:rPr>
              <a:t>PROBLEM:</a:t>
            </a:r>
          </a:p>
          <a:p>
            <a:r>
              <a:rPr lang="en-US" b="1" i="0" dirty="0">
                <a:solidFill>
                  <a:srgbClr val="C00000"/>
                </a:solidFill>
              </a:rPr>
              <a:t>Lack of consistency and effectiveness of national sanctions for infringements of the CFP rules</a:t>
            </a:r>
          </a:p>
          <a:p>
            <a:pPr marL="2159000" indent="-368300">
              <a:spcBef>
                <a:spcPts val="1200"/>
              </a:spcBef>
              <a:buClrTx/>
              <a:buSzPct val="150000"/>
            </a:pPr>
            <a:r>
              <a:rPr lang="en-US" i="0" dirty="0">
                <a:solidFill>
                  <a:srgbClr val="C00000"/>
                </a:solidFill>
              </a:rPr>
              <a:t>Complex enforcement system </a:t>
            </a:r>
          </a:p>
          <a:p>
            <a:pPr marL="2514600" lvl="1" indent="-355600">
              <a:spcBef>
                <a:spcPts val="600"/>
              </a:spcBef>
              <a:buClrTx/>
              <a:buSzPct val="150000"/>
              <a:buFont typeface="Wingdings"/>
              <a:buChar char="à"/>
            </a:pPr>
            <a:r>
              <a:rPr lang="en-US" dirty="0">
                <a:solidFill>
                  <a:srgbClr val="C00000"/>
                </a:solidFill>
                <a:sym typeface="Wingdings" panose="05000000000000000000" pitchFamily="2" charset="2"/>
              </a:rPr>
              <a:t>C</a:t>
            </a:r>
            <a:r>
              <a:rPr lang="en-US" i="0" dirty="0">
                <a:solidFill>
                  <a:srgbClr val="C00000"/>
                </a:solidFill>
                <a:sym typeface="Wingdings" panose="05000000000000000000" pitchFamily="2" charset="2"/>
              </a:rPr>
              <a:t>onfusion on application</a:t>
            </a:r>
            <a:endParaRPr lang="en-US" dirty="0">
              <a:solidFill>
                <a:srgbClr val="C00000"/>
              </a:solidFill>
              <a:sym typeface="Wingdings" panose="05000000000000000000" pitchFamily="2" charset="2"/>
            </a:endParaRPr>
          </a:p>
          <a:p>
            <a:pPr marL="2159000" indent="-368300">
              <a:spcBef>
                <a:spcPts val="1200"/>
              </a:spcBef>
              <a:buClrTx/>
              <a:buSzPct val="150000"/>
            </a:pPr>
            <a:r>
              <a:rPr lang="en-US" i="0" dirty="0">
                <a:solidFill>
                  <a:srgbClr val="C00000"/>
                </a:solidFill>
                <a:sym typeface="Wingdings" panose="05000000000000000000" pitchFamily="2" charset="2"/>
              </a:rPr>
              <a:t>Diverse sanctions amongst MSs</a:t>
            </a:r>
          </a:p>
          <a:p>
            <a:pPr marL="2514600" lvl="1" indent="-355600">
              <a:buClrTx/>
              <a:buSzPct val="150000"/>
              <a:buFont typeface="Wingdings"/>
              <a:buChar char="à"/>
            </a:pPr>
            <a:r>
              <a:rPr lang="en-US" dirty="0">
                <a:solidFill>
                  <a:srgbClr val="C00000"/>
                </a:solidFill>
                <a:sym typeface="Wingdings" panose="05000000000000000000" pitchFamily="2" charset="2"/>
              </a:rPr>
              <a:t>Lack of even criteria for applications of    serious infringements by MSs</a:t>
            </a:r>
          </a:p>
          <a:p>
            <a:pPr marL="457200" lvl="1" indent="0">
              <a:buClrTx/>
              <a:buSzPct val="150000"/>
              <a:buNone/>
            </a:pPr>
            <a:endParaRPr lang="en-US" dirty="0">
              <a:solidFill>
                <a:schemeClr val="tx1"/>
              </a:solidFill>
              <a:sym typeface="Wingdings" panose="05000000000000000000" pitchFamily="2" charset="2"/>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293096"/>
            <a:ext cx="2250250" cy="1800200"/>
          </a:xfrm>
          <a:prstGeom prst="rect">
            <a:avLst/>
          </a:prstGeom>
        </p:spPr>
      </p:pic>
      <p:grpSp>
        <p:nvGrpSpPr>
          <p:cNvPr id="6" name="Group 5"/>
          <p:cNvGrpSpPr/>
          <p:nvPr/>
        </p:nvGrpSpPr>
        <p:grpSpPr>
          <a:xfrm>
            <a:off x="421656" y="1368692"/>
            <a:ext cx="8712968" cy="720080"/>
            <a:chOff x="206140" y="-1935549"/>
            <a:chExt cx="8712968" cy="720080"/>
          </a:xfrm>
        </p:grpSpPr>
        <p:sp>
          <p:nvSpPr>
            <p:cNvPr id="7" name="Rounded Rectangle 6"/>
            <p:cNvSpPr/>
            <p:nvPr/>
          </p:nvSpPr>
          <p:spPr>
            <a:xfrm>
              <a:off x="206140" y="-1935549"/>
              <a:ext cx="8712968" cy="720080"/>
            </a:xfrm>
            <a:prstGeom prst="roundRect">
              <a:avLst/>
            </a:prstGeom>
            <a:solidFill>
              <a:srgbClr val="D8850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15516" y="-1874562"/>
              <a:ext cx="8665334" cy="598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3600" b="1" i="1" kern="1200" dirty="0"/>
                <a:t>Enforcement rules</a:t>
              </a:r>
              <a:endParaRPr lang="en-GB" sz="3600" kern="1200" dirty="0"/>
            </a:p>
          </p:txBody>
        </p:sp>
      </p:grpSp>
    </p:spTree>
    <p:extLst>
      <p:ext uri="{BB962C8B-B14F-4D97-AF65-F5344CB8AC3E}">
        <p14:creationId xmlns:p14="http://schemas.microsoft.com/office/powerpoint/2010/main" val="33252963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681" y="2174404"/>
            <a:ext cx="8116227" cy="4464496"/>
          </a:xfrm>
        </p:spPr>
        <p:txBody>
          <a:bodyPr/>
          <a:lstStyle/>
          <a:p>
            <a:pPr marL="0" indent="0" algn="ctr">
              <a:spcBef>
                <a:spcPts val="1200"/>
              </a:spcBef>
              <a:spcAft>
                <a:spcPts val="600"/>
              </a:spcAft>
              <a:buNone/>
            </a:pPr>
            <a:r>
              <a:rPr lang="en-US" sz="2800" b="1" i="0" u="sng" dirty="0"/>
              <a:t>SUGGESTION of SPECIFIC ACTIONS</a:t>
            </a:r>
            <a:r>
              <a:rPr lang="en-US" sz="2800" b="1" i="0" dirty="0"/>
              <a:t>:</a:t>
            </a:r>
          </a:p>
          <a:p>
            <a:pPr>
              <a:spcBef>
                <a:spcPts val="1200"/>
              </a:spcBef>
              <a:spcAft>
                <a:spcPts val="600"/>
              </a:spcAft>
              <a:buClr>
                <a:srgbClr val="0F5494"/>
              </a:buClr>
              <a:buSzPct val="100000"/>
              <a:buFont typeface="+mj-lt"/>
              <a:buAutoNum type="arabicPeriod"/>
            </a:pPr>
            <a:r>
              <a:rPr lang="en-US" sz="1800" b="1" i="0" dirty="0"/>
              <a:t>Unequivocal criteria</a:t>
            </a:r>
          </a:p>
          <a:p>
            <a:pPr>
              <a:spcBef>
                <a:spcPts val="1200"/>
              </a:spcBef>
              <a:spcAft>
                <a:spcPts val="600"/>
              </a:spcAft>
              <a:buClr>
                <a:srgbClr val="0F5494"/>
              </a:buClr>
              <a:buSzPct val="100000"/>
              <a:buFont typeface="+mj-lt"/>
              <a:buAutoNum type="arabicPeriod"/>
            </a:pPr>
            <a:r>
              <a:rPr lang="en-US" sz="1800" b="1" i="0" dirty="0"/>
              <a:t>Immediate enforcement measures for serious infringements</a:t>
            </a:r>
          </a:p>
          <a:p>
            <a:pPr>
              <a:spcBef>
                <a:spcPts val="1200"/>
              </a:spcBef>
              <a:spcAft>
                <a:spcPts val="600"/>
              </a:spcAft>
              <a:buClr>
                <a:srgbClr val="0F5494"/>
              </a:buClr>
              <a:buSzPct val="100000"/>
              <a:buFont typeface="+mj-lt"/>
              <a:buAutoNum type="arabicPeriod"/>
            </a:pPr>
            <a:r>
              <a:rPr lang="en-US" sz="1800" b="1" i="0" dirty="0"/>
              <a:t>Maintain common list of points for serious infringements</a:t>
            </a:r>
          </a:p>
          <a:p>
            <a:pPr>
              <a:spcBef>
                <a:spcPts val="1200"/>
              </a:spcBef>
              <a:spcAft>
                <a:spcPts val="600"/>
              </a:spcAft>
              <a:buClr>
                <a:srgbClr val="0F5494"/>
              </a:buClr>
              <a:buSzPct val="100000"/>
              <a:buFont typeface="+mj-lt"/>
              <a:buAutoNum type="arabicPeriod"/>
            </a:pPr>
            <a:r>
              <a:rPr lang="en-US" sz="1800" b="1" i="0" dirty="0"/>
              <a:t>Points </a:t>
            </a:r>
            <a:r>
              <a:rPr lang="en-US" b="1" i="0" dirty="0"/>
              <a:t>+</a:t>
            </a:r>
            <a:r>
              <a:rPr lang="en-US" sz="1800" b="1" i="0" dirty="0"/>
              <a:t> sanctions</a:t>
            </a:r>
          </a:p>
          <a:p>
            <a:pPr>
              <a:spcBef>
                <a:spcPts val="1200"/>
              </a:spcBef>
              <a:spcAft>
                <a:spcPts val="600"/>
              </a:spcAft>
              <a:buClr>
                <a:srgbClr val="0F5494"/>
              </a:buClr>
              <a:buSzPct val="100000"/>
              <a:buFont typeface="+mj-lt"/>
              <a:buAutoNum type="arabicPeriod"/>
            </a:pPr>
            <a:r>
              <a:rPr lang="en-US" sz="1800" b="1" i="0" dirty="0"/>
              <a:t>Common/minimum rules for masters' point system</a:t>
            </a:r>
          </a:p>
          <a:p>
            <a:pPr>
              <a:spcBef>
                <a:spcPts val="1200"/>
              </a:spcBef>
              <a:spcAft>
                <a:spcPts val="600"/>
              </a:spcAft>
              <a:buClr>
                <a:srgbClr val="0F5494"/>
              </a:buClr>
              <a:buSzPct val="100000"/>
              <a:buFont typeface="+mj-lt"/>
              <a:buAutoNum type="arabicPeriod"/>
            </a:pPr>
            <a:r>
              <a:rPr lang="en-US" sz="1800" b="1" i="0" dirty="0"/>
              <a:t>Electronic Inspection Report System</a:t>
            </a:r>
          </a:p>
          <a:p>
            <a:pPr>
              <a:spcBef>
                <a:spcPts val="1200"/>
              </a:spcBef>
              <a:spcAft>
                <a:spcPts val="600"/>
              </a:spcAft>
              <a:buClr>
                <a:srgbClr val="0F5494"/>
              </a:buClr>
              <a:buSzPct val="100000"/>
              <a:buFont typeface="+mj-lt"/>
              <a:buAutoNum type="arabicPeriod"/>
            </a:pPr>
            <a:r>
              <a:rPr lang="en-US" sz="1800" b="1" i="0" dirty="0"/>
              <a:t>EU system for data exchange on infringements/sanctions (w/ EFCA and MS)</a:t>
            </a:r>
          </a:p>
        </p:txBody>
      </p:sp>
      <p:sp>
        <p:nvSpPr>
          <p:cNvPr id="5" name="Rounded Rectangle 4"/>
          <p:cNvSpPr/>
          <p:nvPr/>
        </p:nvSpPr>
        <p:spPr>
          <a:xfrm>
            <a:off x="421656" y="1368692"/>
            <a:ext cx="8712968" cy="720080"/>
          </a:xfrm>
          <a:prstGeom prst="roundRect">
            <a:avLst/>
          </a:prstGeom>
          <a:solidFill>
            <a:srgbClr val="D8850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431032" y="1429679"/>
            <a:ext cx="8665334" cy="598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3600" b="1" i="1" kern="1200" dirty="0"/>
              <a:t>Enforcement rules</a:t>
            </a:r>
            <a:endParaRPr lang="en-GB" sz="3600" kern="1200" dirty="0"/>
          </a:p>
        </p:txBody>
      </p:sp>
    </p:spTree>
    <p:extLst>
      <p:ext uri="{BB962C8B-B14F-4D97-AF65-F5344CB8AC3E}">
        <p14:creationId xmlns:p14="http://schemas.microsoft.com/office/powerpoint/2010/main" val="404877236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514" y="2132856"/>
            <a:ext cx="8784976" cy="4464496"/>
          </a:xfrm>
        </p:spPr>
        <p:txBody>
          <a:bodyPr/>
          <a:lstStyle/>
          <a:p>
            <a:pPr marL="0" indent="0" algn="ctr">
              <a:spcBef>
                <a:spcPts val="1200"/>
              </a:spcBef>
              <a:spcAft>
                <a:spcPts val="0"/>
              </a:spcAft>
              <a:buNone/>
            </a:pPr>
            <a:endParaRPr lang="en-US" sz="100" b="1" i="0" u="sng" dirty="0"/>
          </a:p>
          <a:p>
            <a:pPr marL="0" indent="0" algn="ctr">
              <a:spcBef>
                <a:spcPts val="1200"/>
              </a:spcBef>
              <a:spcAft>
                <a:spcPts val="0"/>
              </a:spcAft>
              <a:buNone/>
            </a:pPr>
            <a:r>
              <a:rPr lang="en-US" b="1" i="0" u="sng" dirty="0"/>
              <a:t>SUGGESTION of SPECIFIC ACTIONS</a:t>
            </a:r>
            <a:r>
              <a:rPr lang="en-US" b="1" i="0" dirty="0"/>
              <a:t>:</a:t>
            </a:r>
          </a:p>
          <a:p>
            <a:pPr>
              <a:spcBef>
                <a:spcPts val="1200"/>
              </a:spcBef>
              <a:spcAft>
                <a:spcPts val="0"/>
              </a:spcAft>
              <a:buClr>
                <a:srgbClr val="0F5494"/>
              </a:buClr>
              <a:buSzPct val="100000"/>
              <a:buFont typeface="+mj-lt"/>
              <a:buAutoNum type="arabicPeriod"/>
            </a:pPr>
            <a:r>
              <a:rPr lang="en-US" sz="2000" b="1" i="0" dirty="0"/>
              <a:t>Common list </a:t>
            </a:r>
            <a:r>
              <a:rPr lang="en-US" sz="2000" i="0" dirty="0"/>
              <a:t>of definitions for </a:t>
            </a:r>
            <a:r>
              <a:rPr lang="en-US" sz="2000" b="1" i="0" dirty="0"/>
              <a:t>serious infringements</a:t>
            </a:r>
          </a:p>
          <a:p>
            <a:pPr>
              <a:spcBef>
                <a:spcPts val="1200"/>
              </a:spcBef>
              <a:spcAft>
                <a:spcPts val="0"/>
              </a:spcAft>
              <a:buClr>
                <a:srgbClr val="0F5494"/>
              </a:buClr>
              <a:buSzPct val="100000"/>
              <a:buFont typeface="+mj-lt"/>
              <a:buAutoNum type="arabicPeriod"/>
            </a:pPr>
            <a:r>
              <a:rPr lang="en-US" sz="2000" i="0" dirty="0">
                <a:sym typeface="Wingdings" panose="05000000000000000000" pitchFamily="2" charset="2"/>
              </a:rPr>
              <a:t>Obligation to treat CFP-related infringements under </a:t>
            </a:r>
            <a:r>
              <a:rPr lang="en-US" sz="2000" b="1" i="0" dirty="0">
                <a:sym typeface="Wingdings" panose="05000000000000000000" pitchFamily="2" charset="2"/>
              </a:rPr>
              <a:t>administrative law (not excluding criminal law)</a:t>
            </a:r>
          </a:p>
          <a:p>
            <a:pPr>
              <a:spcBef>
                <a:spcPts val="1200"/>
              </a:spcBef>
              <a:spcAft>
                <a:spcPts val="0"/>
              </a:spcAft>
              <a:buClr>
                <a:srgbClr val="0F5494"/>
              </a:buClr>
              <a:buSzPct val="100000"/>
              <a:buFont typeface="+mj-lt"/>
              <a:buAutoNum type="arabicPeriod"/>
            </a:pPr>
            <a:r>
              <a:rPr lang="en-US" sz="2000" b="1" i="0" dirty="0">
                <a:sym typeface="Wingdings" panose="05000000000000000000" pitchFamily="2" charset="2"/>
              </a:rPr>
              <a:t>Common rules on administrative sanctions </a:t>
            </a:r>
            <a:r>
              <a:rPr lang="en-US" sz="2000" i="0" dirty="0">
                <a:sym typeface="Wingdings" panose="05000000000000000000" pitchFamily="2" charset="2"/>
              </a:rPr>
              <a:t>for CFP-related infringements</a:t>
            </a:r>
          </a:p>
          <a:p>
            <a:pPr marL="800100" lvl="1" indent="-342900">
              <a:spcBef>
                <a:spcPts val="1200"/>
              </a:spcBef>
              <a:spcAft>
                <a:spcPts val="0"/>
              </a:spcAft>
              <a:buClr>
                <a:srgbClr val="0F5494"/>
              </a:buClr>
              <a:buSzPct val="100000"/>
              <a:buFont typeface="+mj-lt"/>
              <a:buAutoNum type="alphaLcPeriod"/>
            </a:pPr>
            <a:r>
              <a:rPr lang="en-US" b="0" dirty="0">
                <a:sym typeface="Wingdings" panose="05000000000000000000" pitchFamily="2" charset="2"/>
              </a:rPr>
              <a:t>EU-level types and ranges of sanctions; or</a:t>
            </a:r>
          </a:p>
          <a:p>
            <a:pPr marL="800100" lvl="1" indent="-342900">
              <a:spcBef>
                <a:spcPts val="1200"/>
              </a:spcBef>
              <a:spcAft>
                <a:spcPts val="0"/>
              </a:spcAft>
              <a:buClr>
                <a:srgbClr val="0F5494"/>
              </a:buClr>
              <a:buSzPct val="100000"/>
              <a:buFont typeface="+mj-lt"/>
              <a:buAutoNum type="alphaLcPeriod"/>
            </a:pPr>
            <a:r>
              <a:rPr lang="en-US" b="0" dirty="0">
                <a:sym typeface="Wingdings" panose="05000000000000000000" pitchFamily="2" charset="2"/>
              </a:rPr>
              <a:t>MSs to set national sanctions</a:t>
            </a:r>
          </a:p>
          <a:p>
            <a:pPr>
              <a:spcBef>
                <a:spcPts val="1200"/>
              </a:spcBef>
              <a:spcAft>
                <a:spcPts val="0"/>
              </a:spcAft>
              <a:buClr>
                <a:srgbClr val="0F5494"/>
              </a:buClr>
              <a:buSzPct val="100000"/>
              <a:buFont typeface="+mj-lt"/>
              <a:buAutoNum type="arabicPeriod"/>
            </a:pPr>
            <a:r>
              <a:rPr lang="en-US" sz="2000" b="1" i="0" dirty="0">
                <a:sym typeface="Wingdings" panose="05000000000000000000" pitchFamily="2" charset="2"/>
              </a:rPr>
              <a:t>Define </a:t>
            </a:r>
            <a:r>
              <a:rPr lang="en-US" sz="2000" i="0" dirty="0">
                <a:sym typeface="Wingdings" panose="05000000000000000000" pitchFamily="2" charset="2"/>
              </a:rPr>
              <a:t>"economic benefit from the infringement" or "value of the prejudice to the fishing resources and the marine environment</a:t>
            </a:r>
            <a:r>
              <a:rPr lang="en-US" sz="2000" b="1" i="0" dirty="0">
                <a:sym typeface="Wingdings" panose="05000000000000000000" pitchFamily="2" charset="2"/>
              </a:rPr>
              <a:t>"</a:t>
            </a:r>
          </a:p>
        </p:txBody>
      </p:sp>
      <p:grpSp>
        <p:nvGrpSpPr>
          <p:cNvPr id="5" name="Group 4"/>
          <p:cNvGrpSpPr/>
          <p:nvPr/>
        </p:nvGrpSpPr>
        <p:grpSpPr>
          <a:xfrm>
            <a:off x="323528" y="1268760"/>
            <a:ext cx="8568952" cy="936104"/>
            <a:chOff x="0" y="6096"/>
            <a:chExt cx="8208912" cy="673920"/>
          </a:xfrm>
        </p:grpSpPr>
        <p:sp>
          <p:nvSpPr>
            <p:cNvPr id="6" name="Rounded Rectangle 5"/>
            <p:cNvSpPr/>
            <p:nvPr/>
          </p:nvSpPr>
          <p:spPr>
            <a:xfrm>
              <a:off x="0" y="6096"/>
              <a:ext cx="8208912" cy="673920"/>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32898" y="38994"/>
              <a:ext cx="8143116" cy="608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3600" b="1" i="1" kern="1200" dirty="0"/>
                <a:t>Enforcement rules</a:t>
              </a:r>
              <a:endParaRPr lang="en-GB" sz="3600" i="1" kern="1200" dirty="0"/>
            </a:p>
          </p:txBody>
        </p:sp>
      </p:grpSp>
    </p:spTree>
    <p:extLst>
      <p:ext uri="{BB962C8B-B14F-4D97-AF65-F5344CB8AC3E}">
        <p14:creationId xmlns:p14="http://schemas.microsoft.com/office/powerpoint/2010/main" val="24140186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7812" y="2250377"/>
            <a:ext cx="8712968" cy="847933"/>
            <a:chOff x="8479" y="615272"/>
            <a:chExt cx="8712968" cy="487893"/>
          </a:xfrm>
        </p:grpSpPr>
        <p:sp>
          <p:nvSpPr>
            <p:cNvPr id="5" name="Rounded Rectangle 4"/>
            <p:cNvSpPr/>
            <p:nvPr/>
          </p:nvSpPr>
          <p:spPr>
            <a:xfrm>
              <a:off x="8479" y="615272"/>
              <a:ext cx="8712968" cy="487893"/>
            </a:xfrm>
            <a:prstGeom prst="roundRect">
              <a:avLst/>
            </a:prstGeom>
            <a:solidFill>
              <a:srgbClr val="D8850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47729" y="639090"/>
              <a:ext cx="8665334" cy="440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800" b="1" i="1" kern="1200" dirty="0"/>
                <a:t>Data: availability, quality and sharing</a:t>
              </a:r>
              <a:endParaRPr lang="en-GB" sz="2800" kern="1200" dirty="0"/>
            </a:p>
          </p:txBody>
        </p:sp>
      </p:grpSp>
      <p:sp>
        <p:nvSpPr>
          <p:cNvPr id="8" name="Rectangle 7"/>
          <p:cNvSpPr/>
          <p:nvPr/>
        </p:nvSpPr>
        <p:spPr>
          <a:xfrm>
            <a:off x="323528" y="3068960"/>
            <a:ext cx="8604956" cy="1938992"/>
          </a:xfrm>
          <a:prstGeom prst="rect">
            <a:avLst/>
          </a:prstGeom>
        </p:spPr>
        <p:txBody>
          <a:bodyPr wrap="square">
            <a:spAutoFit/>
          </a:bodyPr>
          <a:lstStyle/>
          <a:p>
            <a:pPr marL="342900" lvl="0" indent="-342900">
              <a:buFont typeface="Arial" panose="020B0604020202020204" pitchFamily="34" charset="0"/>
              <a:buChar char="•"/>
            </a:pPr>
            <a:r>
              <a:rPr lang="en-US" sz="2400" b="1" dirty="0">
                <a:solidFill>
                  <a:srgbClr val="D8850A"/>
                </a:solidFill>
              </a:rPr>
              <a:t>Reporting and tracking for vessels &lt; 12 m</a:t>
            </a:r>
            <a:endParaRPr lang="en-GB" sz="2400" b="1" dirty="0">
              <a:solidFill>
                <a:srgbClr val="D8850A"/>
              </a:solidFill>
            </a:endParaRPr>
          </a:p>
          <a:p>
            <a:pPr marL="342900" lvl="0" indent="-342900">
              <a:buFont typeface="Arial" panose="020B0604020202020204" pitchFamily="34" charset="0"/>
              <a:buChar char="•"/>
            </a:pPr>
            <a:r>
              <a:rPr lang="en-US" sz="2400" b="1" dirty="0">
                <a:solidFill>
                  <a:srgbClr val="D8850A"/>
                </a:solidFill>
              </a:rPr>
              <a:t>Control of recreational fisheries</a:t>
            </a:r>
            <a:endParaRPr lang="en-GB" sz="2400" b="1" dirty="0">
              <a:solidFill>
                <a:srgbClr val="D8850A"/>
              </a:solidFill>
            </a:endParaRPr>
          </a:p>
          <a:p>
            <a:pPr marL="342900" lvl="0" indent="-342900">
              <a:buFont typeface="Arial" panose="020B0604020202020204" pitchFamily="34" charset="0"/>
              <a:buChar char="•"/>
            </a:pPr>
            <a:r>
              <a:rPr lang="en-US" sz="2400" b="1" dirty="0">
                <a:solidFill>
                  <a:srgbClr val="D8850A"/>
                </a:solidFill>
              </a:rPr>
              <a:t>Weighing, transport and sales</a:t>
            </a:r>
            <a:endParaRPr lang="en-GB" sz="2400" b="1" dirty="0">
              <a:solidFill>
                <a:srgbClr val="D8850A"/>
              </a:solidFill>
            </a:endParaRPr>
          </a:p>
          <a:p>
            <a:pPr marL="342900" lvl="0" indent="-342900">
              <a:buFont typeface="Arial" panose="020B0604020202020204" pitchFamily="34" charset="0"/>
              <a:buChar char="•"/>
            </a:pPr>
            <a:r>
              <a:rPr lang="en-US" sz="2400" b="1" dirty="0">
                <a:solidFill>
                  <a:srgbClr val="D8850A"/>
                </a:solidFill>
              </a:rPr>
              <a:t>Monitoring of the fishing capacity</a:t>
            </a:r>
          </a:p>
          <a:p>
            <a:pPr marL="342900" indent="-342900">
              <a:buFont typeface="Arial" panose="020B0604020202020204" pitchFamily="34" charset="0"/>
              <a:buChar char="•"/>
            </a:pPr>
            <a:r>
              <a:rPr lang="en-US" sz="2400" b="1" dirty="0">
                <a:solidFill>
                  <a:srgbClr val="D8850A"/>
                </a:solidFill>
              </a:rPr>
              <a:t>Data management and sharing at EU level</a:t>
            </a:r>
            <a:endParaRPr lang="en-GB" sz="2400" b="1" dirty="0">
              <a:solidFill>
                <a:srgbClr val="D8850A"/>
              </a:solidFill>
            </a:endParaRPr>
          </a:p>
        </p:txBody>
      </p:sp>
    </p:spTree>
    <p:extLst>
      <p:ext uri="{BB962C8B-B14F-4D97-AF65-F5344CB8AC3E}">
        <p14:creationId xmlns:p14="http://schemas.microsoft.com/office/powerpoint/2010/main" val="1266260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6832"/>
            <a:ext cx="8892480" cy="936625"/>
          </a:xfrm>
        </p:spPr>
        <p:txBody>
          <a:bodyPr/>
          <a:lstStyle/>
          <a:p>
            <a:pPr algn="ctr"/>
            <a:r>
              <a:rPr lang="en-US" dirty="0">
                <a:solidFill>
                  <a:srgbClr val="D8850A"/>
                </a:solidFill>
              </a:rPr>
              <a:t>REPORTING and TRACKING FOR VESSELS &lt; 12 m</a:t>
            </a:r>
            <a:br>
              <a:rPr lang="en-US" dirty="0"/>
            </a:br>
            <a:endParaRPr lang="en-GB" dirty="0"/>
          </a:p>
        </p:txBody>
      </p:sp>
      <p:sp>
        <p:nvSpPr>
          <p:cNvPr id="3" name="Content Placeholder 2"/>
          <p:cNvSpPr>
            <a:spLocks noGrp="1"/>
          </p:cNvSpPr>
          <p:nvPr>
            <p:ph idx="1"/>
          </p:nvPr>
        </p:nvSpPr>
        <p:spPr>
          <a:xfrm>
            <a:off x="2570584" y="3428900"/>
            <a:ext cx="6573416" cy="2232348"/>
          </a:xfrm>
        </p:spPr>
        <p:txBody>
          <a:bodyPr/>
          <a:lstStyle/>
          <a:p>
            <a:r>
              <a:rPr lang="en-US" b="1" i="0" u="sng" dirty="0">
                <a:solidFill>
                  <a:srgbClr val="C00000"/>
                </a:solidFill>
              </a:rPr>
              <a:t>PROBLEM:</a:t>
            </a:r>
          </a:p>
          <a:p>
            <a:endParaRPr lang="en-GB" sz="1600" dirty="0"/>
          </a:p>
          <a:p>
            <a:r>
              <a:rPr lang="en-US" b="1" i="0" dirty="0">
                <a:solidFill>
                  <a:srgbClr val="C00000"/>
                </a:solidFill>
              </a:rPr>
              <a:t>Impossibility to efficiently monitor and control fishing activities and catches of vessels &lt; 12 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429000"/>
            <a:ext cx="2700300" cy="2160240"/>
          </a:xfrm>
          <a:prstGeom prst="rect">
            <a:avLst/>
          </a:prstGeom>
        </p:spPr>
      </p:pic>
    </p:spTree>
    <p:extLst>
      <p:ext uri="{BB962C8B-B14F-4D97-AF65-F5344CB8AC3E}">
        <p14:creationId xmlns:p14="http://schemas.microsoft.com/office/powerpoint/2010/main" val="24885339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1700808"/>
            <a:ext cx="8856984" cy="936625"/>
          </a:xfrm>
        </p:spPr>
        <p:txBody>
          <a:bodyPr/>
          <a:lstStyle/>
          <a:p>
            <a:pPr algn="ctr"/>
            <a:r>
              <a:rPr lang="en-US" dirty="0">
                <a:solidFill>
                  <a:srgbClr val="D8850A"/>
                </a:solidFill>
              </a:rPr>
              <a:t>REPORTING and TRACKING FOR VESSELS &lt; 12 m</a:t>
            </a:r>
            <a:br>
              <a:rPr lang="en-US" dirty="0"/>
            </a:br>
            <a:endParaRPr lang="en-GB" dirty="0"/>
          </a:p>
        </p:txBody>
      </p:sp>
      <p:sp>
        <p:nvSpPr>
          <p:cNvPr id="3" name="Content Placeholder 2"/>
          <p:cNvSpPr>
            <a:spLocks noGrp="1"/>
          </p:cNvSpPr>
          <p:nvPr>
            <p:ph idx="1"/>
          </p:nvPr>
        </p:nvSpPr>
        <p:spPr>
          <a:xfrm>
            <a:off x="683568" y="2852936"/>
            <a:ext cx="8013576" cy="3456384"/>
          </a:xfrm>
        </p:spPr>
        <p:txBody>
          <a:bodyPr/>
          <a:lstStyle/>
          <a:p>
            <a:pPr marL="0" indent="0" algn="ctr">
              <a:spcBef>
                <a:spcPts val="1200"/>
              </a:spcBef>
              <a:buNone/>
            </a:pPr>
            <a:r>
              <a:rPr lang="en-US" sz="2800" b="1" i="0" u="sng" dirty="0"/>
              <a:t>SUGGESTION of SPECIFIC ACTIONS</a:t>
            </a:r>
            <a:r>
              <a:rPr lang="en-US" sz="2800" b="1" i="0" dirty="0"/>
              <a:t>:</a:t>
            </a:r>
            <a:endParaRPr lang="en-US" sz="1800" b="1" i="0" dirty="0"/>
          </a:p>
          <a:p>
            <a:pPr marL="1082675" indent="-355600">
              <a:spcBef>
                <a:spcPts val="1200"/>
              </a:spcBef>
              <a:buClrTx/>
              <a:buSzPct val="150000"/>
              <a:buFont typeface="+mj-lt"/>
              <a:buAutoNum type="arabicPeriod"/>
            </a:pPr>
            <a:endParaRPr lang="en-US" sz="2000" i="0" u="sng" dirty="0"/>
          </a:p>
          <a:p>
            <a:pPr marL="635000" indent="-457200">
              <a:spcBef>
                <a:spcPts val="1200"/>
              </a:spcBef>
              <a:buClr>
                <a:srgbClr val="0F5494"/>
              </a:buClr>
              <a:buSzPct val="100000"/>
              <a:buFont typeface="+mj-lt"/>
              <a:buAutoNum type="arabicPeriod"/>
            </a:pPr>
            <a:r>
              <a:rPr lang="en-US" b="1" i="0" u="sng" dirty="0"/>
              <a:t>All</a:t>
            </a:r>
            <a:r>
              <a:rPr lang="en-US" b="1" i="0" dirty="0"/>
              <a:t> vessels are monitored + report electronically their catches</a:t>
            </a:r>
          </a:p>
          <a:p>
            <a:pPr marL="635000" indent="-457200">
              <a:spcBef>
                <a:spcPts val="1200"/>
              </a:spcBef>
              <a:buClr>
                <a:srgbClr val="0F5494"/>
              </a:buClr>
              <a:buSzPct val="100000"/>
              <a:buFont typeface="+mj-lt"/>
              <a:buAutoNum type="arabicPeriod"/>
            </a:pPr>
            <a:r>
              <a:rPr lang="en-US" b="1" i="0" dirty="0"/>
              <a:t>Vessels &lt; 12 m </a:t>
            </a:r>
            <a:r>
              <a:rPr lang="en-US" b="1" i="0" dirty="0">
                <a:sym typeface="Wingdings" panose="05000000000000000000" pitchFamily="2" charset="2"/>
              </a:rPr>
              <a:t> easy/cost effective 					solution </a:t>
            </a:r>
          </a:p>
          <a:p>
            <a:pPr marL="400050" lvl="1" indent="0">
              <a:spcBef>
                <a:spcPts val="1200"/>
              </a:spcBef>
              <a:buClrTx/>
              <a:buSzPct val="150000"/>
              <a:buNone/>
            </a:pPr>
            <a:r>
              <a:rPr lang="en-US" sz="1800" i="0" dirty="0">
                <a:sym typeface="Wingdings" panose="05000000000000000000" pitchFamily="2" charset="2"/>
              </a:rPr>
              <a:t>		(e.g. IOT, cellular/3G, application)</a:t>
            </a:r>
            <a:endParaRPr lang="en-GB" sz="1800" i="0" dirty="0"/>
          </a:p>
        </p:txBody>
      </p:sp>
    </p:spTree>
    <p:extLst>
      <p:ext uri="{BB962C8B-B14F-4D97-AF65-F5344CB8AC3E}">
        <p14:creationId xmlns:p14="http://schemas.microsoft.com/office/powerpoint/2010/main" val="308485904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00808"/>
            <a:ext cx="8856984" cy="936625"/>
          </a:xfrm>
        </p:spPr>
        <p:txBody>
          <a:bodyPr/>
          <a:lstStyle/>
          <a:p>
            <a:pPr algn="ctr"/>
            <a:r>
              <a:rPr lang="en-US" dirty="0">
                <a:solidFill>
                  <a:srgbClr val="D8850A"/>
                </a:solidFill>
              </a:rPr>
              <a:t>CONTROL of RECREATIONAL FISHERIES</a:t>
            </a:r>
            <a:br>
              <a:rPr lang="en-US" dirty="0"/>
            </a:br>
            <a:endParaRPr lang="en-GB" dirty="0"/>
          </a:p>
        </p:txBody>
      </p:sp>
      <p:sp>
        <p:nvSpPr>
          <p:cNvPr id="3" name="Content Placeholder 2"/>
          <p:cNvSpPr>
            <a:spLocks noGrp="1"/>
          </p:cNvSpPr>
          <p:nvPr>
            <p:ph idx="1"/>
          </p:nvPr>
        </p:nvSpPr>
        <p:spPr>
          <a:xfrm>
            <a:off x="3129632" y="3140968"/>
            <a:ext cx="5997352" cy="2592288"/>
          </a:xfrm>
        </p:spPr>
        <p:txBody>
          <a:bodyPr/>
          <a:lstStyle/>
          <a:p>
            <a:r>
              <a:rPr lang="en-US" sz="2800" b="1" i="0" u="sng" dirty="0">
                <a:solidFill>
                  <a:srgbClr val="C00000"/>
                </a:solidFill>
              </a:rPr>
              <a:t>PROBLEM:</a:t>
            </a:r>
          </a:p>
          <a:p>
            <a:pPr>
              <a:buClr>
                <a:srgbClr val="C00000"/>
              </a:buClr>
              <a:buSzPct val="150000"/>
              <a:buFont typeface="Courier New" panose="02070309020205020404" pitchFamily="49" charset="0"/>
              <a:buChar char="o"/>
            </a:pPr>
            <a:endParaRPr lang="en-GB" sz="1600" dirty="0"/>
          </a:p>
          <a:p>
            <a:pPr>
              <a:buClr>
                <a:srgbClr val="C00000"/>
              </a:buClr>
              <a:buSzPct val="150000"/>
              <a:buFont typeface="Arial" panose="020B0604020202020204" pitchFamily="34" charset="0"/>
              <a:buChar char="•"/>
            </a:pPr>
            <a:r>
              <a:rPr lang="en-US" sz="2800" b="1" i="0" dirty="0">
                <a:solidFill>
                  <a:srgbClr val="C00000"/>
                </a:solidFill>
              </a:rPr>
              <a:t>Lack of control measures for recreational fisheries</a:t>
            </a:r>
          </a:p>
          <a:p>
            <a:pPr>
              <a:spcBef>
                <a:spcPts val="1200"/>
              </a:spcBef>
              <a:buClr>
                <a:srgbClr val="C00000"/>
              </a:buClr>
              <a:buSzPct val="150000"/>
              <a:buFont typeface="Arial" panose="020B0604020202020204" pitchFamily="34" charset="0"/>
              <a:buChar char="•"/>
            </a:pPr>
            <a:r>
              <a:rPr lang="en-US" sz="2800" b="1" i="0" dirty="0">
                <a:solidFill>
                  <a:srgbClr val="C00000"/>
                </a:solidFill>
              </a:rPr>
              <a:t>Impact on fish resources</a:t>
            </a:r>
          </a:p>
          <a:p>
            <a:endParaRPr lang="en-US" b="1" i="0" dirty="0">
              <a:solidFill>
                <a:srgbClr val="C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501008"/>
            <a:ext cx="2304256" cy="1843405"/>
          </a:xfrm>
          <a:prstGeom prst="rect">
            <a:avLst/>
          </a:prstGeom>
        </p:spPr>
      </p:pic>
    </p:spTree>
    <p:extLst>
      <p:ext uri="{BB962C8B-B14F-4D97-AF65-F5344CB8AC3E}">
        <p14:creationId xmlns:p14="http://schemas.microsoft.com/office/powerpoint/2010/main" val="39570311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1700808"/>
            <a:ext cx="8928992" cy="936625"/>
          </a:xfrm>
        </p:spPr>
        <p:txBody>
          <a:bodyPr/>
          <a:lstStyle/>
          <a:p>
            <a:pPr algn="ctr"/>
            <a:r>
              <a:rPr lang="en-US" dirty="0">
                <a:solidFill>
                  <a:srgbClr val="D8850A"/>
                </a:solidFill>
              </a:rPr>
              <a:t>CONTROL of RECREATIONAL FISHERIES</a:t>
            </a:r>
            <a:br>
              <a:rPr lang="en-US" dirty="0"/>
            </a:br>
            <a:endParaRPr lang="en-GB" dirty="0"/>
          </a:p>
        </p:txBody>
      </p:sp>
      <p:sp>
        <p:nvSpPr>
          <p:cNvPr id="3" name="Content Placeholder 2"/>
          <p:cNvSpPr>
            <a:spLocks noGrp="1"/>
          </p:cNvSpPr>
          <p:nvPr>
            <p:ph idx="1"/>
          </p:nvPr>
        </p:nvSpPr>
        <p:spPr>
          <a:xfrm>
            <a:off x="107504" y="2636912"/>
            <a:ext cx="9145016" cy="2232348"/>
          </a:xfrm>
        </p:spPr>
        <p:txBody>
          <a:bodyPr/>
          <a:lstStyle/>
          <a:p>
            <a:pPr marL="0" indent="0" algn="ctr">
              <a:spcBef>
                <a:spcPts val="1800"/>
              </a:spcBef>
              <a:buNone/>
            </a:pPr>
            <a:endParaRPr lang="en-US" sz="100" b="1" i="0" u="sng" dirty="0">
              <a:solidFill>
                <a:srgbClr val="2D5EC1"/>
              </a:solidFill>
            </a:endParaRPr>
          </a:p>
          <a:p>
            <a:pPr marL="0" indent="0" algn="ctr">
              <a:spcBef>
                <a:spcPts val="1800"/>
              </a:spcBef>
              <a:buNone/>
            </a:pPr>
            <a:r>
              <a:rPr lang="en-US" b="1" i="0" u="sng" dirty="0"/>
              <a:t>SUGGESTION of SPECIFIC ACTIONS:</a:t>
            </a:r>
          </a:p>
          <a:p>
            <a:pPr marL="0" indent="0" algn="ctr">
              <a:spcBef>
                <a:spcPts val="1800"/>
              </a:spcBef>
              <a:buNone/>
            </a:pPr>
            <a:endParaRPr lang="en-US" sz="100" b="1" i="0" u="sng" dirty="0"/>
          </a:p>
          <a:p>
            <a:pPr marL="457200" indent="-457200">
              <a:spcBef>
                <a:spcPts val="1200"/>
              </a:spcBef>
              <a:buClr>
                <a:srgbClr val="0F5494"/>
              </a:buClr>
              <a:buFont typeface="+mj-lt"/>
              <a:buAutoNum type="arabicPeriod"/>
            </a:pPr>
            <a:r>
              <a:rPr lang="en-US" b="1" i="0" u="sng" dirty="0"/>
              <a:t>All</a:t>
            </a:r>
            <a:r>
              <a:rPr lang="en-US" b="1" i="0" dirty="0"/>
              <a:t> stocks/species subject to RPs/MMPs/LO* </a:t>
            </a:r>
          </a:p>
          <a:p>
            <a:pPr marL="533400" lvl="1" indent="-355600">
              <a:spcBef>
                <a:spcPts val="1200"/>
              </a:spcBef>
              <a:spcAft>
                <a:spcPts val="600"/>
              </a:spcAft>
              <a:buClr>
                <a:srgbClr val="0F5494"/>
              </a:buClr>
              <a:buFont typeface="Wingdings"/>
              <a:buChar char="à"/>
              <a:tabLst>
                <a:tab pos="533400" algn="l"/>
              </a:tabLst>
            </a:pPr>
            <a:r>
              <a:rPr lang="en-US" b="1" i="0" dirty="0">
                <a:sym typeface="Wingdings" panose="05000000000000000000" pitchFamily="2" charset="2"/>
              </a:rPr>
              <a:t>FISHING LICENCE </a:t>
            </a:r>
            <a:r>
              <a:rPr lang="en-US" dirty="0">
                <a:sym typeface="Wingdings" panose="05000000000000000000" pitchFamily="2" charset="2"/>
              </a:rPr>
              <a:t>+</a:t>
            </a:r>
            <a:r>
              <a:rPr lang="en-US" b="1" i="0" dirty="0">
                <a:sym typeface="Wingdings" panose="05000000000000000000" pitchFamily="2" charset="2"/>
              </a:rPr>
              <a:t> ELECTRONIC REPORTING of CATCHES</a:t>
            </a:r>
            <a:endParaRPr lang="en-US" u="sng" dirty="0">
              <a:sym typeface="Wingdings" panose="05000000000000000000" pitchFamily="2" charset="2"/>
            </a:endParaRPr>
          </a:p>
          <a:p>
            <a:pPr marL="457200" indent="-457200">
              <a:spcBef>
                <a:spcPts val="1200"/>
              </a:spcBef>
              <a:spcAft>
                <a:spcPts val="600"/>
              </a:spcAft>
              <a:buClr>
                <a:srgbClr val="0F5494"/>
              </a:buClr>
              <a:buFont typeface="+mj-lt"/>
              <a:buAutoNum type="arabicPeriod"/>
            </a:pPr>
            <a:r>
              <a:rPr lang="en-US" b="1" i="0" dirty="0">
                <a:sym typeface="Wingdings" panose="05000000000000000000" pitchFamily="2" charset="2"/>
              </a:rPr>
              <a:t>Registration of recreational fishing vessels</a:t>
            </a:r>
          </a:p>
          <a:p>
            <a:pPr marL="457200" indent="-457200">
              <a:spcBef>
                <a:spcPts val="1200"/>
              </a:spcBef>
              <a:buClr>
                <a:srgbClr val="0F5494"/>
              </a:buClr>
              <a:buFont typeface="+mj-lt"/>
              <a:buAutoNum type="arabicPeriod"/>
            </a:pPr>
            <a:r>
              <a:rPr lang="en-US" b="1" i="0" dirty="0">
                <a:sym typeface="Wingdings" panose="05000000000000000000" pitchFamily="2" charset="2"/>
              </a:rPr>
              <a:t>Further control measures at national/regional level</a:t>
            </a:r>
          </a:p>
          <a:p>
            <a:pPr marL="0" indent="0" algn="ctr">
              <a:spcBef>
                <a:spcPts val="1200"/>
              </a:spcBef>
              <a:buClr>
                <a:srgbClr val="2D5EC1"/>
              </a:buClr>
              <a:buNone/>
            </a:pPr>
            <a:r>
              <a:rPr lang="en-US" sz="1600" b="1" i="0" dirty="0">
                <a:sym typeface="Wingdings" panose="05000000000000000000" pitchFamily="2" charset="2"/>
              </a:rPr>
              <a:t>* </a:t>
            </a:r>
            <a:r>
              <a:rPr lang="en-US" sz="1800" i="0" dirty="0">
                <a:sym typeface="Wingdings" panose="05000000000000000000" pitchFamily="2" charset="2"/>
              </a:rPr>
              <a:t>Recovery plans / multiannual management plans / landing obligation</a:t>
            </a:r>
          </a:p>
        </p:txBody>
      </p:sp>
    </p:spTree>
    <p:extLst>
      <p:ext uri="{BB962C8B-B14F-4D97-AF65-F5344CB8AC3E}">
        <p14:creationId xmlns:p14="http://schemas.microsoft.com/office/powerpoint/2010/main" val="319117042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56792"/>
            <a:ext cx="8964488" cy="936625"/>
          </a:xfrm>
        </p:spPr>
        <p:txBody>
          <a:bodyPr/>
          <a:lstStyle/>
          <a:p>
            <a:pPr algn="ctr"/>
            <a:r>
              <a:rPr lang="en-US" dirty="0">
                <a:solidFill>
                  <a:srgbClr val="D8850A"/>
                </a:solidFill>
              </a:rPr>
              <a:t>WEIGHING, TRANSPORT and SALES</a:t>
            </a:r>
            <a:br>
              <a:rPr lang="en-US" dirty="0"/>
            </a:br>
            <a:endParaRPr lang="en-GB" dirty="0"/>
          </a:p>
        </p:txBody>
      </p:sp>
      <p:sp>
        <p:nvSpPr>
          <p:cNvPr id="3" name="Content Placeholder 2"/>
          <p:cNvSpPr>
            <a:spLocks noGrp="1"/>
          </p:cNvSpPr>
          <p:nvPr>
            <p:ph idx="1"/>
          </p:nvPr>
        </p:nvSpPr>
        <p:spPr>
          <a:xfrm>
            <a:off x="467544" y="2420888"/>
            <a:ext cx="8229600" cy="2232348"/>
          </a:xfrm>
        </p:spPr>
        <p:txBody>
          <a:bodyPr/>
          <a:lstStyle/>
          <a:p>
            <a:endParaRPr lang="en-US" sz="800" b="1" i="0" u="sng" dirty="0">
              <a:solidFill>
                <a:srgbClr val="C00000"/>
              </a:solidFill>
            </a:endParaRPr>
          </a:p>
          <a:p>
            <a:r>
              <a:rPr lang="en-US" b="1" i="0" u="sng" dirty="0">
                <a:solidFill>
                  <a:srgbClr val="C00000"/>
                </a:solidFill>
              </a:rPr>
              <a:t>PROBLEM:</a:t>
            </a:r>
          </a:p>
          <a:p>
            <a:endParaRPr lang="en-GB" sz="1600" dirty="0"/>
          </a:p>
          <a:p>
            <a:r>
              <a:rPr lang="en-US" b="1" i="0" dirty="0">
                <a:solidFill>
                  <a:srgbClr val="C00000"/>
                </a:solidFill>
              </a:rPr>
              <a:t>Existing provisions for post-landing activities don’t ensure:</a:t>
            </a:r>
          </a:p>
          <a:p>
            <a:pPr marL="1082675" lvl="1" indent="-355600">
              <a:buClr>
                <a:srgbClr val="C00000"/>
              </a:buClr>
              <a:buSzPct val="150000"/>
            </a:pPr>
            <a:r>
              <a:rPr lang="en-US" b="0" i="0" dirty="0">
                <a:solidFill>
                  <a:srgbClr val="C00000"/>
                </a:solidFill>
              </a:rPr>
              <a:t>each quantity of each species landed are correctly accounted for by weighing</a:t>
            </a:r>
            <a:endParaRPr lang="en-US" b="0" dirty="0">
              <a:solidFill>
                <a:srgbClr val="C00000"/>
              </a:solidFill>
            </a:endParaRPr>
          </a:p>
          <a:p>
            <a:pPr marL="1082675" lvl="1" indent="-355600">
              <a:buClr>
                <a:srgbClr val="C00000"/>
              </a:buClr>
              <a:buSzPct val="150000"/>
            </a:pPr>
            <a:r>
              <a:rPr lang="en-US" b="0" dirty="0">
                <a:solidFill>
                  <a:srgbClr val="C00000"/>
                </a:solidFill>
              </a:rPr>
              <a:t>the results are always recorded in mandatory catch registration documents</a:t>
            </a:r>
            <a:r>
              <a:rPr lang="en-US" b="0" i="0" dirty="0">
                <a:solidFill>
                  <a:srgbClr val="C00000"/>
                </a:solidFill>
              </a:rPr>
              <a:t> </a:t>
            </a:r>
            <a:endParaRPr lang="en-US" b="0" dirty="0">
              <a:solidFill>
                <a:srgbClr val="C00000"/>
              </a:solidFill>
            </a:endParaRPr>
          </a:p>
          <a:p>
            <a:pPr marL="457200" lvl="1" indent="0">
              <a:buClr>
                <a:srgbClr val="C00000"/>
              </a:buClr>
              <a:buSzPct val="150000"/>
              <a:buNone/>
            </a:pPr>
            <a:r>
              <a:rPr lang="en-US" b="1" i="0" dirty="0">
                <a:solidFill>
                  <a:srgbClr val="C00000"/>
                </a:solidFill>
              </a:rPr>
              <a:t>		 	 </a:t>
            </a:r>
            <a:endParaRPr lang="en-US" dirty="0">
              <a:solidFill>
                <a:srgbClr val="C00000"/>
              </a:solidFill>
            </a:endParaRPr>
          </a:p>
          <a:p>
            <a:pPr lvl="2">
              <a:buClr>
                <a:srgbClr val="C00000"/>
              </a:buClr>
              <a:buSzPct val="150000"/>
            </a:pPr>
            <a:r>
              <a:rPr lang="en-US" b="1" dirty="0">
                <a:solidFill>
                  <a:srgbClr val="C00000"/>
                </a:solidFill>
              </a:rPr>
              <a:t>	</a:t>
            </a:r>
            <a:r>
              <a:rPr lang="en-US" sz="2000" b="1" dirty="0">
                <a:solidFill>
                  <a:srgbClr val="C00000"/>
                </a:solidFill>
              </a:rPr>
              <a:t>Quota uptake monitoring / stocks sustainability</a:t>
            </a:r>
          </a:p>
          <a:p>
            <a:pPr lvl="2">
              <a:buClr>
                <a:srgbClr val="C00000"/>
              </a:buClr>
              <a:buSzPct val="150000"/>
            </a:pPr>
            <a:r>
              <a:rPr lang="en-US" sz="2000" b="1" i="0" dirty="0">
                <a:solidFill>
                  <a:srgbClr val="C00000"/>
                </a:solidFill>
              </a:rPr>
              <a:t>	Legality of fishing activities / data analysis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589240"/>
            <a:ext cx="1225910" cy="980728"/>
          </a:xfrm>
          <a:prstGeom prst="rect">
            <a:avLst/>
          </a:prstGeom>
        </p:spPr>
      </p:pic>
    </p:spTree>
    <p:extLst>
      <p:ext uri="{BB962C8B-B14F-4D97-AF65-F5344CB8AC3E}">
        <p14:creationId xmlns:p14="http://schemas.microsoft.com/office/powerpoint/2010/main" val="628043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1340768"/>
            <a:ext cx="8856984" cy="936625"/>
          </a:xfrm>
        </p:spPr>
        <p:txBody>
          <a:bodyPr/>
          <a:lstStyle/>
          <a:p>
            <a:pPr algn="ctr"/>
            <a:r>
              <a:rPr lang="en-US" dirty="0">
                <a:solidFill>
                  <a:srgbClr val="D8850A"/>
                </a:solidFill>
              </a:rPr>
              <a:t>WEIGHING, TRANSPORT and SALES</a:t>
            </a:r>
            <a:endParaRPr lang="en-GB" dirty="0">
              <a:solidFill>
                <a:srgbClr val="D8850A"/>
              </a:solidFill>
            </a:endParaRPr>
          </a:p>
        </p:txBody>
      </p:sp>
      <p:sp>
        <p:nvSpPr>
          <p:cNvPr id="3" name="Content Placeholder 2"/>
          <p:cNvSpPr>
            <a:spLocks noGrp="1"/>
          </p:cNvSpPr>
          <p:nvPr>
            <p:ph idx="1"/>
          </p:nvPr>
        </p:nvSpPr>
        <p:spPr>
          <a:xfrm>
            <a:off x="251520" y="2276872"/>
            <a:ext cx="8784976" cy="4581128"/>
          </a:xfrm>
        </p:spPr>
        <p:txBody>
          <a:bodyPr/>
          <a:lstStyle/>
          <a:p>
            <a:pPr marL="0" indent="0" algn="ctr">
              <a:buNone/>
            </a:pPr>
            <a:r>
              <a:rPr lang="en-US" b="1" i="0" u="sng" dirty="0"/>
              <a:t>SUGGESTION of SPECIFIC ACTIONS (I/II):</a:t>
            </a:r>
          </a:p>
          <a:p>
            <a:pPr marL="0" indent="0" algn="ctr">
              <a:buNone/>
            </a:pPr>
            <a:endParaRPr lang="en-US" sz="700" b="1" i="0" u="sng" dirty="0"/>
          </a:p>
          <a:p>
            <a:pPr>
              <a:buClr>
                <a:srgbClr val="0F5494"/>
              </a:buClr>
              <a:buFont typeface="+mj-lt"/>
              <a:buAutoNum type="arabicPeriod"/>
            </a:pPr>
            <a:r>
              <a:rPr lang="en-US" sz="1800" b="1" i="0" dirty="0"/>
              <a:t>Landed species weighed/recorded on approved systems</a:t>
            </a:r>
          </a:p>
          <a:p>
            <a:pPr>
              <a:spcBef>
                <a:spcPts val="1200"/>
              </a:spcBef>
              <a:buClr>
                <a:srgbClr val="0F5494"/>
              </a:buClr>
              <a:buFont typeface="+mj-lt"/>
              <a:buAutoNum type="arabicPeriod"/>
            </a:pPr>
            <a:r>
              <a:rPr lang="en-US" sz="1800" b="1" i="0" dirty="0"/>
              <a:t>"</a:t>
            </a:r>
            <a:r>
              <a:rPr lang="en-US" sz="1800" b="1" i="0" dirty="0" err="1"/>
              <a:t>Registred</a:t>
            </a:r>
            <a:r>
              <a:rPr lang="en-US" sz="1800" b="1" i="0" dirty="0"/>
              <a:t> </a:t>
            </a:r>
            <a:r>
              <a:rPr lang="en-US" sz="1800" b="1" i="0" dirty="0" err="1"/>
              <a:t>weighers</a:t>
            </a:r>
            <a:r>
              <a:rPr lang="en-US" sz="1800" b="1" i="0" dirty="0"/>
              <a:t>" to inform landing declaration/transport documents</a:t>
            </a:r>
          </a:p>
          <a:p>
            <a:pPr>
              <a:spcBef>
                <a:spcPts val="1200"/>
              </a:spcBef>
              <a:buClr>
                <a:srgbClr val="0F5494"/>
              </a:buClr>
              <a:buFont typeface="+mj-lt"/>
              <a:buAutoNum type="arabicPeriod"/>
            </a:pPr>
            <a:r>
              <a:rPr lang="en-US" sz="1800" b="1" i="0" dirty="0"/>
              <a:t>Sold/dispensed quantities for private consumptions to non-registered buyers – included in landing declarations</a:t>
            </a:r>
          </a:p>
          <a:p>
            <a:pPr>
              <a:spcBef>
                <a:spcPts val="1200"/>
              </a:spcBef>
              <a:buClr>
                <a:srgbClr val="0F5494"/>
              </a:buClr>
              <a:buFont typeface="+mj-lt"/>
              <a:buAutoNum type="arabicPeriod"/>
            </a:pPr>
            <a:r>
              <a:rPr lang="en-US" sz="1800" b="1" i="0" dirty="0"/>
              <a:t>Two-step procedure for small pelagic species (human consumption) and industrial species:</a:t>
            </a:r>
          </a:p>
          <a:p>
            <a:pPr lvl="1">
              <a:spcBef>
                <a:spcPts val="1200"/>
              </a:spcBef>
              <a:buClr>
                <a:srgbClr val="0F5494"/>
              </a:buClr>
            </a:pPr>
            <a:r>
              <a:rPr lang="en-US" sz="1400" b="0" dirty="0"/>
              <a:t>Unsorted catches: weighing at landing + for each quantity of each species</a:t>
            </a:r>
          </a:p>
          <a:p>
            <a:pPr lvl="1">
              <a:spcBef>
                <a:spcPts val="1200"/>
              </a:spcBef>
              <a:buClr>
                <a:srgbClr val="0F5494"/>
              </a:buClr>
            </a:pPr>
            <a:r>
              <a:rPr lang="en-US" sz="1400" b="0" i="0" dirty="0"/>
              <a:t>Small pelagic species: weighing after transport + sorting at receiving premises</a:t>
            </a:r>
          </a:p>
          <a:p>
            <a:pPr lvl="1">
              <a:spcBef>
                <a:spcPts val="1200"/>
              </a:spcBef>
              <a:buClr>
                <a:srgbClr val="0F5494"/>
              </a:buClr>
            </a:pPr>
            <a:r>
              <a:rPr lang="en-US" sz="1400" b="0" dirty="0"/>
              <a:t>Industrial landings: sample weighing at landing (Commission's sampling plan)</a:t>
            </a:r>
            <a:endParaRPr lang="en-US" sz="1800" b="0" i="0" dirty="0"/>
          </a:p>
          <a:p>
            <a:pPr>
              <a:buClr>
                <a:srgbClr val="2D5EC1"/>
              </a:buClr>
              <a:buFont typeface="+mj-lt"/>
              <a:buAutoNum type="arabicPeriod"/>
            </a:pPr>
            <a:endParaRPr lang="en-US" sz="1600" b="1" i="0" dirty="0">
              <a:solidFill>
                <a:srgbClr val="2D5EC1"/>
              </a:solidFill>
            </a:endParaRPr>
          </a:p>
        </p:txBody>
      </p:sp>
    </p:spTree>
    <p:extLst>
      <p:ext uri="{BB962C8B-B14F-4D97-AF65-F5344CB8AC3E}">
        <p14:creationId xmlns:p14="http://schemas.microsoft.com/office/powerpoint/2010/main" val="48238869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239"/>
            <a:ext cx="8229600" cy="936625"/>
          </a:xfrm>
        </p:spPr>
        <p:txBody>
          <a:bodyPr/>
          <a:lstStyle/>
          <a:p>
            <a:pPr algn="ctr"/>
            <a:r>
              <a:rPr lang="en-GB" sz="2400" dirty="0"/>
              <a:t>GENERAL OBJECTIVE</a:t>
            </a:r>
          </a:p>
        </p:txBody>
      </p:sp>
      <p:sp>
        <p:nvSpPr>
          <p:cNvPr id="4" name="Slide Number Placeholder 3"/>
          <p:cNvSpPr>
            <a:spLocks noGrp="1"/>
          </p:cNvSpPr>
          <p:nvPr>
            <p:ph type="sldNum" sz="quarter" idx="12"/>
          </p:nvPr>
        </p:nvSpPr>
        <p:spPr/>
        <p:txBody>
          <a:bodyPr/>
          <a:lstStyle/>
          <a:p>
            <a:fld id="{536B6512-6640-412B-82FB-CE3794B017EC}" type="slidenum">
              <a:rPr lang="en-GB" altLang="en-US" smtClean="0">
                <a:solidFill>
                  <a:srgbClr val="000000"/>
                </a:solidFill>
              </a:rPr>
              <a:pPr/>
              <a:t>2</a:t>
            </a:fld>
            <a:endParaRPr lang="en-GB" altLang="en-US">
              <a:solidFill>
                <a:srgbClr val="000000"/>
              </a:solidFill>
            </a:endParaRPr>
          </a:p>
        </p:txBody>
      </p:sp>
      <p:sp>
        <p:nvSpPr>
          <p:cNvPr id="5" name="Rectangle 4"/>
          <p:cNvSpPr/>
          <p:nvPr/>
        </p:nvSpPr>
        <p:spPr>
          <a:xfrm>
            <a:off x="2785889" y="2132856"/>
            <a:ext cx="6048672" cy="2323713"/>
          </a:xfrm>
          <a:prstGeom prst="rect">
            <a:avLst/>
          </a:prstGeom>
        </p:spPr>
        <p:txBody>
          <a:bodyPr wrap="square">
            <a:spAutoFit/>
          </a:bodyPr>
          <a:lstStyle/>
          <a:p>
            <a:pPr>
              <a:spcAft>
                <a:spcPts val="1800"/>
              </a:spcAft>
            </a:pPr>
            <a:r>
              <a:rPr lang="en-GB" sz="2000" dirty="0">
                <a:solidFill>
                  <a:schemeClr val="tx1"/>
                </a:solidFill>
              </a:rPr>
              <a:t>The initiative aims at amending the Union fisheries control system: </a:t>
            </a:r>
          </a:p>
          <a:p>
            <a:pPr marL="342900" indent="-342900">
              <a:spcAft>
                <a:spcPts val="1800"/>
              </a:spcAft>
              <a:buFont typeface="Wingdings" panose="05000000000000000000" pitchFamily="2" charset="2"/>
              <a:buChar char="Ø"/>
            </a:pPr>
            <a:r>
              <a:rPr lang="en-GB" sz="2000" dirty="0">
                <a:solidFill>
                  <a:schemeClr val="tx1"/>
                </a:solidFill>
              </a:rPr>
              <a:t>to simplify it</a:t>
            </a:r>
          </a:p>
          <a:p>
            <a:pPr marL="342900" indent="-342900">
              <a:spcAft>
                <a:spcPts val="1800"/>
              </a:spcAft>
              <a:buFont typeface="Wingdings" panose="05000000000000000000" pitchFamily="2" charset="2"/>
              <a:buChar char="Ø"/>
            </a:pPr>
            <a:r>
              <a:rPr lang="en-GB" sz="2000" dirty="0">
                <a:solidFill>
                  <a:schemeClr val="tx1"/>
                </a:solidFill>
              </a:rPr>
              <a:t>to make it more effective and efficient </a:t>
            </a:r>
          </a:p>
          <a:p>
            <a:pPr marL="342900" indent="-342900">
              <a:spcAft>
                <a:spcPts val="1800"/>
              </a:spcAft>
              <a:buFont typeface="Wingdings" panose="05000000000000000000" pitchFamily="2" charset="2"/>
              <a:buChar char="Ø"/>
            </a:pPr>
            <a:r>
              <a:rPr lang="en-GB" sz="2000" dirty="0">
                <a:solidFill>
                  <a:schemeClr val="tx1"/>
                </a:solidFill>
              </a:rPr>
              <a:t>to ensure full compliance with the CFP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060848"/>
            <a:ext cx="1872208" cy="1872208"/>
          </a:xfrm>
          <a:prstGeom prst="rect">
            <a:avLst/>
          </a:prstGeom>
        </p:spPr>
      </p:pic>
      <p:graphicFrame>
        <p:nvGraphicFramePr>
          <p:cNvPr id="6" name="Diagram 5"/>
          <p:cNvGraphicFramePr/>
          <p:nvPr>
            <p:extLst>
              <p:ext uri="{D42A27DB-BD31-4B8C-83A1-F6EECF244321}">
                <p14:modId xmlns:p14="http://schemas.microsoft.com/office/powerpoint/2010/main" val="3392060304"/>
              </p:ext>
            </p:extLst>
          </p:nvPr>
        </p:nvGraphicFramePr>
        <p:xfrm>
          <a:off x="1259632" y="3212976"/>
          <a:ext cx="6840760"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6327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1340768"/>
            <a:ext cx="8856984" cy="936625"/>
          </a:xfrm>
        </p:spPr>
        <p:txBody>
          <a:bodyPr/>
          <a:lstStyle/>
          <a:p>
            <a:pPr algn="ctr"/>
            <a:r>
              <a:rPr lang="en-US" dirty="0">
                <a:solidFill>
                  <a:srgbClr val="D8850A"/>
                </a:solidFill>
              </a:rPr>
              <a:t>WEIGHING, TRANSPORT and SALES</a:t>
            </a:r>
            <a:endParaRPr lang="en-GB" dirty="0">
              <a:solidFill>
                <a:srgbClr val="D8850A"/>
              </a:solidFill>
            </a:endParaRPr>
          </a:p>
        </p:txBody>
      </p:sp>
      <p:sp>
        <p:nvSpPr>
          <p:cNvPr id="3" name="Content Placeholder 2"/>
          <p:cNvSpPr>
            <a:spLocks noGrp="1"/>
          </p:cNvSpPr>
          <p:nvPr>
            <p:ph idx="1"/>
          </p:nvPr>
        </p:nvSpPr>
        <p:spPr>
          <a:xfrm>
            <a:off x="539552" y="2276872"/>
            <a:ext cx="8496944" cy="4581128"/>
          </a:xfrm>
        </p:spPr>
        <p:txBody>
          <a:bodyPr/>
          <a:lstStyle/>
          <a:p>
            <a:pPr marL="0" indent="0" algn="ctr">
              <a:buNone/>
            </a:pPr>
            <a:r>
              <a:rPr lang="en-US" b="1" i="0" u="sng" dirty="0"/>
              <a:t>SUGGESTION of SPECIFIC ACTIONS (II/II):</a:t>
            </a:r>
          </a:p>
          <a:p>
            <a:pPr marL="0" indent="0" algn="ctr">
              <a:buNone/>
            </a:pPr>
            <a:endParaRPr lang="en-US" sz="700" b="1" i="0" u="sng" dirty="0"/>
          </a:p>
          <a:p>
            <a:pPr marL="0" indent="0">
              <a:spcBef>
                <a:spcPts val="1200"/>
              </a:spcBef>
              <a:buClr>
                <a:srgbClr val="2D5EC1"/>
              </a:buClr>
              <a:buNone/>
            </a:pPr>
            <a:r>
              <a:rPr lang="en-US" sz="1800" b="1" i="0" dirty="0"/>
              <a:t>5. MSs – Documented annual review of weighing practices</a:t>
            </a:r>
          </a:p>
          <a:p>
            <a:pPr marL="0" indent="0">
              <a:spcBef>
                <a:spcPts val="1200"/>
              </a:spcBef>
              <a:buClr>
                <a:srgbClr val="2D5EC1"/>
              </a:buClr>
              <a:buNone/>
            </a:pPr>
            <a:r>
              <a:rPr lang="en-US" sz="1800" b="1" i="0" dirty="0"/>
              <a:t>6. Clarify responsibilities / accountability of operators at all process stages</a:t>
            </a:r>
          </a:p>
          <a:p>
            <a:pPr marL="0" indent="0">
              <a:spcBef>
                <a:spcPts val="1200"/>
              </a:spcBef>
              <a:buClr>
                <a:srgbClr val="2D5EC1"/>
              </a:buClr>
              <a:buNone/>
            </a:pPr>
            <a:r>
              <a:rPr lang="en-US" sz="1800" b="1" i="0" dirty="0"/>
              <a:t>7. Simplify reporting procedure</a:t>
            </a:r>
          </a:p>
          <a:p>
            <a:pPr marL="0" indent="0">
              <a:spcBef>
                <a:spcPts val="1200"/>
              </a:spcBef>
              <a:buClr>
                <a:srgbClr val="2D5EC1"/>
              </a:buClr>
              <a:buNone/>
            </a:pPr>
            <a:r>
              <a:rPr lang="en-US" sz="1800" b="1" i="0" dirty="0"/>
              <a:t>	</a:t>
            </a:r>
            <a:r>
              <a:rPr lang="en-US" sz="1800" i="0" dirty="0"/>
              <a:t>Operators </a:t>
            </a:r>
            <a:r>
              <a:rPr lang="en-US" sz="1800" i="0" dirty="0">
                <a:sym typeface="Wingdings" panose="05000000000000000000" pitchFamily="2" charset="2"/>
              </a:rPr>
              <a:t>    Competent authorities </a:t>
            </a:r>
          </a:p>
          <a:p>
            <a:pPr marL="0" indent="0">
              <a:spcBef>
                <a:spcPts val="1200"/>
              </a:spcBef>
              <a:buClr>
                <a:srgbClr val="2D5EC1"/>
              </a:buClr>
              <a:buNone/>
            </a:pPr>
            <a:r>
              <a:rPr lang="en-US" sz="1800" i="0" dirty="0">
                <a:sym typeface="Wingdings" panose="05000000000000000000" pitchFamily="2" charset="2"/>
              </a:rPr>
              <a:t>			(Flag state, state of landing, state of sale)</a:t>
            </a:r>
          </a:p>
          <a:p>
            <a:pPr marL="0" indent="0">
              <a:spcBef>
                <a:spcPts val="1200"/>
              </a:spcBef>
              <a:buClr>
                <a:srgbClr val="2D5EC1"/>
              </a:buClr>
              <a:buNone/>
            </a:pPr>
            <a:r>
              <a:rPr lang="en-US" sz="1800" b="1" i="0" dirty="0">
                <a:sym typeface="Wingdings" panose="05000000000000000000" pitchFamily="2" charset="2"/>
              </a:rPr>
              <a:t>8. Registration of post-landing operators  </a:t>
            </a:r>
            <a:r>
              <a:rPr lang="en-US" sz="1800" i="0" dirty="0">
                <a:sym typeface="Wingdings" panose="05000000000000000000" pitchFamily="2" charset="2"/>
              </a:rPr>
              <a:t>(</a:t>
            </a:r>
            <a:r>
              <a:rPr lang="fr-BE" sz="1800" dirty="0">
                <a:sym typeface="Wingdings" panose="05000000000000000000" pitchFamily="2" charset="2"/>
              </a:rPr>
              <a:t>à </a:t>
            </a:r>
            <a:r>
              <a:rPr lang="en-US" sz="1800" dirty="0">
                <a:sym typeface="Wingdings" panose="05000000000000000000" pitchFamily="2" charset="2"/>
              </a:rPr>
              <a:t>la </a:t>
            </a:r>
            <a:r>
              <a:rPr lang="en-US" sz="1800" i="0" dirty="0">
                <a:sym typeface="Wingdings" panose="05000000000000000000" pitchFamily="2" charset="2"/>
              </a:rPr>
              <a:t>Food Law)</a:t>
            </a:r>
            <a:endParaRPr lang="en-US" sz="1800" i="0" dirty="0"/>
          </a:p>
          <a:p>
            <a:pPr>
              <a:spcBef>
                <a:spcPts val="1200"/>
              </a:spcBef>
              <a:buClr>
                <a:srgbClr val="2D5EC1"/>
              </a:buClr>
              <a:buFont typeface="+mj-lt"/>
              <a:buAutoNum type="arabicPeriod"/>
            </a:pPr>
            <a:endParaRPr lang="en-US" sz="1800" b="1" i="0" dirty="0">
              <a:solidFill>
                <a:srgbClr val="2D5EC1"/>
              </a:solidFill>
            </a:endParaRPr>
          </a:p>
          <a:p>
            <a:pPr>
              <a:buClr>
                <a:srgbClr val="2D5EC1"/>
              </a:buClr>
              <a:buFont typeface="+mj-lt"/>
              <a:buAutoNum type="arabicPeriod"/>
            </a:pPr>
            <a:endParaRPr lang="en-US" sz="1600" b="1" i="0" dirty="0">
              <a:solidFill>
                <a:srgbClr val="2D5EC1"/>
              </a:solidFill>
            </a:endParaRPr>
          </a:p>
        </p:txBody>
      </p:sp>
    </p:spTree>
    <p:extLst>
      <p:ext uri="{BB962C8B-B14F-4D97-AF65-F5344CB8AC3E}">
        <p14:creationId xmlns:p14="http://schemas.microsoft.com/office/powerpoint/2010/main" val="105455605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816"/>
            <a:ext cx="9014668" cy="936625"/>
          </a:xfrm>
        </p:spPr>
        <p:txBody>
          <a:bodyPr/>
          <a:lstStyle/>
          <a:p>
            <a:pPr algn="ctr"/>
            <a:r>
              <a:rPr lang="en-US" dirty="0">
                <a:solidFill>
                  <a:srgbClr val="D8850A"/>
                </a:solidFill>
              </a:rPr>
              <a:t>MONITORING of the FISHING CAPACITY</a:t>
            </a:r>
            <a:br>
              <a:rPr lang="en-US" dirty="0"/>
            </a:br>
            <a:endParaRPr lang="en-GB" dirty="0"/>
          </a:p>
        </p:txBody>
      </p:sp>
      <p:sp>
        <p:nvSpPr>
          <p:cNvPr id="3" name="Content Placeholder 2"/>
          <p:cNvSpPr>
            <a:spLocks noGrp="1"/>
          </p:cNvSpPr>
          <p:nvPr>
            <p:ph idx="1"/>
          </p:nvPr>
        </p:nvSpPr>
        <p:spPr>
          <a:xfrm>
            <a:off x="467544" y="2420888"/>
            <a:ext cx="8229600" cy="1368152"/>
          </a:xfrm>
        </p:spPr>
        <p:txBody>
          <a:bodyPr/>
          <a:lstStyle/>
          <a:p>
            <a:endParaRPr lang="en-US" b="1" i="0" u="sng" dirty="0">
              <a:solidFill>
                <a:srgbClr val="C00000"/>
              </a:solidFill>
            </a:endParaRPr>
          </a:p>
          <a:p>
            <a:r>
              <a:rPr lang="en-US" b="1" i="0" u="sng" dirty="0">
                <a:solidFill>
                  <a:srgbClr val="C00000"/>
                </a:solidFill>
              </a:rPr>
              <a:t>PROBLEM:</a:t>
            </a:r>
          </a:p>
          <a:p>
            <a:endParaRPr lang="en-US" sz="1600" b="1" i="0" u="sng" dirty="0">
              <a:solidFill>
                <a:srgbClr val="C00000"/>
              </a:solidFill>
            </a:endParaRPr>
          </a:p>
          <a:p>
            <a:r>
              <a:rPr lang="en-US" b="1" i="0" dirty="0">
                <a:solidFill>
                  <a:srgbClr val="C00000"/>
                </a:solidFill>
              </a:rPr>
              <a:t>Ineffective provisions related to engine power verification</a:t>
            </a:r>
          </a:p>
        </p:txBody>
      </p:sp>
      <p:sp>
        <p:nvSpPr>
          <p:cNvPr id="7" name="TextBox 6"/>
          <p:cNvSpPr txBox="1"/>
          <p:nvPr/>
        </p:nvSpPr>
        <p:spPr>
          <a:xfrm>
            <a:off x="2533948" y="4605227"/>
            <a:ext cx="6480720" cy="1723549"/>
          </a:xfrm>
          <a:prstGeom prst="rect">
            <a:avLst/>
          </a:prstGeom>
          <a:noFill/>
        </p:spPr>
        <p:txBody>
          <a:bodyPr wrap="square" rtlCol="0">
            <a:spAutoFit/>
          </a:bodyPr>
          <a:lstStyle/>
          <a:p>
            <a:pPr marL="171450" indent="-171450">
              <a:buClr>
                <a:srgbClr val="C00000"/>
              </a:buClr>
              <a:buSzPct val="150000"/>
              <a:buFont typeface="Arial" panose="020B0604020202020204" pitchFamily="34" charset="0"/>
              <a:buChar char="•"/>
            </a:pPr>
            <a:r>
              <a:rPr lang="en-GB" sz="2400" dirty="0">
                <a:solidFill>
                  <a:srgbClr val="C00000"/>
                </a:solidFill>
              </a:rPr>
              <a:t>vessels with manipulated engines may exceed their registered engine power </a:t>
            </a:r>
          </a:p>
          <a:p>
            <a:pPr marL="171450" indent="-171450">
              <a:spcBef>
                <a:spcPts val="1200"/>
              </a:spcBef>
              <a:buClr>
                <a:srgbClr val="C00000"/>
              </a:buClr>
              <a:buSzPct val="150000"/>
              <a:buFont typeface="Arial" panose="020B0604020202020204" pitchFamily="34" charset="0"/>
              <a:buChar char="•"/>
            </a:pPr>
            <a:r>
              <a:rPr lang="en-GB" sz="2400" dirty="0">
                <a:solidFill>
                  <a:srgbClr val="C00000"/>
                </a:solidFill>
              </a:rPr>
              <a:t>MSs may exceed their capacity ceilings as set in the CFP.</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797152"/>
            <a:ext cx="2216020" cy="1772816"/>
          </a:xfrm>
          <a:prstGeom prst="rect">
            <a:avLst/>
          </a:prstGeom>
        </p:spPr>
      </p:pic>
    </p:spTree>
    <p:extLst>
      <p:ext uri="{BB962C8B-B14F-4D97-AF65-F5344CB8AC3E}">
        <p14:creationId xmlns:p14="http://schemas.microsoft.com/office/powerpoint/2010/main" val="35051238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 y="1700808"/>
            <a:ext cx="8964488" cy="936625"/>
          </a:xfrm>
        </p:spPr>
        <p:txBody>
          <a:bodyPr/>
          <a:lstStyle/>
          <a:p>
            <a:pPr algn="ctr"/>
            <a:r>
              <a:rPr lang="en-US" dirty="0">
                <a:solidFill>
                  <a:srgbClr val="D8850A"/>
                </a:solidFill>
              </a:rPr>
              <a:t>MONITORING of the FISHING CAPACITY</a:t>
            </a:r>
            <a:br>
              <a:rPr lang="en-US" dirty="0"/>
            </a:br>
            <a:endParaRPr lang="en-GB" dirty="0"/>
          </a:p>
        </p:txBody>
      </p:sp>
      <p:sp>
        <p:nvSpPr>
          <p:cNvPr id="3" name="Content Placeholder 2"/>
          <p:cNvSpPr>
            <a:spLocks noGrp="1"/>
          </p:cNvSpPr>
          <p:nvPr>
            <p:ph idx="1"/>
          </p:nvPr>
        </p:nvSpPr>
        <p:spPr>
          <a:xfrm>
            <a:off x="611560" y="2708920"/>
            <a:ext cx="8136904" cy="3312368"/>
          </a:xfrm>
        </p:spPr>
        <p:txBody>
          <a:bodyPr/>
          <a:lstStyle/>
          <a:p>
            <a:pPr marL="0" indent="0" algn="ctr">
              <a:buNone/>
            </a:pPr>
            <a:r>
              <a:rPr lang="en-US" b="1" i="0" u="sng" dirty="0"/>
              <a:t>SUGGESTION of SPECIFIC ACTIONS:</a:t>
            </a:r>
          </a:p>
          <a:p>
            <a:pPr marL="0" indent="0" algn="ctr">
              <a:buNone/>
            </a:pPr>
            <a:endParaRPr lang="en-US" sz="1400" b="1" i="0" dirty="0"/>
          </a:p>
          <a:p>
            <a:pPr marL="457200" indent="-457200">
              <a:buClr>
                <a:srgbClr val="0F5494"/>
              </a:buClr>
              <a:buFont typeface="+mj-lt"/>
              <a:buAutoNum type="arabicPeriod"/>
            </a:pPr>
            <a:r>
              <a:rPr lang="en-US" sz="2000" b="1" i="0" dirty="0"/>
              <a:t>Vessels &gt;120 kW with active gears </a:t>
            </a:r>
          </a:p>
          <a:p>
            <a:pPr lvl="1" indent="-342900">
              <a:buClr>
                <a:srgbClr val="0F5494"/>
              </a:buClr>
              <a:buFont typeface="Wingdings"/>
              <a:buChar char="à"/>
            </a:pPr>
            <a:r>
              <a:rPr lang="en-US" b="0" dirty="0">
                <a:sym typeface="Wingdings" panose="05000000000000000000" pitchFamily="2" charset="2"/>
              </a:rPr>
              <a:t>Continuous monitoring system</a:t>
            </a:r>
          </a:p>
          <a:p>
            <a:pPr lvl="1" indent="-342900">
              <a:buClr>
                <a:srgbClr val="0F5494"/>
              </a:buClr>
              <a:buFont typeface="Wingdings"/>
              <a:buChar char="à"/>
            </a:pPr>
            <a:r>
              <a:rPr lang="en-US" b="0" i="0" dirty="0">
                <a:sym typeface="Wingdings" panose="05000000000000000000" pitchFamily="2" charset="2"/>
              </a:rPr>
              <a:t>Transmission of max. power of engines when active</a:t>
            </a:r>
          </a:p>
          <a:p>
            <a:pPr marL="457200" indent="-457200">
              <a:buClr>
                <a:srgbClr val="0F5494"/>
              </a:buClr>
              <a:buFont typeface="+mj-lt"/>
              <a:buAutoNum type="arabicPeriod"/>
            </a:pPr>
            <a:r>
              <a:rPr lang="en-US" sz="2000" b="1" i="0" dirty="0">
                <a:sym typeface="Wingdings" panose="05000000000000000000" pitchFamily="2" charset="2"/>
              </a:rPr>
              <a:t>Engine power-related info – black box or automatically sent to competent authorities</a:t>
            </a:r>
          </a:p>
          <a:p>
            <a:pPr lvl="1" indent="-342900">
              <a:buClr>
                <a:srgbClr val="0F5494"/>
              </a:buClr>
              <a:buFont typeface="Wingdings"/>
              <a:buChar char="à"/>
            </a:pPr>
            <a:r>
              <a:rPr lang="en-US" b="0" dirty="0">
                <a:sym typeface="Wingdings" panose="05000000000000000000" pitchFamily="2" charset="2"/>
              </a:rPr>
              <a:t>Info directly accessible for inspection</a:t>
            </a:r>
          </a:p>
          <a:p>
            <a:pPr marL="0" indent="0">
              <a:buClr>
                <a:srgbClr val="0F5494"/>
              </a:buClr>
              <a:buNone/>
            </a:pPr>
            <a:r>
              <a:rPr lang="en-US" b="1" i="0" dirty="0">
                <a:sym typeface="Wingdings" panose="05000000000000000000" pitchFamily="2" charset="2"/>
              </a:rPr>
              <a:t>3. </a:t>
            </a:r>
            <a:r>
              <a:rPr lang="en-US" sz="2000" b="1" i="0" dirty="0">
                <a:sym typeface="Wingdings" panose="05000000000000000000" pitchFamily="2" charset="2"/>
              </a:rPr>
              <a:t>Countermeasures for system failures</a:t>
            </a:r>
            <a:endParaRPr lang="en-US" sz="2000" b="1" i="0" dirty="0"/>
          </a:p>
        </p:txBody>
      </p:sp>
    </p:spTree>
    <p:extLst>
      <p:ext uri="{BB962C8B-B14F-4D97-AF65-F5344CB8AC3E}">
        <p14:creationId xmlns:p14="http://schemas.microsoft.com/office/powerpoint/2010/main" val="307656636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0808"/>
            <a:ext cx="8964488" cy="936625"/>
          </a:xfrm>
        </p:spPr>
        <p:txBody>
          <a:bodyPr/>
          <a:lstStyle/>
          <a:p>
            <a:pPr algn="ctr"/>
            <a:r>
              <a:rPr lang="en-US" dirty="0">
                <a:solidFill>
                  <a:srgbClr val="D8850A"/>
                </a:solidFill>
              </a:rPr>
              <a:t>DATA MANAGEMENT and SHARING at EU Level</a:t>
            </a:r>
            <a:br>
              <a:rPr lang="en-US" dirty="0"/>
            </a:br>
            <a:endParaRPr lang="en-GB" dirty="0"/>
          </a:p>
        </p:txBody>
      </p:sp>
      <p:sp>
        <p:nvSpPr>
          <p:cNvPr id="3" name="Content Placeholder 2"/>
          <p:cNvSpPr>
            <a:spLocks noGrp="1"/>
          </p:cNvSpPr>
          <p:nvPr>
            <p:ph idx="1"/>
          </p:nvPr>
        </p:nvSpPr>
        <p:spPr>
          <a:xfrm>
            <a:off x="446856" y="2780928"/>
            <a:ext cx="8229600" cy="2232348"/>
          </a:xfrm>
        </p:spPr>
        <p:txBody>
          <a:bodyPr/>
          <a:lstStyle/>
          <a:p>
            <a:r>
              <a:rPr lang="en-US" b="1" i="0" u="sng" dirty="0">
                <a:solidFill>
                  <a:srgbClr val="C00000"/>
                </a:solidFill>
              </a:rPr>
              <a:t>PROBLEM:</a:t>
            </a:r>
          </a:p>
          <a:p>
            <a:endParaRPr lang="en-US" sz="1600" b="1" i="0" u="sng" dirty="0">
              <a:solidFill>
                <a:srgbClr val="C00000"/>
              </a:solidFill>
            </a:endParaRPr>
          </a:p>
          <a:p>
            <a:pPr marL="723900" indent="-368300">
              <a:buClr>
                <a:srgbClr val="C00000"/>
              </a:buClr>
              <a:buSzPct val="150000"/>
            </a:pPr>
            <a:r>
              <a:rPr lang="en-US" b="1" i="0" dirty="0">
                <a:solidFill>
                  <a:srgbClr val="C00000"/>
                </a:solidFill>
              </a:rPr>
              <a:t>Exchange of fisheries data between MSs</a:t>
            </a:r>
          </a:p>
          <a:p>
            <a:pPr marL="723900" indent="-368300">
              <a:spcBef>
                <a:spcPts val="1200"/>
              </a:spcBef>
              <a:buClr>
                <a:srgbClr val="C00000"/>
              </a:buClr>
              <a:buSzPct val="150000"/>
            </a:pPr>
            <a:r>
              <a:rPr lang="en-US" b="1" i="0" dirty="0">
                <a:solidFill>
                  <a:srgbClr val="C00000"/>
                </a:solidFill>
              </a:rPr>
              <a:t>Limited access of the Commission to disaggregated fisheries data.</a:t>
            </a:r>
          </a:p>
          <a:p>
            <a:endParaRPr lang="en-US" b="1" i="0" dirty="0">
              <a:solidFill>
                <a:srgbClr val="C00000"/>
              </a:solidFill>
            </a:endParaRPr>
          </a:p>
        </p:txBody>
      </p:sp>
      <p:sp>
        <p:nvSpPr>
          <p:cNvPr id="5" name="TextBox 4"/>
          <p:cNvSpPr txBox="1"/>
          <p:nvPr/>
        </p:nvSpPr>
        <p:spPr>
          <a:xfrm>
            <a:off x="2822352" y="5488051"/>
            <a:ext cx="5832648" cy="830997"/>
          </a:xfrm>
          <a:prstGeom prst="rect">
            <a:avLst/>
          </a:prstGeom>
          <a:noFill/>
        </p:spPr>
        <p:txBody>
          <a:bodyPr wrap="square" rtlCol="0">
            <a:spAutoFit/>
          </a:bodyPr>
          <a:lstStyle/>
          <a:p>
            <a:pPr marL="342900" lvl="0" indent="-342900">
              <a:spcBef>
                <a:spcPct val="20000"/>
              </a:spcBef>
              <a:buClr>
                <a:srgbClr val="FFFFFF"/>
              </a:buClr>
              <a:buFontTx/>
              <a:buChar char="•"/>
            </a:pPr>
            <a:r>
              <a:rPr lang="en-US" sz="2400" kern="0" dirty="0">
                <a:solidFill>
                  <a:srgbClr val="C00000"/>
                </a:solidFill>
                <a:latin typeface="Verdana"/>
              </a:rPr>
              <a:t>Hard to assess the accuracy of MSs' catch reporting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773" y="5338320"/>
            <a:ext cx="1513942" cy="1211154"/>
          </a:xfrm>
          <a:prstGeom prst="rect">
            <a:avLst/>
          </a:prstGeom>
        </p:spPr>
      </p:pic>
    </p:spTree>
    <p:extLst>
      <p:ext uri="{BB962C8B-B14F-4D97-AF65-F5344CB8AC3E}">
        <p14:creationId xmlns:p14="http://schemas.microsoft.com/office/powerpoint/2010/main" val="29071254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1700808"/>
            <a:ext cx="8856984" cy="936625"/>
          </a:xfrm>
        </p:spPr>
        <p:txBody>
          <a:bodyPr/>
          <a:lstStyle/>
          <a:p>
            <a:pPr algn="ctr"/>
            <a:r>
              <a:rPr lang="en-US" dirty="0">
                <a:solidFill>
                  <a:srgbClr val="D8850A"/>
                </a:solidFill>
              </a:rPr>
              <a:t>DATA MANAGEMENT and SHARING at EU Level</a:t>
            </a:r>
            <a:br>
              <a:rPr lang="en-US" dirty="0"/>
            </a:br>
            <a:endParaRPr lang="en-GB" dirty="0"/>
          </a:p>
        </p:txBody>
      </p:sp>
      <p:sp>
        <p:nvSpPr>
          <p:cNvPr id="3" name="Content Placeholder 2"/>
          <p:cNvSpPr>
            <a:spLocks noGrp="1"/>
          </p:cNvSpPr>
          <p:nvPr>
            <p:ph idx="1"/>
          </p:nvPr>
        </p:nvSpPr>
        <p:spPr>
          <a:xfrm>
            <a:off x="755576" y="3140968"/>
            <a:ext cx="7941568" cy="2808412"/>
          </a:xfrm>
        </p:spPr>
        <p:txBody>
          <a:bodyPr/>
          <a:lstStyle/>
          <a:p>
            <a:pPr marL="0" indent="0" algn="ctr">
              <a:buNone/>
            </a:pPr>
            <a:r>
              <a:rPr lang="en-US" b="1" i="0" u="sng" dirty="0"/>
              <a:t>SUGGESTION of SPECIFIC ACTIONS:</a:t>
            </a:r>
          </a:p>
          <a:p>
            <a:pPr>
              <a:buClr>
                <a:srgbClr val="0F5494"/>
              </a:buClr>
            </a:pPr>
            <a:endParaRPr lang="en-US" sz="1600" b="1" i="0" u="sng" dirty="0"/>
          </a:p>
          <a:p>
            <a:pPr>
              <a:buClr>
                <a:srgbClr val="0F5494"/>
              </a:buClr>
              <a:buFont typeface="+mj-lt"/>
              <a:buAutoNum type="arabicPeriod"/>
            </a:pPr>
            <a:r>
              <a:rPr lang="en-US" sz="2000" b="1" i="0" dirty="0"/>
              <a:t>Complete </a:t>
            </a:r>
            <a:r>
              <a:rPr lang="en-US" sz="2000" b="1" i="0" dirty="0" err="1"/>
              <a:t>digitalisation</a:t>
            </a:r>
            <a:r>
              <a:rPr lang="en-US" sz="2000" b="1" i="0" dirty="0"/>
              <a:t> of control data system</a:t>
            </a:r>
          </a:p>
          <a:p>
            <a:pPr lvl="1">
              <a:buClr>
                <a:srgbClr val="0F5494"/>
              </a:buClr>
              <a:buFont typeface="Wingdings"/>
              <a:buChar char="à"/>
            </a:pPr>
            <a:r>
              <a:rPr lang="en-US" b="0" dirty="0">
                <a:sym typeface="Wingdings" panose="05000000000000000000" pitchFamily="2" charset="2"/>
              </a:rPr>
              <a:t>Electronic reporting of vessels &lt;12 m</a:t>
            </a:r>
          </a:p>
          <a:p>
            <a:pPr marL="0" indent="0">
              <a:spcBef>
                <a:spcPts val="1200"/>
              </a:spcBef>
              <a:buClr>
                <a:srgbClr val="2D5EC1"/>
              </a:buClr>
              <a:buNone/>
            </a:pPr>
            <a:r>
              <a:rPr lang="en-US" sz="2000" b="1" i="0" dirty="0">
                <a:sym typeface="Wingdings" panose="05000000000000000000" pitchFamily="2" charset="2"/>
              </a:rPr>
              <a:t>2. Establish EU-Fisheries Control Data Centre (FCDC)</a:t>
            </a:r>
            <a:endParaRPr lang="en-US" sz="2000" b="1" i="0" dirty="0"/>
          </a:p>
        </p:txBody>
      </p:sp>
    </p:spTree>
    <p:extLst>
      <p:ext uri="{BB962C8B-B14F-4D97-AF65-F5344CB8AC3E}">
        <p14:creationId xmlns:p14="http://schemas.microsoft.com/office/powerpoint/2010/main" val="95103268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0118" y="2018555"/>
            <a:ext cx="8689151" cy="762376"/>
            <a:chOff x="0" y="2909738"/>
            <a:chExt cx="8689151" cy="573945"/>
          </a:xfrm>
        </p:grpSpPr>
        <p:sp>
          <p:nvSpPr>
            <p:cNvPr id="5" name="Rounded Rectangle 4"/>
            <p:cNvSpPr/>
            <p:nvPr/>
          </p:nvSpPr>
          <p:spPr>
            <a:xfrm>
              <a:off x="0" y="2995790"/>
              <a:ext cx="8684835" cy="487893"/>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23817" y="2909738"/>
              <a:ext cx="8665334" cy="464076"/>
            </a:xfrm>
            <a:prstGeom prst="rect">
              <a:avLst/>
            </a:prstGeom>
            <a:solidFill>
              <a:srgbClr val="D8850A"/>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800" b="1" i="1" kern="1200" dirty="0"/>
                <a:t>Increased synergies with other policies</a:t>
              </a:r>
              <a:endParaRPr lang="en-GB" sz="2800" kern="1200" dirty="0"/>
            </a:p>
          </p:txBody>
        </p:sp>
      </p:grpSp>
      <p:grpSp>
        <p:nvGrpSpPr>
          <p:cNvPr id="7" name="Group 6"/>
          <p:cNvGrpSpPr/>
          <p:nvPr/>
        </p:nvGrpSpPr>
        <p:grpSpPr>
          <a:xfrm>
            <a:off x="230701" y="2666623"/>
            <a:ext cx="8712968" cy="962360"/>
            <a:chOff x="0" y="3397631"/>
            <a:chExt cx="8712968" cy="962360"/>
          </a:xfrm>
        </p:grpSpPr>
        <p:sp>
          <p:nvSpPr>
            <p:cNvPr id="8" name="Rectangle 7"/>
            <p:cNvSpPr/>
            <p:nvPr/>
          </p:nvSpPr>
          <p:spPr>
            <a:xfrm>
              <a:off x="0" y="3397631"/>
              <a:ext cx="8712968" cy="84805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0" y="3511939"/>
              <a:ext cx="8712968" cy="8480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6637"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b="1" kern="1200" dirty="0">
                  <a:solidFill>
                    <a:srgbClr val="D8850A"/>
                  </a:solidFill>
                </a:rPr>
                <a:t>Environment</a:t>
              </a:r>
              <a:endParaRPr lang="en-GB" sz="2000" b="1" kern="1200" dirty="0">
                <a:solidFill>
                  <a:srgbClr val="D8850A"/>
                </a:solidFill>
              </a:endParaRPr>
            </a:p>
            <a:p>
              <a:pPr marL="228600" lvl="1" indent="-228600" defTabSz="889000">
                <a:lnSpc>
                  <a:spcPct val="90000"/>
                </a:lnSpc>
                <a:spcAft>
                  <a:spcPct val="20000"/>
                </a:spcAft>
                <a:buFontTx/>
                <a:buChar char="••"/>
              </a:pPr>
              <a:r>
                <a:rPr lang="en-US" sz="2000" b="1" dirty="0">
                  <a:solidFill>
                    <a:srgbClr val="D8850A"/>
                  </a:solidFill>
                </a:rPr>
                <a:t>Food Law</a:t>
              </a:r>
            </a:p>
            <a:p>
              <a:pPr marL="228600" lvl="1" indent="-228600" algn="l" defTabSz="889000" rtl="0">
                <a:lnSpc>
                  <a:spcPct val="90000"/>
                </a:lnSpc>
                <a:spcBef>
                  <a:spcPct val="0"/>
                </a:spcBef>
                <a:spcAft>
                  <a:spcPct val="20000"/>
                </a:spcAft>
                <a:buChar char="••"/>
              </a:pPr>
              <a:r>
                <a:rPr lang="en-US" sz="2000" b="1" kern="1200" dirty="0">
                  <a:solidFill>
                    <a:srgbClr val="D8850A"/>
                  </a:solidFill>
                </a:rPr>
                <a:t>Market </a:t>
              </a:r>
              <a:r>
                <a:rPr lang="en-US" sz="2000" b="1" dirty="0">
                  <a:solidFill>
                    <a:srgbClr val="D8850A"/>
                  </a:solidFill>
                </a:rPr>
                <a:t>C</a:t>
              </a:r>
              <a:r>
                <a:rPr lang="en-US" sz="2000" b="1" kern="1200" dirty="0">
                  <a:solidFill>
                    <a:srgbClr val="D8850A"/>
                  </a:solidFill>
                </a:rPr>
                <a:t>ontrol (and Traceability)</a:t>
              </a:r>
              <a:endParaRPr lang="en-GB" sz="2000" b="1" kern="1200" dirty="0">
                <a:solidFill>
                  <a:srgbClr val="D8850A"/>
                </a:solidFill>
              </a:endParaRPr>
            </a:p>
          </p:txBody>
        </p:sp>
      </p:grpSp>
      <p:sp>
        <p:nvSpPr>
          <p:cNvPr id="10" name="Rectangle 9"/>
          <p:cNvSpPr/>
          <p:nvPr/>
        </p:nvSpPr>
        <p:spPr>
          <a:xfrm>
            <a:off x="216634" y="3725188"/>
            <a:ext cx="8712968" cy="8480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6637"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b="1" kern="1200" dirty="0">
                <a:solidFill>
                  <a:srgbClr val="00B050"/>
                </a:solidFill>
              </a:rPr>
              <a:t>Market Control (and Traceability)</a:t>
            </a:r>
          </a:p>
          <a:p>
            <a:pPr marL="228600" lvl="1" indent="-228600" algn="l" defTabSz="889000" rtl="0">
              <a:lnSpc>
                <a:spcPct val="90000"/>
              </a:lnSpc>
              <a:spcBef>
                <a:spcPct val="0"/>
              </a:spcBef>
              <a:spcAft>
                <a:spcPct val="20000"/>
              </a:spcAft>
              <a:buChar char="••"/>
            </a:pPr>
            <a:r>
              <a:rPr lang="en-US" sz="2000" b="1" kern="1200" dirty="0">
                <a:solidFill>
                  <a:srgbClr val="00B050"/>
                </a:solidFill>
              </a:rPr>
              <a:t>IUU</a:t>
            </a:r>
            <a:endParaRPr lang="en-GB" sz="2000" b="1" kern="1200" dirty="0">
              <a:solidFill>
                <a:srgbClr val="00B050"/>
              </a:solidFill>
            </a:endParaRPr>
          </a:p>
        </p:txBody>
      </p:sp>
    </p:spTree>
    <p:extLst>
      <p:ext uri="{BB962C8B-B14F-4D97-AF65-F5344CB8AC3E}">
        <p14:creationId xmlns:p14="http://schemas.microsoft.com/office/powerpoint/2010/main" val="935287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00808"/>
            <a:ext cx="8352928" cy="936625"/>
          </a:xfrm>
        </p:spPr>
        <p:txBody>
          <a:bodyPr/>
          <a:lstStyle/>
          <a:p>
            <a:pPr algn="ctr"/>
            <a:r>
              <a:rPr lang="en-US" dirty="0">
                <a:solidFill>
                  <a:srgbClr val="D8850A"/>
                </a:solidFill>
              </a:rPr>
              <a:t>Environment</a:t>
            </a:r>
            <a:endParaRPr lang="en-GB" dirty="0"/>
          </a:p>
        </p:txBody>
      </p:sp>
      <p:sp>
        <p:nvSpPr>
          <p:cNvPr id="3" name="Content Placeholder 2"/>
          <p:cNvSpPr>
            <a:spLocks noGrp="1"/>
          </p:cNvSpPr>
          <p:nvPr>
            <p:ph idx="1"/>
          </p:nvPr>
        </p:nvSpPr>
        <p:spPr>
          <a:xfrm>
            <a:off x="230832" y="2852936"/>
            <a:ext cx="8913168" cy="1368152"/>
          </a:xfrm>
        </p:spPr>
        <p:txBody>
          <a:bodyPr/>
          <a:lstStyle/>
          <a:p>
            <a:r>
              <a:rPr lang="en-US" b="1" i="0" u="sng" dirty="0">
                <a:solidFill>
                  <a:srgbClr val="C00000"/>
                </a:solidFill>
              </a:rPr>
              <a:t>PROBLEM:</a:t>
            </a:r>
          </a:p>
          <a:p>
            <a:endParaRPr lang="en-US" sz="1600" b="1" i="0" u="sng" dirty="0">
              <a:solidFill>
                <a:srgbClr val="C00000"/>
              </a:solidFill>
            </a:endParaRPr>
          </a:p>
          <a:p>
            <a:r>
              <a:rPr lang="en-US" b="1" i="0" dirty="0">
                <a:solidFill>
                  <a:srgbClr val="C00000"/>
                </a:solidFill>
              </a:rPr>
              <a:t>Lack of synergies with environmental legislation </a:t>
            </a:r>
          </a:p>
        </p:txBody>
      </p:sp>
      <p:sp>
        <p:nvSpPr>
          <p:cNvPr id="5" name="TextBox 4"/>
          <p:cNvSpPr txBox="1"/>
          <p:nvPr/>
        </p:nvSpPr>
        <p:spPr>
          <a:xfrm>
            <a:off x="3131840" y="4986690"/>
            <a:ext cx="4752528" cy="646331"/>
          </a:xfrm>
          <a:prstGeom prst="rect">
            <a:avLst/>
          </a:prstGeom>
          <a:noFill/>
        </p:spPr>
        <p:txBody>
          <a:bodyPr wrap="square" rtlCol="0">
            <a:spAutoFit/>
          </a:bodyPr>
          <a:lstStyle/>
          <a:p>
            <a:pPr lvl="0">
              <a:spcBef>
                <a:spcPct val="20000"/>
              </a:spcBef>
              <a:buClr>
                <a:srgbClr val="FFFFFF"/>
              </a:buClr>
            </a:pPr>
            <a:r>
              <a:rPr lang="en-US" sz="2400" b="1" kern="0" dirty="0">
                <a:solidFill>
                  <a:srgbClr val="C00000"/>
                </a:solidFill>
                <a:latin typeface="Verdana"/>
              </a:rPr>
              <a:t>Inefficient control system</a:t>
            </a: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156" y="4474563"/>
            <a:ext cx="2088232" cy="1670586"/>
          </a:xfrm>
          <a:prstGeom prst="rect">
            <a:avLst/>
          </a:prstGeom>
        </p:spPr>
      </p:pic>
    </p:spTree>
    <p:extLst>
      <p:ext uri="{BB962C8B-B14F-4D97-AF65-F5344CB8AC3E}">
        <p14:creationId xmlns:p14="http://schemas.microsoft.com/office/powerpoint/2010/main" val="1638629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700808"/>
            <a:ext cx="8352928" cy="936625"/>
          </a:xfrm>
        </p:spPr>
        <p:txBody>
          <a:bodyPr/>
          <a:lstStyle/>
          <a:p>
            <a:pPr algn="ctr"/>
            <a:r>
              <a:rPr lang="en-US" dirty="0">
                <a:solidFill>
                  <a:srgbClr val="D8850A"/>
                </a:solidFill>
              </a:rPr>
              <a:t>Environment</a:t>
            </a:r>
            <a:br>
              <a:rPr lang="en-US" dirty="0"/>
            </a:br>
            <a:endParaRPr lang="en-GB" dirty="0"/>
          </a:p>
        </p:txBody>
      </p:sp>
      <p:sp>
        <p:nvSpPr>
          <p:cNvPr id="3" name="Content Placeholder 2"/>
          <p:cNvSpPr>
            <a:spLocks noGrp="1"/>
          </p:cNvSpPr>
          <p:nvPr>
            <p:ph idx="1"/>
          </p:nvPr>
        </p:nvSpPr>
        <p:spPr>
          <a:xfrm>
            <a:off x="467544" y="2852936"/>
            <a:ext cx="8496944" cy="3024436"/>
          </a:xfrm>
        </p:spPr>
        <p:txBody>
          <a:bodyPr/>
          <a:lstStyle/>
          <a:p>
            <a:pPr marL="0" indent="0" algn="ctr">
              <a:buNone/>
            </a:pPr>
            <a:r>
              <a:rPr lang="en-US" b="1" i="0" u="sng" dirty="0"/>
              <a:t>SUGGESTION of SPECIFIC ACTIONS:</a:t>
            </a:r>
          </a:p>
          <a:p>
            <a:pPr marL="0" indent="0">
              <a:buNone/>
            </a:pPr>
            <a:endParaRPr lang="en-US" sz="1600" b="1" i="0" u="sng" dirty="0"/>
          </a:p>
          <a:p>
            <a:pPr marL="457200" indent="-457200">
              <a:buClr>
                <a:srgbClr val="0F5494"/>
              </a:buClr>
              <a:buFont typeface="+mj-lt"/>
              <a:buAutoNum type="arabicPeriod"/>
            </a:pPr>
            <a:r>
              <a:rPr lang="en-US" b="1" i="0" dirty="0"/>
              <a:t>Minimum requirements for restrictions to abide by environmental obligations</a:t>
            </a:r>
          </a:p>
          <a:p>
            <a:pPr lvl="1" indent="-342900">
              <a:buClr>
                <a:srgbClr val="0F5494"/>
              </a:buClr>
              <a:buFont typeface="Wingdings"/>
              <a:buChar char="à"/>
            </a:pPr>
            <a:r>
              <a:rPr lang="en-US" b="0" dirty="0">
                <a:sym typeface="Wingdings" panose="05000000000000000000" pitchFamily="2" charset="2"/>
              </a:rPr>
              <a:t>Extend the scope of Art. 50</a:t>
            </a:r>
          </a:p>
          <a:p>
            <a:pPr marL="457200" indent="-457200">
              <a:spcBef>
                <a:spcPts val="1200"/>
              </a:spcBef>
              <a:buClr>
                <a:srgbClr val="0F5494"/>
              </a:buClr>
              <a:buFont typeface="+mj-lt"/>
              <a:buAutoNum type="arabicPeriod"/>
            </a:pPr>
            <a:r>
              <a:rPr lang="en-US" b="1" i="0" dirty="0">
                <a:sym typeface="Wingdings" panose="05000000000000000000" pitchFamily="2" charset="2"/>
              </a:rPr>
              <a:t>Additional provisions at national/regional levels</a:t>
            </a:r>
          </a:p>
        </p:txBody>
      </p:sp>
    </p:spTree>
    <p:extLst>
      <p:ext uri="{BB962C8B-B14F-4D97-AF65-F5344CB8AC3E}">
        <p14:creationId xmlns:p14="http://schemas.microsoft.com/office/powerpoint/2010/main" val="1254864528"/>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88840"/>
            <a:ext cx="8352928" cy="936625"/>
          </a:xfrm>
        </p:spPr>
        <p:txBody>
          <a:bodyPr/>
          <a:lstStyle/>
          <a:p>
            <a:pPr algn="ctr"/>
            <a:r>
              <a:rPr lang="en-US" dirty="0">
                <a:solidFill>
                  <a:srgbClr val="D8850A"/>
                </a:solidFill>
              </a:rPr>
              <a:t>Food Law</a:t>
            </a:r>
            <a:br>
              <a:rPr lang="en-US" dirty="0"/>
            </a:br>
            <a:endParaRPr lang="en-GB" dirty="0"/>
          </a:p>
        </p:txBody>
      </p:sp>
      <p:sp>
        <p:nvSpPr>
          <p:cNvPr id="3" name="Content Placeholder 2"/>
          <p:cNvSpPr>
            <a:spLocks noGrp="1"/>
          </p:cNvSpPr>
          <p:nvPr>
            <p:ph idx="1"/>
          </p:nvPr>
        </p:nvSpPr>
        <p:spPr>
          <a:xfrm>
            <a:off x="467544" y="2996952"/>
            <a:ext cx="8396956" cy="2232348"/>
          </a:xfrm>
        </p:spPr>
        <p:txBody>
          <a:bodyPr/>
          <a:lstStyle/>
          <a:p>
            <a:r>
              <a:rPr lang="en-US" b="1" i="0" u="sng" dirty="0">
                <a:solidFill>
                  <a:srgbClr val="C00000"/>
                </a:solidFill>
              </a:rPr>
              <a:t>PROBLEM:</a:t>
            </a:r>
          </a:p>
          <a:p>
            <a:endParaRPr lang="en-US" sz="1050" b="1" i="0" dirty="0">
              <a:solidFill>
                <a:srgbClr val="C00000"/>
              </a:solidFill>
            </a:endParaRPr>
          </a:p>
          <a:p>
            <a:pPr>
              <a:spcBef>
                <a:spcPts val="1200"/>
              </a:spcBef>
            </a:pPr>
            <a:r>
              <a:rPr lang="en-US" b="1" i="0" dirty="0">
                <a:solidFill>
                  <a:srgbClr val="C00000"/>
                </a:solidFill>
              </a:rPr>
              <a:t>Lack of alignment with Food Law:</a:t>
            </a:r>
          </a:p>
          <a:p>
            <a:pPr marL="1079500" lvl="1" indent="-355600">
              <a:spcBef>
                <a:spcPts val="1200"/>
              </a:spcBef>
              <a:buClr>
                <a:srgbClr val="C00000"/>
              </a:buClr>
              <a:buSzPct val="150000"/>
            </a:pPr>
            <a:r>
              <a:rPr lang="en-US" sz="2400" dirty="0">
                <a:solidFill>
                  <a:srgbClr val="C00000"/>
                </a:solidFill>
                <a:ea typeface="+mn-ea"/>
                <a:cs typeface="+mn-cs"/>
              </a:rPr>
              <a:t>Definitions </a:t>
            </a:r>
            <a:r>
              <a:rPr lang="en-US" sz="2400" b="0" dirty="0">
                <a:solidFill>
                  <a:srgbClr val="C00000"/>
                </a:solidFill>
                <a:ea typeface="+mn-ea"/>
                <a:cs typeface="+mn-cs"/>
              </a:rPr>
              <a:t>(e.g. risk management; audit)</a:t>
            </a:r>
          </a:p>
          <a:p>
            <a:pPr marL="1079500" lvl="1" indent="-355600">
              <a:spcBef>
                <a:spcPts val="1200"/>
              </a:spcBef>
              <a:buClr>
                <a:srgbClr val="C00000"/>
              </a:buClr>
              <a:buSzPct val="150000"/>
            </a:pPr>
            <a:r>
              <a:rPr lang="en-US" sz="2400" dirty="0">
                <a:solidFill>
                  <a:srgbClr val="C00000"/>
                </a:solidFill>
                <a:ea typeface="+mn-ea"/>
                <a:cs typeface="+mn-cs"/>
              </a:rPr>
              <a:t>General principles </a:t>
            </a:r>
            <a:r>
              <a:rPr lang="en-US" sz="2400" b="0" dirty="0">
                <a:solidFill>
                  <a:srgbClr val="C00000"/>
                </a:solidFill>
                <a:ea typeface="+mn-ea"/>
                <a:cs typeface="+mn-cs"/>
              </a:rPr>
              <a:t>(e.g. cooperation rules; responsibility of operators)</a:t>
            </a:r>
          </a:p>
        </p:txBody>
      </p:sp>
      <p:sp>
        <p:nvSpPr>
          <p:cNvPr id="5" name="TextBox 4"/>
          <p:cNvSpPr txBox="1"/>
          <p:nvPr/>
        </p:nvSpPr>
        <p:spPr>
          <a:xfrm>
            <a:off x="1871192" y="5714364"/>
            <a:ext cx="7272808" cy="830997"/>
          </a:xfrm>
          <a:prstGeom prst="rect">
            <a:avLst/>
          </a:prstGeom>
          <a:noFill/>
        </p:spPr>
        <p:txBody>
          <a:bodyPr wrap="square" rtlCol="0">
            <a:spAutoFit/>
          </a:bodyPr>
          <a:lstStyle/>
          <a:p>
            <a:pPr marL="171450" indent="-171450">
              <a:buFont typeface="Arial" panose="020B0604020202020204" pitchFamily="34" charset="0"/>
              <a:buChar char="•"/>
            </a:pPr>
            <a:r>
              <a:rPr lang="en-US" sz="2400" dirty="0">
                <a:solidFill>
                  <a:srgbClr val="C00000"/>
                </a:solidFill>
                <a:latin typeface="+mn-lt"/>
              </a:rPr>
              <a:t>Confusion</a:t>
            </a:r>
          </a:p>
          <a:p>
            <a:pPr marL="171450" indent="-171450">
              <a:buFont typeface="Arial" panose="020B0604020202020204" pitchFamily="34" charset="0"/>
              <a:buChar char="•"/>
            </a:pPr>
            <a:r>
              <a:rPr lang="en-US" sz="2400" dirty="0">
                <a:solidFill>
                  <a:srgbClr val="C00000"/>
                </a:solidFill>
                <a:latin typeface="+mn-lt"/>
              </a:rPr>
              <a:t>Difficulty in enforcing control legislation</a:t>
            </a:r>
            <a:endParaRPr lang="en-GB" sz="2400" dirty="0">
              <a:solidFill>
                <a:srgbClr val="C00000"/>
              </a:solidFill>
              <a:latin typeface="+mn-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84" y="5568403"/>
            <a:ext cx="1403648" cy="1122918"/>
          </a:xfrm>
          <a:prstGeom prst="rect">
            <a:avLst/>
          </a:prstGeom>
        </p:spPr>
      </p:pic>
    </p:spTree>
    <p:extLst>
      <p:ext uri="{BB962C8B-B14F-4D97-AF65-F5344CB8AC3E}">
        <p14:creationId xmlns:p14="http://schemas.microsoft.com/office/powerpoint/2010/main" val="22145780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88840"/>
            <a:ext cx="8352928" cy="936625"/>
          </a:xfrm>
        </p:spPr>
        <p:txBody>
          <a:bodyPr/>
          <a:lstStyle/>
          <a:p>
            <a:pPr algn="ctr"/>
            <a:r>
              <a:rPr lang="en-US" dirty="0">
                <a:solidFill>
                  <a:srgbClr val="D8850A"/>
                </a:solidFill>
              </a:rPr>
              <a:t>Food Law</a:t>
            </a:r>
            <a:br>
              <a:rPr lang="en-US" dirty="0"/>
            </a:br>
            <a:endParaRPr lang="en-GB" dirty="0"/>
          </a:p>
        </p:txBody>
      </p:sp>
      <p:sp>
        <p:nvSpPr>
          <p:cNvPr id="3" name="Content Placeholder 2"/>
          <p:cNvSpPr>
            <a:spLocks noGrp="1"/>
          </p:cNvSpPr>
          <p:nvPr>
            <p:ph idx="1"/>
          </p:nvPr>
        </p:nvSpPr>
        <p:spPr>
          <a:xfrm>
            <a:off x="251520" y="3284984"/>
            <a:ext cx="8784976" cy="936104"/>
          </a:xfrm>
        </p:spPr>
        <p:txBody>
          <a:bodyPr/>
          <a:lstStyle/>
          <a:p>
            <a:pPr marL="0" indent="0" algn="ctr">
              <a:buNone/>
            </a:pPr>
            <a:r>
              <a:rPr lang="en-US" b="1" i="0" u="sng" dirty="0"/>
              <a:t>SUGGESTION of SPECIFIC ACTIONS:</a:t>
            </a:r>
          </a:p>
          <a:p>
            <a:pPr marL="0" indent="0">
              <a:buNone/>
            </a:pPr>
            <a:r>
              <a:rPr lang="en-US" sz="1600" b="1" i="0" u="sng" dirty="0"/>
              <a:t> </a:t>
            </a:r>
          </a:p>
          <a:p>
            <a:pPr>
              <a:buClr>
                <a:srgbClr val="0F5494"/>
              </a:buClr>
              <a:buFont typeface="+mj-lt"/>
              <a:buAutoNum type="arabicPeriod"/>
            </a:pPr>
            <a:r>
              <a:rPr lang="en-US" sz="2000" b="1" i="0" dirty="0"/>
              <a:t>Terminology / principles </a:t>
            </a:r>
            <a:r>
              <a:rPr lang="en-US" sz="2000" b="1" i="0" dirty="0">
                <a:sym typeface="Wingdings" panose="05000000000000000000" pitchFamily="2" charset="2"/>
              </a:rPr>
              <a:t> CR = Food Law</a:t>
            </a:r>
          </a:p>
          <a:p>
            <a:pPr>
              <a:spcBef>
                <a:spcPts val="1200"/>
              </a:spcBef>
              <a:buClr>
                <a:srgbClr val="0F5494"/>
              </a:buClr>
              <a:buFont typeface="+mj-lt"/>
              <a:buAutoNum type="arabicPeriod"/>
            </a:pPr>
            <a:r>
              <a:rPr lang="en-US" sz="2000" b="1" i="0" dirty="0">
                <a:sym typeface="Wingdings" panose="05000000000000000000" pitchFamily="2" charset="2"/>
              </a:rPr>
              <a:t>Minimum cooperation rules and procedures amongst MSs</a:t>
            </a:r>
          </a:p>
          <a:p>
            <a:pPr marL="0" indent="0">
              <a:buClr>
                <a:srgbClr val="0F5494"/>
              </a:buClr>
              <a:buNone/>
            </a:pPr>
            <a:r>
              <a:rPr lang="en-US" sz="2000" b="1" i="0" dirty="0">
                <a:sym typeface="Wingdings" panose="05000000000000000000" pitchFamily="2" charset="2"/>
              </a:rPr>
              <a:t>	</a:t>
            </a:r>
            <a:r>
              <a:rPr lang="en-US" sz="2000" i="0" dirty="0">
                <a:sym typeface="Wingdings" panose="05000000000000000000" pitchFamily="2" charset="2"/>
              </a:rPr>
              <a:t> Define responsibilities of food chain operators</a:t>
            </a:r>
          </a:p>
          <a:p>
            <a:pPr>
              <a:buAutoNum type="arabicPeriod"/>
            </a:pPr>
            <a:endParaRPr lang="en-US" sz="1600" b="1" i="0" dirty="0">
              <a:solidFill>
                <a:srgbClr val="2D5EC1"/>
              </a:solidFill>
            </a:endParaRPr>
          </a:p>
        </p:txBody>
      </p:sp>
    </p:spTree>
    <p:extLst>
      <p:ext uri="{BB962C8B-B14F-4D97-AF65-F5344CB8AC3E}">
        <p14:creationId xmlns:p14="http://schemas.microsoft.com/office/powerpoint/2010/main" val="6662345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752"/>
            <a:ext cx="8229600" cy="792088"/>
          </a:xfrm>
        </p:spPr>
        <p:txBody>
          <a:bodyPr/>
          <a:lstStyle/>
          <a:p>
            <a:pPr algn="ctr"/>
            <a:r>
              <a:rPr lang="en-GB" sz="2400" dirty="0"/>
              <a:t>SPECIFIC OBJECTIVES</a:t>
            </a:r>
            <a:endParaRPr lang="en-GB" sz="2400" dirty="0">
              <a:solidFill>
                <a:schemeClr val="tx1"/>
              </a:solidFill>
            </a:endParaRPr>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solidFill>
                  <a:srgbClr val="000000"/>
                </a:solidFill>
              </a:rPr>
              <a:pPr>
                <a:defRPr/>
              </a:pPr>
              <a:t>3</a:t>
            </a:fld>
            <a:endParaRPr lang="en-GB">
              <a:solidFill>
                <a:srgbClr val="000000"/>
              </a:solidFill>
            </a:endParaRPr>
          </a:p>
        </p:txBody>
      </p:sp>
      <p:sp>
        <p:nvSpPr>
          <p:cNvPr id="4" name="Content Placeholder 3"/>
          <p:cNvSpPr>
            <a:spLocks noGrp="1"/>
          </p:cNvSpPr>
          <p:nvPr>
            <p:ph idx="1"/>
          </p:nvPr>
        </p:nvSpPr>
        <p:spPr>
          <a:xfrm>
            <a:off x="2699792" y="2204864"/>
            <a:ext cx="6156176" cy="3633788"/>
          </a:xfrm>
        </p:spPr>
        <p:txBody>
          <a:bodyPr/>
          <a:lstStyle/>
          <a:p>
            <a:pPr>
              <a:spcAft>
                <a:spcPts val="1800"/>
              </a:spcAft>
              <a:buFont typeface="Wingdings" panose="05000000000000000000" pitchFamily="2" charset="2"/>
              <a:buChar char="v"/>
            </a:pPr>
            <a:r>
              <a:rPr lang="en-GB" sz="1800" dirty="0">
                <a:solidFill>
                  <a:schemeClr val="tx1"/>
                </a:solidFill>
              </a:rPr>
              <a:t>Remove obstacles that lead to different implementation of provisions by Member States </a:t>
            </a:r>
          </a:p>
          <a:p>
            <a:pPr>
              <a:spcAft>
                <a:spcPts val="1800"/>
              </a:spcAft>
              <a:buFont typeface="Wingdings" panose="05000000000000000000" pitchFamily="2" charset="2"/>
              <a:buChar char="v"/>
            </a:pPr>
            <a:r>
              <a:rPr lang="en-GB" sz="1800" dirty="0">
                <a:solidFill>
                  <a:schemeClr val="tx1"/>
                </a:solidFill>
              </a:rPr>
              <a:t>Simplify the current legislative framework</a:t>
            </a:r>
          </a:p>
          <a:p>
            <a:pPr>
              <a:spcAft>
                <a:spcPts val="1800"/>
              </a:spcAft>
              <a:buFont typeface="Wingdings" panose="05000000000000000000" pitchFamily="2" charset="2"/>
              <a:buChar char="v"/>
            </a:pPr>
            <a:r>
              <a:rPr lang="en-GB" sz="1800" dirty="0">
                <a:solidFill>
                  <a:schemeClr val="tx1"/>
                </a:solidFill>
              </a:rPr>
              <a:t>Improve availability, reliability and completeness of fisheries data and information</a:t>
            </a:r>
          </a:p>
          <a:p>
            <a:pPr lvl="0">
              <a:spcAft>
                <a:spcPts val="1800"/>
              </a:spcAft>
              <a:buFont typeface="Wingdings" panose="05000000000000000000" pitchFamily="2" charset="2"/>
              <a:buChar char="v"/>
            </a:pPr>
            <a:r>
              <a:rPr lang="en-GB" sz="1800" dirty="0">
                <a:solidFill>
                  <a:schemeClr val="tx1"/>
                </a:solidFill>
              </a:rPr>
              <a:t>Bridge the gaps with the reformed CFP</a:t>
            </a:r>
          </a:p>
          <a:p>
            <a:pPr lvl="0">
              <a:spcAft>
                <a:spcPts val="1800"/>
              </a:spcAft>
              <a:buFont typeface="Wingdings" panose="05000000000000000000" pitchFamily="2" charset="2"/>
              <a:buChar char="v"/>
            </a:pPr>
            <a:r>
              <a:rPr lang="en-GB" sz="1800" dirty="0">
                <a:solidFill>
                  <a:schemeClr val="tx1"/>
                </a:solidFill>
              </a:rPr>
              <a:t>Enhance of coordination among MSs, the COMM and EFCA</a:t>
            </a:r>
          </a:p>
          <a:p>
            <a:pPr lvl="0">
              <a:spcAft>
                <a:spcPts val="1800"/>
              </a:spcAft>
              <a:buFont typeface="Wingdings" panose="05000000000000000000" pitchFamily="2" charset="2"/>
              <a:buChar char="v"/>
            </a:pPr>
            <a:r>
              <a:rPr lang="en-GB" sz="1800" dirty="0">
                <a:solidFill>
                  <a:schemeClr val="tx1"/>
                </a:solidFill>
              </a:rPr>
              <a:t>Align EFCA’s mission and tasks with recent developments in CFP</a:t>
            </a:r>
          </a:p>
          <a:p>
            <a:pPr>
              <a:spcAft>
                <a:spcPts val="1800"/>
              </a:spcAft>
              <a:buFont typeface="Wingdings" panose="05000000000000000000" pitchFamily="2" charset="2"/>
              <a:buChar char="v"/>
            </a:pPr>
            <a:endParaRPr lang="en-GB" sz="18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708920"/>
            <a:ext cx="2016224" cy="2016224"/>
          </a:xfrm>
          <a:prstGeom prst="rect">
            <a:avLst/>
          </a:prstGeom>
        </p:spPr>
      </p:pic>
    </p:spTree>
    <p:extLst>
      <p:ext uri="{BB962C8B-B14F-4D97-AF65-F5344CB8AC3E}">
        <p14:creationId xmlns:p14="http://schemas.microsoft.com/office/powerpoint/2010/main" val="334137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16832"/>
            <a:ext cx="8352928" cy="936625"/>
          </a:xfrm>
        </p:spPr>
        <p:txBody>
          <a:bodyPr/>
          <a:lstStyle/>
          <a:p>
            <a:pPr algn="ctr"/>
            <a:r>
              <a:rPr lang="en-US" dirty="0">
                <a:solidFill>
                  <a:srgbClr val="D8850A"/>
                </a:solidFill>
              </a:rPr>
              <a:t>Market Control (and Traceability)</a:t>
            </a:r>
            <a:br>
              <a:rPr lang="en-US" dirty="0"/>
            </a:br>
            <a:endParaRPr lang="en-GB" dirty="0"/>
          </a:p>
        </p:txBody>
      </p:sp>
      <p:sp>
        <p:nvSpPr>
          <p:cNvPr id="3" name="Content Placeholder 2"/>
          <p:cNvSpPr>
            <a:spLocks noGrp="1"/>
          </p:cNvSpPr>
          <p:nvPr>
            <p:ph idx="1"/>
          </p:nvPr>
        </p:nvSpPr>
        <p:spPr>
          <a:xfrm>
            <a:off x="467544" y="2996952"/>
            <a:ext cx="8229600" cy="2232348"/>
          </a:xfrm>
        </p:spPr>
        <p:txBody>
          <a:bodyPr/>
          <a:lstStyle/>
          <a:p>
            <a:pPr marL="0" indent="0">
              <a:buNone/>
            </a:pPr>
            <a:r>
              <a:rPr lang="en-US" b="1" i="0" u="sng" dirty="0">
                <a:solidFill>
                  <a:srgbClr val="C00000"/>
                </a:solidFill>
              </a:rPr>
              <a:t>PROBLEM:</a:t>
            </a:r>
          </a:p>
          <a:p>
            <a:pPr marL="0" indent="0">
              <a:buNone/>
            </a:pPr>
            <a:endParaRPr lang="en-US" sz="1600" b="1" i="0" u="sng" dirty="0">
              <a:solidFill>
                <a:srgbClr val="C00000"/>
              </a:solidFill>
            </a:endParaRPr>
          </a:p>
          <a:p>
            <a:pPr>
              <a:buClr>
                <a:srgbClr val="C00000"/>
              </a:buClr>
              <a:buSzPct val="150000"/>
            </a:pPr>
            <a:r>
              <a:rPr lang="en-US" b="1" i="0" dirty="0">
                <a:solidFill>
                  <a:srgbClr val="C00000"/>
                </a:solidFill>
              </a:rPr>
              <a:t>Ineffective traceability of fishery products</a:t>
            </a:r>
          </a:p>
          <a:p>
            <a:pPr>
              <a:buClr>
                <a:srgbClr val="C00000"/>
              </a:buClr>
              <a:buSzPct val="150000"/>
            </a:pPr>
            <a:r>
              <a:rPr lang="en-US" b="1" i="0" dirty="0">
                <a:solidFill>
                  <a:srgbClr val="C00000"/>
                </a:solidFill>
              </a:rPr>
              <a:t>Uneven implementation across MS </a:t>
            </a:r>
          </a:p>
          <a:p>
            <a:pPr>
              <a:buClr>
                <a:srgbClr val="C00000"/>
              </a:buClr>
              <a:buSzPct val="150000"/>
            </a:pPr>
            <a:endParaRPr lang="en-US" b="1" i="0" dirty="0">
              <a:solidFill>
                <a:srgbClr val="C00000"/>
              </a:solidFill>
            </a:endParaRPr>
          </a:p>
          <a:p>
            <a:pPr marL="0" indent="0">
              <a:buClr>
                <a:srgbClr val="C00000"/>
              </a:buClr>
              <a:buSzPct val="150000"/>
              <a:buNone/>
            </a:pPr>
            <a:r>
              <a:rPr lang="en-US" b="1" i="0" dirty="0">
                <a:solidFill>
                  <a:srgbClr val="C00000"/>
                </a:solidFill>
              </a:rPr>
              <a:t>			     CURRENT SYSTEM: </a:t>
            </a:r>
          </a:p>
          <a:p>
            <a:pPr marL="0" indent="0">
              <a:buClr>
                <a:srgbClr val="C00000"/>
              </a:buClr>
              <a:buSzPct val="150000"/>
              <a:buNone/>
            </a:pPr>
            <a:r>
              <a:rPr lang="en-US" dirty="0">
                <a:solidFill>
                  <a:srgbClr val="C00000"/>
                </a:solidFill>
              </a:rPr>
              <a:t>			    √ </a:t>
            </a:r>
            <a:r>
              <a:rPr lang="en-US" i="0" dirty="0">
                <a:solidFill>
                  <a:srgbClr val="C00000"/>
                </a:solidFill>
              </a:rPr>
              <a:t>EU fishery products</a:t>
            </a:r>
          </a:p>
          <a:p>
            <a:pPr marL="3048000" lvl="1" indent="0">
              <a:buClr>
                <a:srgbClr val="C00000"/>
              </a:buClr>
              <a:buSzPct val="150000"/>
              <a:buNone/>
            </a:pPr>
            <a:r>
              <a:rPr lang="en-US" b="0" dirty="0">
                <a:solidFill>
                  <a:srgbClr val="C00000"/>
                </a:solidFill>
              </a:rPr>
              <a:t>  X </a:t>
            </a:r>
            <a:r>
              <a:rPr lang="en-US" sz="2400" b="0" dirty="0">
                <a:solidFill>
                  <a:srgbClr val="C00000"/>
                </a:solidFill>
                <a:ea typeface="+mn-ea"/>
                <a:cs typeface="+mn-cs"/>
              </a:rPr>
              <a:t>Imported fishery products  	from Third Countries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4869160"/>
            <a:ext cx="2304256" cy="1843405"/>
          </a:xfrm>
          <a:prstGeom prst="rect">
            <a:avLst/>
          </a:prstGeom>
        </p:spPr>
      </p:pic>
    </p:spTree>
    <p:extLst>
      <p:ext uri="{BB962C8B-B14F-4D97-AF65-F5344CB8AC3E}">
        <p14:creationId xmlns:p14="http://schemas.microsoft.com/office/powerpoint/2010/main" val="7192199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528" y="1988840"/>
            <a:ext cx="9324528" cy="936625"/>
          </a:xfrm>
        </p:spPr>
        <p:txBody>
          <a:bodyPr/>
          <a:lstStyle/>
          <a:p>
            <a:pPr algn="ctr"/>
            <a:r>
              <a:rPr lang="en-US" dirty="0">
                <a:solidFill>
                  <a:srgbClr val="D8850A"/>
                </a:solidFill>
              </a:rPr>
              <a:t>Market Control (and Traceability)</a:t>
            </a:r>
            <a:br>
              <a:rPr lang="en-US" dirty="0"/>
            </a:br>
            <a:endParaRPr lang="en-GB" dirty="0"/>
          </a:p>
        </p:txBody>
      </p:sp>
      <p:sp>
        <p:nvSpPr>
          <p:cNvPr id="3" name="Content Placeholder 2"/>
          <p:cNvSpPr>
            <a:spLocks noGrp="1"/>
          </p:cNvSpPr>
          <p:nvPr>
            <p:ph idx="1"/>
          </p:nvPr>
        </p:nvSpPr>
        <p:spPr>
          <a:xfrm>
            <a:off x="611560" y="3140968"/>
            <a:ext cx="8085584" cy="2520280"/>
          </a:xfrm>
        </p:spPr>
        <p:txBody>
          <a:bodyPr/>
          <a:lstStyle/>
          <a:p>
            <a:pPr marL="0" indent="0" algn="ctr">
              <a:buNone/>
            </a:pPr>
            <a:r>
              <a:rPr lang="en-US" b="1" i="0" u="sng" dirty="0"/>
              <a:t>SUGGESTION of SPECIFIC ACTIONS:</a:t>
            </a:r>
          </a:p>
          <a:p>
            <a:pPr marL="0" indent="0">
              <a:buNone/>
            </a:pPr>
            <a:endParaRPr lang="en-US" sz="1200" b="1" i="0" u="sng" dirty="0"/>
          </a:p>
          <a:p>
            <a:pPr>
              <a:buClr>
                <a:srgbClr val="0F5494"/>
              </a:buClr>
              <a:buFont typeface="+mj-lt"/>
              <a:buAutoNum type="arabicPeriod"/>
            </a:pPr>
            <a:r>
              <a:rPr lang="en-US" sz="2000" b="1" i="0" dirty="0"/>
              <a:t>Clarify definitions/provisions, incl. objective and use of traceability</a:t>
            </a:r>
          </a:p>
          <a:p>
            <a:pPr lvl="1">
              <a:buClr>
                <a:srgbClr val="0F5494"/>
              </a:buClr>
              <a:buFont typeface="Wingdings"/>
              <a:buChar char="à"/>
            </a:pPr>
            <a:r>
              <a:rPr lang="en-US" sz="1600" dirty="0">
                <a:sym typeface="Wingdings" panose="05000000000000000000" pitchFamily="2" charset="2"/>
              </a:rPr>
              <a:t>Market control purposes vs. information to consumers</a:t>
            </a:r>
          </a:p>
          <a:p>
            <a:pPr lvl="1">
              <a:buClr>
                <a:srgbClr val="0F5494"/>
              </a:buClr>
              <a:buFont typeface="Wingdings"/>
              <a:buChar char="à"/>
            </a:pPr>
            <a:r>
              <a:rPr lang="en-US" sz="1600" b="1" i="0" dirty="0">
                <a:sym typeface="Wingdings" panose="05000000000000000000" pitchFamily="2" charset="2"/>
              </a:rPr>
              <a:t>Requirement of unique trip identifier</a:t>
            </a:r>
          </a:p>
          <a:p>
            <a:pPr>
              <a:spcBef>
                <a:spcPts val="1200"/>
              </a:spcBef>
              <a:buClr>
                <a:srgbClr val="0F5494"/>
              </a:buClr>
              <a:buFont typeface="+mj-lt"/>
              <a:buAutoNum type="arabicPeriod"/>
            </a:pPr>
            <a:r>
              <a:rPr lang="en-US" sz="2000" b="1" i="0" dirty="0" err="1">
                <a:sym typeface="Wingdings" panose="05000000000000000000" pitchFamily="2" charset="2"/>
              </a:rPr>
              <a:t>Digitilisation</a:t>
            </a:r>
            <a:r>
              <a:rPr lang="en-US" sz="2000" b="1" i="0" dirty="0">
                <a:sym typeface="Wingdings" panose="05000000000000000000" pitchFamily="2" charset="2"/>
              </a:rPr>
              <a:t> for CFP's application throughout fisheries/aquaculture products' marketing</a:t>
            </a:r>
          </a:p>
          <a:p>
            <a:pPr>
              <a:spcBef>
                <a:spcPts val="1200"/>
              </a:spcBef>
              <a:buClr>
                <a:srgbClr val="0F5494"/>
              </a:buClr>
              <a:buFont typeface="+mj-lt"/>
              <a:buAutoNum type="arabicPeriod"/>
            </a:pPr>
            <a:r>
              <a:rPr lang="en-US" sz="2000" b="1" i="0" dirty="0">
                <a:sym typeface="Wingdings" panose="05000000000000000000" pitchFamily="2" charset="2"/>
              </a:rPr>
              <a:t>EU-wide system to be established</a:t>
            </a:r>
            <a:endParaRPr lang="en-US" sz="2000" b="1" i="0" dirty="0"/>
          </a:p>
        </p:txBody>
      </p:sp>
    </p:spTree>
    <p:extLst>
      <p:ext uri="{BB962C8B-B14F-4D97-AF65-F5344CB8AC3E}">
        <p14:creationId xmlns:p14="http://schemas.microsoft.com/office/powerpoint/2010/main" val="3104615247"/>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0808"/>
            <a:ext cx="9144000" cy="936625"/>
          </a:xfrm>
        </p:spPr>
        <p:txBody>
          <a:bodyPr/>
          <a:lstStyle/>
          <a:p>
            <a:pPr algn="ctr"/>
            <a:br>
              <a:rPr lang="en-US" u="sng" dirty="0"/>
            </a:br>
            <a:r>
              <a:rPr lang="en-US" dirty="0">
                <a:solidFill>
                  <a:srgbClr val="00B050"/>
                </a:solidFill>
              </a:rPr>
              <a:t>Market Control (and Traceability)</a:t>
            </a:r>
            <a:br>
              <a:rPr lang="en-US" dirty="0"/>
            </a:br>
            <a:endParaRPr lang="en-GB" dirty="0"/>
          </a:p>
        </p:txBody>
      </p:sp>
      <p:sp>
        <p:nvSpPr>
          <p:cNvPr id="3" name="Content Placeholder 2"/>
          <p:cNvSpPr>
            <a:spLocks noGrp="1"/>
          </p:cNvSpPr>
          <p:nvPr>
            <p:ph idx="1"/>
          </p:nvPr>
        </p:nvSpPr>
        <p:spPr>
          <a:xfrm>
            <a:off x="395536" y="3501008"/>
            <a:ext cx="8301608" cy="2520280"/>
          </a:xfrm>
        </p:spPr>
        <p:txBody>
          <a:bodyPr/>
          <a:lstStyle/>
          <a:p>
            <a:pPr marL="0" indent="0" algn="ctr">
              <a:buNone/>
            </a:pPr>
            <a:r>
              <a:rPr lang="en-US" b="1" i="0" u="sng" dirty="0"/>
              <a:t>SUGGESTION of SPECIFIC ACTIONS:</a:t>
            </a:r>
          </a:p>
          <a:p>
            <a:pPr marL="0" indent="0">
              <a:buNone/>
            </a:pPr>
            <a:endParaRPr lang="en-US" sz="1600" b="1" i="0" u="sng" dirty="0"/>
          </a:p>
          <a:p>
            <a:pPr>
              <a:buClr>
                <a:srgbClr val="0F5494"/>
              </a:buClr>
              <a:buFont typeface="+mj-lt"/>
              <a:buAutoNum type="arabicPeriod"/>
            </a:pPr>
            <a:r>
              <a:rPr lang="en-US" sz="2000" b="1" i="0" dirty="0"/>
              <a:t>Remove derogations for Third Countries-products</a:t>
            </a:r>
          </a:p>
          <a:p>
            <a:pPr marL="457200" lvl="1" indent="0">
              <a:buClr>
                <a:srgbClr val="0F5494"/>
              </a:buClr>
              <a:buNone/>
            </a:pPr>
            <a:r>
              <a:rPr lang="en-US" b="0" dirty="0">
                <a:sym typeface="Wingdings" panose="05000000000000000000" pitchFamily="2" charset="2"/>
              </a:rPr>
              <a:t> Likely increased compliance with Third Countries' import requirements</a:t>
            </a:r>
            <a:endParaRPr lang="en-US" b="0" i="0" dirty="0"/>
          </a:p>
          <a:p>
            <a:pPr>
              <a:spcBef>
                <a:spcPts val="1200"/>
              </a:spcBef>
              <a:buClr>
                <a:srgbClr val="0F5494"/>
              </a:buClr>
              <a:buFont typeface="+mj-lt"/>
              <a:buAutoNum type="arabicPeriod"/>
            </a:pPr>
            <a:r>
              <a:rPr lang="en-US" sz="2000" b="1" i="0" dirty="0" err="1"/>
              <a:t>Digitalisation</a:t>
            </a:r>
            <a:r>
              <a:rPr lang="en-US" sz="2000" b="1" i="0" dirty="0"/>
              <a:t> of IUU catch certificate</a:t>
            </a:r>
          </a:p>
        </p:txBody>
      </p:sp>
    </p:spTree>
    <p:extLst>
      <p:ext uri="{BB962C8B-B14F-4D97-AF65-F5344CB8AC3E}">
        <p14:creationId xmlns:p14="http://schemas.microsoft.com/office/powerpoint/2010/main" val="348054653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88840"/>
            <a:ext cx="8352928" cy="936625"/>
          </a:xfrm>
        </p:spPr>
        <p:txBody>
          <a:bodyPr/>
          <a:lstStyle/>
          <a:p>
            <a:pPr algn="ctr"/>
            <a:r>
              <a:rPr lang="en-US" dirty="0">
                <a:solidFill>
                  <a:srgbClr val="00B050"/>
                </a:solidFill>
              </a:rPr>
              <a:t>IUU</a:t>
            </a:r>
            <a:br>
              <a:rPr lang="en-US" dirty="0"/>
            </a:br>
            <a:endParaRPr lang="en-GB" dirty="0"/>
          </a:p>
        </p:txBody>
      </p:sp>
      <p:sp>
        <p:nvSpPr>
          <p:cNvPr id="3" name="Content Placeholder 2"/>
          <p:cNvSpPr>
            <a:spLocks noGrp="1"/>
          </p:cNvSpPr>
          <p:nvPr>
            <p:ph idx="1"/>
          </p:nvPr>
        </p:nvSpPr>
        <p:spPr>
          <a:xfrm>
            <a:off x="506288" y="3068960"/>
            <a:ext cx="8229600" cy="1008112"/>
          </a:xfrm>
        </p:spPr>
        <p:txBody>
          <a:bodyPr/>
          <a:lstStyle/>
          <a:p>
            <a:pPr marL="0" indent="0">
              <a:buNone/>
            </a:pPr>
            <a:r>
              <a:rPr lang="en-US" b="1" i="0" u="sng" dirty="0">
                <a:solidFill>
                  <a:srgbClr val="C00000"/>
                </a:solidFill>
              </a:rPr>
              <a:t>PROBLEM:</a:t>
            </a:r>
          </a:p>
          <a:p>
            <a:pPr marL="0" indent="0">
              <a:buNone/>
            </a:pPr>
            <a:endParaRPr lang="en-US" sz="1600" b="1" i="0" u="sng" dirty="0">
              <a:solidFill>
                <a:srgbClr val="C00000"/>
              </a:solidFill>
            </a:endParaRPr>
          </a:p>
          <a:p>
            <a:pPr marL="0" indent="0">
              <a:buNone/>
            </a:pPr>
            <a:r>
              <a:rPr lang="en-US" b="1" i="0" dirty="0">
                <a:solidFill>
                  <a:srgbClr val="C00000"/>
                </a:solidFill>
              </a:rPr>
              <a:t>IUU Catch Certification Scheme </a:t>
            </a:r>
            <a:r>
              <a:rPr lang="en-US" b="1" i="0" dirty="0">
                <a:solidFill>
                  <a:srgbClr val="C00000"/>
                </a:solidFill>
                <a:sym typeface="Wingdings" panose="05000000000000000000" pitchFamily="2" charset="2"/>
              </a:rPr>
              <a:t> </a:t>
            </a:r>
            <a:r>
              <a:rPr lang="en-US" b="1" i="0" dirty="0">
                <a:solidFill>
                  <a:srgbClr val="C00000"/>
                </a:solidFill>
              </a:rPr>
              <a:t>paper-based </a:t>
            </a:r>
          </a:p>
        </p:txBody>
      </p:sp>
      <p:pic>
        <p:nvPicPr>
          <p:cNvPr id="4" name="Immagine 3"/>
          <p:cNvPicPr>
            <a:picLocks noChangeAspect="1"/>
          </p:cNvPicPr>
          <p:nvPr/>
        </p:nvPicPr>
        <p:blipFill>
          <a:blip r:embed="rId2"/>
          <a:stretch>
            <a:fillRect/>
          </a:stretch>
        </p:blipFill>
        <p:spPr>
          <a:xfrm>
            <a:off x="1086508" y="4653136"/>
            <a:ext cx="1776896" cy="1482291"/>
          </a:xfrm>
          <a:prstGeom prst="rect">
            <a:avLst/>
          </a:prstGeom>
        </p:spPr>
      </p:pic>
      <p:sp>
        <p:nvSpPr>
          <p:cNvPr id="5" name="TextBox 4"/>
          <p:cNvSpPr txBox="1"/>
          <p:nvPr/>
        </p:nvSpPr>
        <p:spPr>
          <a:xfrm>
            <a:off x="3119264" y="4701783"/>
            <a:ext cx="5616624" cy="1384995"/>
          </a:xfrm>
          <a:prstGeom prst="rect">
            <a:avLst/>
          </a:prstGeom>
          <a:noFill/>
        </p:spPr>
        <p:txBody>
          <a:bodyPr wrap="square" rtlCol="0">
            <a:spAutoFit/>
          </a:bodyPr>
          <a:lstStyle/>
          <a:p>
            <a:pPr lvl="0">
              <a:spcBef>
                <a:spcPct val="20000"/>
              </a:spcBef>
              <a:buClr>
                <a:srgbClr val="FFFFFF"/>
              </a:buClr>
            </a:pPr>
            <a:r>
              <a:rPr lang="en-US" sz="2400" b="1" kern="0" dirty="0">
                <a:solidFill>
                  <a:srgbClr val="C00000"/>
                </a:solidFill>
                <a:latin typeface="Verdana"/>
              </a:rPr>
              <a:t>incompatible with a fully </a:t>
            </a:r>
            <a:r>
              <a:rPr lang="en-US" sz="2400" b="1" kern="0" dirty="0" err="1">
                <a:solidFill>
                  <a:srgbClr val="C00000"/>
                </a:solidFill>
                <a:latin typeface="Verdana"/>
              </a:rPr>
              <a:t>digitalised</a:t>
            </a:r>
            <a:r>
              <a:rPr lang="en-US" sz="2400" b="1" kern="0" dirty="0">
                <a:solidFill>
                  <a:srgbClr val="C00000"/>
                </a:solidFill>
                <a:latin typeface="Verdana"/>
              </a:rPr>
              <a:t> traceability system extended to imported products</a:t>
            </a:r>
          </a:p>
          <a:p>
            <a:endParaRPr lang="en-GB" dirty="0"/>
          </a:p>
        </p:txBody>
      </p:sp>
    </p:spTree>
    <p:extLst>
      <p:ext uri="{BB962C8B-B14F-4D97-AF65-F5344CB8AC3E}">
        <p14:creationId xmlns:p14="http://schemas.microsoft.com/office/powerpoint/2010/main" val="35922135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88840"/>
            <a:ext cx="8352928" cy="936625"/>
          </a:xfrm>
        </p:spPr>
        <p:txBody>
          <a:bodyPr/>
          <a:lstStyle/>
          <a:p>
            <a:pPr algn="ctr"/>
            <a:r>
              <a:rPr lang="en-US" dirty="0">
                <a:solidFill>
                  <a:srgbClr val="00B050"/>
                </a:solidFill>
              </a:rPr>
              <a:t>IUU</a:t>
            </a:r>
            <a:br>
              <a:rPr lang="en-US" dirty="0"/>
            </a:br>
            <a:endParaRPr lang="en-GB" dirty="0"/>
          </a:p>
        </p:txBody>
      </p:sp>
      <p:sp>
        <p:nvSpPr>
          <p:cNvPr id="3" name="Content Placeholder 2"/>
          <p:cNvSpPr>
            <a:spLocks noGrp="1"/>
          </p:cNvSpPr>
          <p:nvPr>
            <p:ph idx="1"/>
          </p:nvPr>
        </p:nvSpPr>
        <p:spPr>
          <a:xfrm>
            <a:off x="611560" y="3429000"/>
            <a:ext cx="8157591" cy="2088232"/>
          </a:xfrm>
        </p:spPr>
        <p:txBody>
          <a:bodyPr/>
          <a:lstStyle/>
          <a:p>
            <a:pPr marL="0" indent="0" algn="ctr">
              <a:buNone/>
            </a:pPr>
            <a:r>
              <a:rPr lang="en-US" b="1" i="0" u="sng" dirty="0"/>
              <a:t>SUGGESTION of SPECIFIC ACTIONS:</a:t>
            </a:r>
          </a:p>
          <a:p>
            <a:pPr marL="0" indent="0">
              <a:buNone/>
            </a:pPr>
            <a:endParaRPr lang="en-US" sz="2000" b="1" i="0" u="sng" dirty="0"/>
          </a:p>
          <a:p>
            <a:pPr>
              <a:buClr>
                <a:srgbClr val="0F5494"/>
              </a:buClr>
              <a:buFont typeface="+mj-lt"/>
              <a:buAutoNum type="arabicPeriod"/>
            </a:pPr>
            <a:r>
              <a:rPr lang="en-US" sz="2000" b="1" i="0" dirty="0"/>
              <a:t>IUU Regulation: EU-wide IUU IT system </a:t>
            </a:r>
            <a:r>
              <a:rPr lang="en-US" sz="2000" i="0" dirty="0"/>
              <a:t>for</a:t>
            </a:r>
            <a:r>
              <a:rPr lang="en-US" sz="2000" b="1" i="0" dirty="0"/>
              <a:t> electronic submission </a:t>
            </a:r>
            <a:r>
              <a:rPr lang="en-US" sz="2000" i="0" dirty="0"/>
              <a:t>and</a:t>
            </a:r>
            <a:r>
              <a:rPr lang="en-US" sz="2000" b="1" i="0" dirty="0"/>
              <a:t> collection </a:t>
            </a:r>
            <a:r>
              <a:rPr lang="en-US" sz="2000" i="0" dirty="0"/>
              <a:t>of</a:t>
            </a:r>
            <a:r>
              <a:rPr lang="en-US" sz="2000" b="1" i="0" dirty="0"/>
              <a:t> catch certificates </a:t>
            </a:r>
            <a:r>
              <a:rPr lang="en-US" sz="2000" i="0" dirty="0"/>
              <a:t>and</a:t>
            </a:r>
            <a:r>
              <a:rPr lang="en-US" sz="2000" b="1" i="0" dirty="0"/>
              <a:t> processing requirements</a:t>
            </a:r>
          </a:p>
        </p:txBody>
      </p:sp>
    </p:spTree>
    <p:extLst>
      <p:ext uri="{BB962C8B-B14F-4D97-AF65-F5344CB8AC3E}">
        <p14:creationId xmlns:p14="http://schemas.microsoft.com/office/powerpoint/2010/main" val="47941196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204864"/>
            <a:ext cx="8229600" cy="2232348"/>
          </a:xfrm>
        </p:spPr>
        <p:txBody>
          <a:bodyPr/>
          <a:lstStyle/>
          <a:p>
            <a:pPr>
              <a:spcBef>
                <a:spcPts val="600"/>
              </a:spcBef>
            </a:pPr>
            <a:r>
              <a:rPr lang="en-US" b="1" i="0" u="sng" dirty="0">
                <a:solidFill>
                  <a:srgbClr val="C00000"/>
                </a:solidFill>
              </a:rPr>
              <a:t>PROBLEM:</a:t>
            </a:r>
          </a:p>
          <a:p>
            <a:pPr>
              <a:spcBef>
                <a:spcPts val="600"/>
              </a:spcBef>
            </a:pPr>
            <a:endParaRPr lang="en-US" sz="1600" b="1" i="0" u="sng" dirty="0">
              <a:solidFill>
                <a:srgbClr val="C00000"/>
              </a:solidFill>
            </a:endParaRPr>
          </a:p>
          <a:p>
            <a:pPr>
              <a:spcBef>
                <a:spcPts val="600"/>
              </a:spcBef>
            </a:pPr>
            <a:r>
              <a:rPr lang="en-US" b="1" i="0" dirty="0">
                <a:solidFill>
                  <a:srgbClr val="C00000"/>
                </a:solidFill>
              </a:rPr>
              <a:t>Lack of alignment with </a:t>
            </a:r>
          </a:p>
          <a:p>
            <a:pPr lvl="1">
              <a:spcBef>
                <a:spcPts val="600"/>
              </a:spcBef>
              <a:buClr>
                <a:srgbClr val="C00000"/>
              </a:buClr>
              <a:buSzPct val="150000"/>
            </a:pPr>
            <a:r>
              <a:rPr lang="en-US" b="1" i="0" dirty="0">
                <a:solidFill>
                  <a:srgbClr val="C00000"/>
                </a:solidFill>
              </a:rPr>
              <a:t>Common approach on </a:t>
            </a:r>
            <a:r>
              <a:rPr lang="en-US" b="1" i="0" dirty="0" err="1">
                <a:solidFill>
                  <a:srgbClr val="C00000"/>
                </a:solidFill>
              </a:rPr>
              <a:t>decentralised</a:t>
            </a:r>
            <a:r>
              <a:rPr lang="en-US" b="1" i="0" dirty="0">
                <a:solidFill>
                  <a:srgbClr val="C00000"/>
                </a:solidFill>
              </a:rPr>
              <a:t> agencies;</a:t>
            </a:r>
          </a:p>
          <a:p>
            <a:pPr lvl="1">
              <a:spcBef>
                <a:spcPts val="600"/>
              </a:spcBef>
              <a:buClr>
                <a:srgbClr val="C00000"/>
              </a:buClr>
              <a:buSzPct val="150000"/>
            </a:pPr>
            <a:r>
              <a:rPr lang="en-US" b="1" i="0" dirty="0">
                <a:solidFill>
                  <a:srgbClr val="C00000"/>
                </a:solidFill>
              </a:rPr>
              <a:t>Common Fisheries Policy</a:t>
            </a:r>
          </a:p>
          <a:p>
            <a:pPr lvl="2">
              <a:spcBef>
                <a:spcPts val="600"/>
              </a:spcBef>
              <a:buClr>
                <a:srgbClr val="C00000"/>
              </a:buClr>
              <a:buSzPct val="150000"/>
            </a:pPr>
            <a:r>
              <a:rPr lang="en-US" b="1" i="0" dirty="0">
                <a:solidFill>
                  <a:srgbClr val="C00000"/>
                </a:solidFill>
              </a:rPr>
              <a:t>(LO, role of EFCA with regard to its external dimension)</a:t>
            </a:r>
          </a:p>
          <a:p>
            <a:pPr lvl="1">
              <a:spcBef>
                <a:spcPts val="600"/>
              </a:spcBef>
              <a:buClr>
                <a:srgbClr val="C00000"/>
              </a:buClr>
              <a:buSzPct val="150000"/>
            </a:pPr>
            <a:r>
              <a:rPr lang="en-US" b="1" i="0" dirty="0">
                <a:solidFill>
                  <a:srgbClr val="C00000"/>
                </a:solidFill>
              </a:rPr>
              <a:t>Proposed amendments in CR</a:t>
            </a:r>
          </a:p>
          <a:p>
            <a:pPr marL="457200" lvl="1" indent="0">
              <a:buClr>
                <a:srgbClr val="C00000"/>
              </a:buClr>
              <a:buSzPct val="150000"/>
              <a:buNone/>
            </a:pPr>
            <a:endParaRPr lang="en-US" dirty="0">
              <a:solidFill>
                <a:srgbClr val="C00000"/>
              </a:solidFill>
            </a:endParaRPr>
          </a:p>
        </p:txBody>
      </p:sp>
      <p:sp>
        <p:nvSpPr>
          <p:cNvPr id="5" name="TextBox 4"/>
          <p:cNvSpPr txBox="1"/>
          <p:nvPr/>
        </p:nvSpPr>
        <p:spPr>
          <a:xfrm>
            <a:off x="2250480" y="5107013"/>
            <a:ext cx="6336704" cy="707886"/>
          </a:xfrm>
          <a:prstGeom prst="rect">
            <a:avLst/>
          </a:prstGeom>
          <a:noFill/>
        </p:spPr>
        <p:txBody>
          <a:bodyPr wrap="square" rtlCol="0">
            <a:spAutoFit/>
          </a:bodyPr>
          <a:lstStyle/>
          <a:p>
            <a:pPr marL="800100" lvl="1" indent="-342900">
              <a:spcBef>
                <a:spcPct val="20000"/>
              </a:spcBef>
              <a:buClr>
                <a:srgbClr val="C00000"/>
              </a:buClr>
              <a:buSzPct val="150000"/>
              <a:buFont typeface="Arial" panose="020B0604020202020204" pitchFamily="34" charset="0"/>
              <a:buChar char="•"/>
            </a:pPr>
            <a:r>
              <a:rPr lang="en-US" sz="2000" b="1" kern="0" dirty="0">
                <a:solidFill>
                  <a:srgbClr val="C00000"/>
                </a:solidFill>
                <a:latin typeface="Verdana"/>
              </a:rPr>
              <a:t>Recommendations of the Administrative Board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746" y="5107013"/>
            <a:ext cx="1669218" cy="1335374"/>
          </a:xfrm>
          <a:prstGeom prst="rect">
            <a:avLst/>
          </a:prstGeom>
        </p:spPr>
      </p:pic>
      <p:grpSp>
        <p:nvGrpSpPr>
          <p:cNvPr id="7" name="Group 6"/>
          <p:cNvGrpSpPr/>
          <p:nvPr/>
        </p:nvGrpSpPr>
        <p:grpSpPr>
          <a:xfrm>
            <a:off x="323528" y="1268760"/>
            <a:ext cx="8568952" cy="936104"/>
            <a:chOff x="0" y="6096"/>
            <a:chExt cx="8208912" cy="673920"/>
          </a:xfrm>
        </p:grpSpPr>
        <p:sp>
          <p:nvSpPr>
            <p:cNvPr id="8" name="Rounded Rectangle 7"/>
            <p:cNvSpPr/>
            <p:nvPr/>
          </p:nvSpPr>
          <p:spPr>
            <a:xfrm>
              <a:off x="0" y="6096"/>
              <a:ext cx="8208912" cy="673920"/>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2898" y="38994"/>
              <a:ext cx="8143116" cy="608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3600" b="1" i="1" kern="1200" dirty="0"/>
                <a:t>EFCA Founding Regulation</a:t>
              </a:r>
              <a:endParaRPr lang="en-GB" sz="3600" i="1" kern="1200" dirty="0"/>
            </a:p>
          </p:txBody>
        </p:sp>
      </p:grpSp>
    </p:spTree>
    <p:extLst>
      <p:ext uri="{BB962C8B-B14F-4D97-AF65-F5344CB8AC3E}">
        <p14:creationId xmlns:p14="http://schemas.microsoft.com/office/powerpoint/2010/main" val="6987231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675" y="2348880"/>
            <a:ext cx="8424936" cy="2232348"/>
          </a:xfrm>
        </p:spPr>
        <p:txBody>
          <a:bodyPr/>
          <a:lstStyle/>
          <a:p>
            <a:pPr marL="0" indent="0" algn="ctr">
              <a:buNone/>
            </a:pPr>
            <a:r>
              <a:rPr lang="en-US" b="1" i="0" u="sng" dirty="0"/>
              <a:t>SUGGESTION of SPECIFIC ACTIONS:</a:t>
            </a:r>
          </a:p>
          <a:p>
            <a:pPr algn="ctr"/>
            <a:endParaRPr lang="en-US" sz="1100" b="1" i="0" u="sng" dirty="0"/>
          </a:p>
          <a:p>
            <a:pPr marL="812800" lvl="1" indent="-457200">
              <a:spcBef>
                <a:spcPts val="600"/>
              </a:spcBef>
              <a:buClr>
                <a:srgbClr val="0F5494"/>
              </a:buClr>
              <a:buSzPct val="100000"/>
              <a:buFont typeface="+mj-lt"/>
              <a:buAutoNum type="arabicPeriod"/>
            </a:pPr>
            <a:r>
              <a:rPr lang="en-US" dirty="0"/>
              <a:t>Clarify EFCA's mission and tasks with regard to the external policy</a:t>
            </a:r>
          </a:p>
          <a:p>
            <a:pPr marL="1181100" lvl="2" indent="-457200">
              <a:spcBef>
                <a:spcPts val="600"/>
              </a:spcBef>
              <a:buClr>
                <a:srgbClr val="0F5494"/>
              </a:buClr>
              <a:buSzPct val="100000"/>
              <a:buFont typeface="+mj-lt"/>
              <a:buAutoNum type="alphaLcPeriod"/>
              <a:tabLst>
                <a:tab pos="1079500" algn="l"/>
              </a:tabLst>
            </a:pPr>
            <a:r>
              <a:rPr lang="en-US" sz="2000" dirty="0"/>
              <a:t>empowering EFCA to carry out inspections beyond international waters:</a:t>
            </a:r>
          </a:p>
          <a:p>
            <a:pPr marL="1435100" lvl="3" indent="-355600">
              <a:spcBef>
                <a:spcPts val="600"/>
              </a:spcBef>
              <a:buClr>
                <a:srgbClr val="0F5494"/>
              </a:buClr>
              <a:buSzPct val="150000"/>
              <a:buFont typeface="Wingdings" panose="05000000000000000000" pitchFamily="2" charset="2"/>
              <a:buChar char="ü"/>
              <a:tabLst>
                <a:tab pos="1079500" algn="l"/>
              </a:tabLst>
            </a:pPr>
            <a:r>
              <a:rPr lang="en-US" dirty="0">
                <a:solidFill>
                  <a:srgbClr val="0F5494"/>
                </a:solidFill>
                <a:latin typeface="+mn-lt"/>
              </a:rPr>
              <a:t>upon mandate/request by the Commission</a:t>
            </a:r>
          </a:p>
          <a:p>
            <a:pPr marL="1435100" lvl="3" indent="-355600">
              <a:spcBef>
                <a:spcPts val="600"/>
              </a:spcBef>
              <a:buClr>
                <a:srgbClr val="0F5494"/>
              </a:buClr>
              <a:buSzPct val="150000"/>
              <a:buFont typeface="Wingdings" panose="05000000000000000000" pitchFamily="2" charset="2"/>
              <a:buChar char="ü"/>
              <a:tabLst>
                <a:tab pos="1079500" algn="l"/>
              </a:tabLst>
            </a:pPr>
            <a:r>
              <a:rPr lang="en-US" dirty="0">
                <a:solidFill>
                  <a:srgbClr val="0F5494"/>
                </a:solidFill>
                <a:latin typeface="+mn-lt"/>
              </a:rPr>
              <a:t>limited to activities in the context of RFMOs, SPFAs and fight against IUU </a:t>
            </a:r>
          </a:p>
          <a:p>
            <a:pPr marL="1181100" lvl="2" indent="-457200">
              <a:spcBef>
                <a:spcPts val="600"/>
              </a:spcBef>
              <a:buClr>
                <a:srgbClr val="0F5494"/>
              </a:buClr>
              <a:buSzPct val="100000"/>
              <a:buFont typeface="+mj-lt"/>
              <a:buAutoNum type="alphaLcPeriod"/>
              <a:tabLst>
                <a:tab pos="1079500" algn="l"/>
              </a:tabLst>
            </a:pPr>
            <a:r>
              <a:rPr lang="en-US" sz="2000" dirty="0"/>
              <a:t>allowing EFCA to coordinate certain control schemes in RFMOs</a:t>
            </a:r>
          </a:p>
          <a:p>
            <a:pPr marL="1181100" lvl="2" indent="-457200">
              <a:spcBef>
                <a:spcPts val="600"/>
              </a:spcBef>
              <a:buClr>
                <a:srgbClr val="0F5494"/>
              </a:buClr>
              <a:buSzPct val="100000"/>
              <a:buFont typeface="+mj-lt"/>
              <a:buAutoNum type="alphaLcPeriod"/>
              <a:tabLst>
                <a:tab pos="1079500" algn="l"/>
              </a:tabLst>
            </a:pPr>
            <a:r>
              <a:rPr lang="en-US" sz="2000" dirty="0"/>
              <a:t>EFCA's role linked to LO regional risk assessment</a:t>
            </a:r>
          </a:p>
        </p:txBody>
      </p:sp>
      <p:grpSp>
        <p:nvGrpSpPr>
          <p:cNvPr id="4" name="Group 3"/>
          <p:cNvGrpSpPr/>
          <p:nvPr/>
        </p:nvGrpSpPr>
        <p:grpSpPr>
          <a:xfrm>
            <a:off x="357869" y="1268760"/>
            <a:ext cx="8568952" cy="936104"/>
            <a:chOff x="0" y="6096"/>
            <a:chExt cx="8208912" cy="673920"/>
          </a:xfrm>
        </p:grpSpPr>
        <p:sp>
          <p:nvSpPr>
            <p:cNvPr id="6" name="Rounded Rectangle 5"/>
            <p:cNvSpPr/>
            <p:nvPr/>
          </p:nvSpPr>
          <p:spPr>
            <a:xfrm>
              <a:off x="0" y="6096"/>
              <a:ext cx="8208912" cy="673920"/>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32898" y="38994"/>
              <a:ext cx="8143116" cy="608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3600" b="1" i="1" kern="1200" dirty="0"/>
                <a:t>EFCA Founding Regulation</a:t>
              </a:r>
              <a:endParaRPr lang="en-GB" sz="3600" i="1" kern="1200" dirty="0"/>
            </a:p>
          </p:txBody>
        </p:sp>
      </p:grpSp>
    </p:spTree>
    <p:extLst>
      <p:ext uri="{BB962C8B-B14F-4D97-AF65-F5344CB8AC3E}">
        <p14:creationId xmlns:p14="http://schemas.microsoft.com/office/powerpoint/2010/main" val="354243225"/>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474" y="2321496"/>
            <a:ext cx="8496944" cy="4536504"/>
          </a:xfrm>
        </p:spPr>
        <p:txBody>
          <a:bodyPr/>
          <a:lstStyle/>
          <a:p>
            <a:pPr marL="0" indent="0" algn="ctr">
              <a:buNone/>
            </a:pPr>
            <a:r>
              <a:rPr lang="en-US" b="1" i="0" u="sng" dirty="0"/>
              <a:t>SUGGESTION of SPECIFIC ACTIONS:</a:t>
            </a:r>
          </a:p>
          <a:p>
            <a:pPr algn="ctr"/>
            <a:endParaRPr lang="en-US" sz="2000" b="1" i="0" u="sng" dirty="0"/>
          </a:p>
          <a:p>
            <a:pPr marL="355600" lvl="1" indent="0">
              <a:spcBef>
                <a:spcPts val="600"/>
              </a:spcBef>
              <a:buClr>
                <a:srgbClr val="2D5EC1"/>
              </a:buClr>
              <a:buSzPct val="150000"/>
              <a:buNone/>
            </a:pPr>
            <a:r>
              <a:rPr lang="en-US" dirty="0"/>
              <a:t>3. Joint Deployment Plans (JDP)</a:t>
            </a:r>
          </a:p>
          <a:p>
            <a:pPr marL="755650" lvl="2" indent="0">
              <a:spcBef>
                <a:spcPts val="600"/>
              </a:spcBef>
              <a:buClr>
                <a:srgbClr val="2D5EC1"/>
              </a:buClr>
              <a:buSzPct val="150000"/>
            </a:pPr>
            <a:r>
              <a:rPr lang="en-US" sz="2000" dirty="0">
                <a:sym typeface="Wingdings" panose="05000000000000000000" pitchFamily="2" charset="2"/>
              </a:rPr>
              <a:t> </a:t>
            </a:r>
            <a:r>
              <a:rPr lang="en-US" sz="2000" dirty="0"/>
              <a:t>Need for flexible working arrangement to ease Third Countries participation?</a:t>
            </a:r>
          </a:p>
          <a:p>
            <a:pPr marL="323850" lvl="1" indent="0">
              <a:spcBef>
                <a:spcPts val="600"/>
              </a:spcBef>
              <a:buClr>
                <a:srgbClr val="2D5EC1"/>
              </a:buClr>
              <a:buSzPct val="150000"/>
              <a:buNone/>
            </a:pPr>
            <a:r>
              <a:rPr lang="en-US" dirty="0"/>
              <a:t>4. EU-wide system for data exchange </a:t>
            </a:r>
          </a:p>
          <a:p>
            <a:pPr marL="723900" lvl="2" indent="0">
              <a:spcBef>
                <a:spcPts val="600"/>
              </a:spcBef>
              <a:buClr>
                <a:srgbClr val="2D5EC1"/>
              </a:buClr>
              <a:buSzPct val="150000"/>
            </a:pPr>
            <a:r>
              <a:rPr lang="en-US" sz="2000" dirty="0">
                <a:sym typeface="Wingdings" panose="05000000000000000000" pitchFamily="2" charset="2"/>
              </a:rPr>
              <a:t> </a:t>
            </a:r>
            <a:r>
              <a:rPr lang="en-US" sz="2000" dirty="0"/>
              <a:t>ECA recommendation</a:t>
            </a:r>
          </a:p>
          <a:p>
            <a:pPr marL="323850" lvl="1" indent="0">
              <a:spcBef>
                <a:spcPts val="600"/>
              </a:spcBef>
              <a:buClr>
                <a:srgbClr val="2D5EC1"/>
              </a:buClr>
              <a:buSzPct val="150000"/>
              <a:buNone/>
            </a:pPr>
            <a:r>
              <a:rPr lang="en-US" dirty="0"/>
              <a:t>5. EFCA + EU-Fisheries Control Data Centre (FCDC) ?</a:t>
            </a:r>
          </a:p>
          <a:p>
            <a:pPr marL="323850" lvl="1" indent="0">
              <a:spcBef>
                <a:spcPts val="600"/>
              </a:spcBef>
              <a:buClr>
                <a:srgbClr val="2D5EC1"/>
              </a:buClr>
              <a:buSzPct val="150000"/>
              <a:buNone/>
            </a:pPr>
            <a:r>
              <a:rPr lang="en-US" dirty="0"/>
              <a:t>6. Clarify Advisory Body's and possibly review  Administrative Board's tasks</a:t>
            </a:r>
          </a:p>
          <a:p>
            <a:pPr marL="323850" lvl="1" indent="0">
              <a:spcBef>
                <a:spcPts val="600"/>
              </a:spcBef>
              <a:buClr>
                <a:srgbClr val="2D5EC1"/>
              </a:buClr>
              <a:buSzPct val="150000"/>
              <a:buNone/>
            </a:pPr>
            <a:r>
              <a:rPr lang="en-US" dirty="0"/>
              <a:t>7. Align to the Common Approach on </a:t>
            </a:r>
            <a:r>
              <a:rPr lang="en-US" dirty="0" err="1"/>
              <a:t>decentralised</a:t>
            </a:r>
            <a:r>
              <a:rPr lang="en-US" dirty="0"/>
              <a:t> agencies</a:t>
            </a:r>
          </a:p>
          <a:p>
            <a:pPr marL="323850" lvl="1" indent="0">
              <a:spcBef>
                <a:spcPts val="600"/>
              </a:spcBef>
              <a:buClr>
                <a:srgbClr val="2D5EC1"/>
              </a:buClr>
              <a:buSzPct val="150000"/>
              <a:buNone/>
            </a:pPr>
            <a:endParaRPr lang="en-US" dirty="0">
              <a:solidFill>
                <a:srgbClr val="2D5EC1"/>
              </a:solidFill>
            </a:endParaRPr>
          </a:p>
        </p:txBody>
      </p:sp>
      <p:grpSp>
        <p:nvGrpSpPr>
          <p:cNvPr id="4" name="Group 3"/>
          <p:cNvGrpSpPr/>
          <p:nvPr/>
        </p:nvGrpSpPr>
        <p:grpSpPr>
          <a:xfrm>
            <a:off x="395536" y="1268761"/>
            <a:ext cx="8568952" cy="936104"/>
            <a:chOff x="0" y="6096"/>
            <a:chExt cx="8208912" cy="673920"/>
          </a:xfrm>
        </p:grpSpPr>
        <p:sp>
          <p:nvSpPr>
            <p:cNvPr id="6" name="Rounded Rectangle 5"/>
            <p:cNvSpPr/>
            <p:nvPr/>
          </p:nvSpPr>
          <p:spPr>
            <a:xfrm>
              <a:off x="0" y="6096"/>
              <a:ext cx="8208912" cy="673920"/>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32898" y="38994"/>
              <a:ext cx="8143116" cy="608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3600" b="1" i="1" kern="1200" dirty="0"/>
                <a:t>EFCA Founding Regulation</a:t>
              </a:r>
              <a:endParaRPr lang="en-GB" sz="3600" i="1" kern="1200" dirty="0"/>
            </a:p>
          </p:txBody>
        </p:sp>
      </p:grpSp>
    </p:spTree>
    <p:extLst>
      <p:ext uri="{BB962C8B-B14F-4D97-AF65-F5344CB8AC3E}">
        <p14:creationId xmlns:p14="http://schemas.microsoft.com/office/powerpoint/2010/main" val="970390673"/>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84784"/>
            <a:ext cx="8567587" cy="4820696"/>
          </a:xfrm>
          <a:prstGeom prst="rect">
            <a:avLst/>
          </a:prstGeom>
        </p:spPr>
      </p:pic>
    </p:spTree>
    <p:extLst>
      <p:ext uri="{BB962C8B-B14F-4D97-AF65-F5344CB8AC3E}">
        <p14:creationId xmlns:p14="http://schemas.microsoft.com/office/powerpoint/2010/main" val="8479760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2097" r="2257"/>
          <a:stretch/>
        </p:blipFill>
        <p:spPr>
          <a:xfrm>
            <a:off x="0" y="980728"/>
            <a:ext cx="9144000" cy="5976664"/>
          </a:xfrm>
          <a:prstGeom prst="rect">
            <a:avLst/>
          </a:prstGeom>
        </p:spPr>
      </p:pic>
      <p:sp>
        <p:nvSpPr>
          <p:cNvPr id="2" name="Title 1"/>
          <p:cNvSpPr>
            <a:spLocks noGrp="1"/>
          </p:cNvSpPr>
          <p:nvPr>
            <p:ph type="title"/>
          </p:nvPr>
        </p:nvSpPr>
        <p:spPr>
          <a:xfrm>
            <a:off x="457200" y="1196752"/>
            <a:ext cx="8229600" cy="1080119"/>
          </a:xfrm>
        </p:spPr>
        <p:txBody>
          <a:bodyPr/>
          <a:lstStyle/>
          <a:p>
            <a:pPr algn="ctr"/>
            <a:r>
              <a:rPr lang="en-US" sz="5400" dirty="0">
                <a:solidFill>
                  <a:schemeClr val="bg1"/>
                </a:solidFill>
                <a:effectLst>
                  <a:outerShdw blurRad="38100" dist="38100" dir="2700000" algn="tl">
                    <a:srgbClr val="000000">
                      <a:alpha val="43137"/>
                    </a:srgbClr>
                  </a:outerShdw>
                </a:effectLst>
              </a:rPr>
              <a:t>OBJECTIVE OF THE CONSULTATION</a:t>
            </a:r>
            <a:endParaRPr lang="en-GB" sz="5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2492896"/>
            <a:ext cx="8784976" cy="3633788"/>
          </a:xfrm>
        </p:spPr>
        <p:txBody>
          <a:bodyPr/>
          <a:lstStyle/>
          <a:p>
            <a:pPr marL="0" indent="0" algn="ctr">
              <a:buClrTx/>
              <a:buSzPct val="150000"/>
              <a:buNone/>
            </a:pPr>
            <a:r>
              <a:rPr lang="en-US" b="1" dirty="0">
                <a:solidFill>
                  <a:schemeClr val="bg1"/>
                </a:solidFill>
                <a:effectLst>
                  <a:outerShdw blurRad="38100" dist="38100" dir="2700000" algn="tl">
                    <a:srgbClr val="000000">
                      <a:alpha val="43137"/>
                    </a:srgbClr>
                  </a:outerShdw>
                </a:effectLst>
              </a:rPr>
              <a:t>Gather stakeholders' views on the three policy options as well as certain specific actions</a:t>
            </a:r>
          </a:p>
        </p:txBody>
      </p:sp>
    </p:spTree>
    <p:extLst>
      <p:ext uri="{BB962C8B-B14F-4D97-AF65-F5344CB8AC3E}">
        <p14:creationId xmlns:p14="http://schemas.microsoft.com/office/powerpoint/2010/main" val="23238710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9512" y="1340768"/>
            <a:ext cx="8856984" cy="1080120"/>
          </a:xfrm>
          <a:solidFill>
            <a:srgbClr val="0F5494"/>
          </a:solidFill>
        </p:spPr>
        <p:txBody>
          <a:bodyPr/>
          <a:lstStyle/>
          <a:p>
            <a:pPr algn="ctr"/>
            <a:r>
              <a:rPr lang="en-US" sz="4400" dirty="0">
                <a:solidFill>
                  <a:schemeClr val="bg1"/>
                </a:solidFill>
              </a:rPr>
              <a:t>POLICY OPTIONS</a:t>
            </a:r>
            <a:endParaRPr lang="en-GB" sz="4000" dirty="0">
              <a:solidFill>
                <a:schemeClr val="bg1"/>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725547690"/>
              </p:ext>
            </p:extLst>
          </p:nvPr>
        </p:nvGraphicFramePr>
        <p:xfrm>
          <a:off x="215008" y="2348880"/>
          <a:ext cx="8821488"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697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3">
                                            <p:graphicEl>
                                              <a:dgm id="{0F2EDC73-B07D-4C5C-B4D2-25E3ADC19EB7}"/>
                                            </p:graphicEl>
                                          </p:spTgt>
                                        </p:tgtEl>
                                        <p:attrNameLst>
                                          <p:attrName>style.visibility</p:attrName>
                                        </p:attrNameLst>
                                      </p:cBhvr>
                                      <p:to>
                                        <p:strVal val="visible"/>
                                      </p:to>
                                    </p:set>
                                    <p:anim calcmode="lin" valueType="num">
                                      <p:cBhvr additive="base">
                                        <p:cTn id="7" dur="500" fill="hold"/>
                                        <p:tgtEl>
                                          <p:spTgt spid="13">
                                            <p:graphicEl>
                                              <a:dgm id="{0F2EDC73-B07D-4C5C-B4D2-25E3ADC19EB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graphicEl>
                                              <a:dgm id="{0F2EDC73-B07D-4C5C-B4D2-25E3ADC19EB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3">
                                            <p:graphicEl>
                                              <a:dgm id="{83DEBB83-1F6C-4D8A-9B32-46BA5927E307}"/>
                                            </p:graphicEl>
                                          </p:spTgt>
                                        </p:tgtEl>
                                        <p:attrNameLst>
                                          <p:attrName>style.visibility</p:attrName>
                                        </p:attrNameLst>
                                      </p:cBhvr>
                                      <p:to>
                                        <p:strVal val="visible"/>
                                      </p:to>
                                    </p:set>
                                    <p:anim calcmode="lin" valueType="num">
                                      <p:cBhvr additive="base">
                                        <p:cTn id="13" dur="500" fill="hold"/>
                                        <p:tgtEl>
                                          <p:spTgt spid="13">
                                            <p:graphicEl>
                                              <a:dgm id="{83DEBB83-1F6C-4D8A-9B32-46BA5927E30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graphicEl>
                                              <a:dgm id="{83DEBB83-1F6C-4D8A-9B32-46BA5927E30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3">
                                            <p:graphicEl>
                                              <a:dgm id="{3A412FE5-F7F0-4064-8FCD-648F1AA74255}"/>
                                            </p:graphicEl>
                                          </p:spTgt>
                                        </p:tgtEl>
                                        <p:attrNameLst>
                                          <p:attrName>style.visibility</p:attrName>
                                        </p:attrNameLst>
                                      </p:cBhvr>
                                      <p:to>
                                        <p:strVal val="visible"/>
                                      </p:to>
                                    </p:set>
                                    <p:anim calcmode="lin" valueType="num">
                                      <p:cBhvr additive="base">
                                        <p:cTn id="19" dur="500" fill="hold"/>
                                        <p:tgtEl>
                                          <p:spTgt spid="13">
                                            <p:graphicEl>
                                              <a:dgm id="{3A412FE5-F7F0-4064-8FCD-648F1AA7425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graphicEl>
                                              <a:dgm id="{3A412FE5-F7F0-4064-8FCD-648F1AA7425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13">
                                            <p:graphicEl>
                                              <a:dgm id="{CEA54C2D-A287-44A3-9255-FC92AF06F54E}"/>
                                            </p:graphicEl>
                                          </p:spTgt>
                                        </p:tgtEl>
                                        <p:attrNameLst>
                                          <p:attrName>style.visibility</p:attrName>
                                        </p:attrNameLst>
                                      </p:cBhvr>
                                      <p:to>
                                        <p:strVal val="visible"/>
                                      </p:to>
                                    </p:set>
                                    <p:anim calcmode="lin" valueType="num">
                                      <p:cBhvr additive="base">
                                        <p:cTn id="25" dur="500" fill="hold"/>
                                        <p:tgtEl>
                                          <p:spTgt spid="13">
                                            <p:graphicEl>
                                              <a:dgm id="{CEA54C2D-A287-44A3-9255-FC92AF06F54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graphicEl>
                                              <a:dgm id="{CEA54C2D-A287-44A3-9255-FC92AF06F54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1"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T1.cec.eu.int\HOMES\111\MUSELMA\Desktop\temporary for trash\Discussi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69" r="20171"/>
          <a:stretch/>
        </p:blipFill>
        <p:spPr bwMode="auto">
          <a:xfrm>
            <a:off x="0" y="1340768"/>
            <a:ext cx="9144000" cy="55172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619672" y="1484784"/>
            <a:ext cx="8064896" cy="1080121"/>
          </a:xfrm>
        </p:spPr>
        <p:txBody>
          <a:bodyPr/>
          <a:lstStyle/>
          <a:p>
            <a:pPr marL="0" indent="0">
              <a:buNone/>
            </a:pPr>
            <a:r>
              <a:rPr lang="en-GB" sz="6600" b="1" i="0" dirty="0">
                <a:solidFill>
                  <a:srgbClr val="2D5EC1"/>
                </a:solidFill>
                <a:effectLst>
                  <a:outerShdw blurRad="38100" dist="38100" dir="2700000" algn="tl">
                    <a:srgbClr val="000000">
                      <a:alpha val="43137"/>
                    </a:srgbClr>
                  </a:outerShdw>
                </a:effectLst>
              </a:rPr>
              <a:t>DISCUSSION</a:t>
            </a:r>
          </a:p>
        </p:txBody>
      </p:sp>
    </p:spTree>
    <p:extLst>
      <p:ext uri="{BB962C8B-B14F-4D97-AF65-F5344CB8AC3E}">
        <p14:creationId xmlns:p14="http://schemas.microsoft.com/office/powerpoint/2010/main" val="2435911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T1.cec.eu.int\HOMES\111\MUSELMA\Desktop\temporary for trash\Discussion.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2469" r="20171"/>
          <a:stretch/>
        </p:blipFill>
        <p:spPr bwMode="auto">
          <a:xfrm>
            <a:off x="0" y="1340768"/>
            <a:ext cx="9144000" cy="55172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619672" y="1484784"/>
            <a:ext cx="8064896" cy="1080121"/>
          </a:xfrm>
        </p:spPr>
        <p:txBody>
          <a:bodyPr/>
          <a:lstStyle/>
          <a:p>
            <a:pPr marL="0" indent="0">
              <a:buNone/>
            </a:pPr>
            <a:r>
              <a:rPr lang="en-GB" sz="6600" b="1" i="0" dirty="0">
                <a:solidFill>
                  <a:srgbClr val="2D5EC1"/>
                </a:solidFill>
                <a:effectLst>
                  <a:outerShdw blurRad="38100" dist="38100" dir="2700000" algn="tl">
                    <a:srgbClr val="000000">
                      <a:alpha val="43137"/>
                    </a:srgbClr>
                  </a:outerShdw>
                </a:effectLst>
              </a:rPr>
              <a:t>DISCUSSION</a:t>
            </a:r>
          </a:p>
        </p:txBody>
      </p:sp>
      <p:sp>
        <p:nvSpPr>
          <p:cNvPr id="4" name="TextBox 3"/>
          <p:cNvSpPr txBox="1"/>
          <p:nvPr/>
        </p:nvSpPr>
        <p:spPr>
          <a:xfrm>
            <a:off x="179512" y="2996952"/>
            <a:ext cx="8814860" cy="3477875"/>
          </a:xfrm>
          <a:prstGeom prst="rect">
            <a:avLst/>
          </a:prstGeom>
          <a:noFill/>
        </p:spPr>
        <p:txBody>
          <a:bodyPr wrap="square" rtlCol="0">
            <a:spAutoFit/>
          </a:bodyPr>
          <a:lstStyle/>
          <a:p>
            <a:pPr marL="457200" lvl="0" indent="-457200">
              <a:spcAft>
                <a:spcPts val="1200"/>
              </a:spcAft>
              <a:buFont typeface="Wingdings" panose="05000000000000000000" pitchFamily="2" charset="2"/>
              <a:buChar char="Ø"/>
            </a:pPr>
            <a:r>
              <a:rPr lang="en-US" sz="4000" b="1" dirty="0">
                <a:solidFill>
                  <a:schemeClr val="bg1"/>
                </a:solidFill>
              </a:rPr>
              <a:t>Agree with description of problem?</a:t>
            </a:r>
          </a:p>
          <a:p>
            <a:pPr marL="457200" lvl="0" indent="-457200">
              <a:spcAft>
                <a:spcPts val="1200"/>
              </a:spcAft>
              <a:buFont typeface="Wingdings" panose="05000000000000000000" pitchFamily="2" charset="2"/>
              <a:buChar char="Ø"/>
            </a:pPr>
            <a:r>
              <a:rPr lang="en-US" sz="4000" b="1" dirty="0">
                <a:solidFill>
                  <a:schemeClr val="bg1"/>
                </a:solidFill>
              </a:rPr>
              <a:t>Agree with suggested actions?</a:t>
            </a:r>
          </a:p>
          <a:p>
            <a:pPr marL="457200" lvl="0" indent="-457200">
              <a:spcAft>
                <a:spcPts val="1200"/>
              </a:spcAft>
              <a:buFont typeface="Wingdings" panose="05000000000000000000" pitchFamily="2" charset="2"/>
              <a:buChar char="Ø"/>
            </a:pPr>
            <a:r>
              <a:rPr lang="en-US" sz="4000" b="1" dirty="0">
                <a:solidFill>
                  <a:schemeClr val="bg1"/>
                </a:solidFill>
              </a:rPr>
              <a:t>Additional/revised actions?</a:t>
            </a:r>
          </a:p>
        </p:txBody>
      </p:sp>
    </p:spTree>
    <p:extLst>
      <p:ext uri="{BB962C8B-B14F-4D97-AF65-F5344CB8AC3E}">
        <p14:creationId xmlns:p14="http://schemas.microsoft.com/office/powerpoint/2010/main" val="166177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536" y="1196752"/>
            <a:ext cx="8229600" cy="936625"/>
          </a:xfrm>
        </p:spPr>
        <p:txBody>
          <a:bodyPr/>
          <a:lstStyle/>
          <a:p>
            <a:pPr algn="ctr"/>
            <a:r>
              <a:rPr lang="en-US" altLang="en-US" sz="3600" dirty="0">
                <a:solidFill>
                  <a:srgbClr val="D8850A"/>
                </a:solidFill>
                <a:effectLst>
                  <a:outerShdw blurRad="38100" dist="38100" dir="2700000" algn="tl">
                    <a:srgbClr val="000000">
                      <a:alpha val="43137"/>
                    </a:srgbClr>
                  </a:outerShdw>
                </a:effectLst>
              </a:rPr>
              <a:t>POLICY OPTION 2</a:t>
            </a:r>
          </a:p>
        </p:txBody>
      </p:sp>
      <p:graphicFrame>
        <p:nvGraphicFramePr>
          <p:cNvPr id="3" name="Diagram 2"/>
          <p:cNvGraphicFramePr/>
          <p:nvPr>
            <p:extLst>
              <p:ext uri="{D42A27DB-BD31-4B8C-83A1-F6EECF244321}">
                <p14:modId xmlns:p14="http://schemas.microsoft.com/office/powerpoint/2010/main" val="2619069937"/>
              </p:ext>
            </p:extLst>
          </p:nvPr>
        </p:nvGraphicFramePr>
        <p:xfrm>
          <a:off x="251520" y="2348880"/>
          <a:ext cx="8712968" cy="424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268760"/>
            <a:ext cx="8229600" cy="936625"/>
          </a:xfrm>
        </p:spPr>
        <p:txBody>
          <a:bodyPr/>
          <a:lstStyle/>
          <a:p>
            <a:pPr algn="ctr"/>
            <a:r>
              <a:rPr lang="en-US" altLang="en-US" sz="3600" dirty="0">
                <a:solidFill>
                  <a:srgbClr val="00B050"/>
                </a:solidFill>
                <a:effectLst>
                  <a:outerShdw blurRad="38100" dist="38100" dir="2700000" algn="tl">
                    <a:srgbClr val="000000">
                      <a:alpha val="43137"/>
                    </a:srgbClr>
                  </a:outerShdw>
                </a:effectLst>
              </a:rPr>
              <a:t>POLICY OPTION 3</a:t>
            </a:r>
            <a:r>
              <a:rPr lang="en-US" altLang="en-US" dirty="0">
                <a:solidFill>
                  <a:srgbClr val="00B050"/>
                </a:solidFill>
              </a:rPr>
              <a:t> </a:t>
            </a:r>
          </a:p>
        </p:txBody>
      </p:sp>
      <p:graphicFrame>
        <p:nvGraphicFramePr>
          <p:cNvPr id="4" name="Diagram 3"/>
          <p:cNvGraphicFramePr/>
          <p:nvPr>
            <p:extLst>
              <p:ext uri="{D42A27DB-BD31-4B8C-83A1-F6EECF244321}">
                <p14:modId xmlns:p14="http://schemas.microsoft.com/office/powerpoint/2010/main" val="3661586641"/>
              </p:ext>
            </p:extLst>
          </p:nvPr>
        </p:nvGraphicFramePr>
        <p:xfrm>
          <a:off x="467544" y="2420888"/>
          <a:ext cx="8229600"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1960" y="3164026"/>
            <a:ext cx="648072" cy="648072"/>
          </a:xfrm>
          <a:prstGeom prst="rect">
            <a:avLst/>
          </a:prstGeom>
        </p:spPr>
      </p:pic>
      <p:graphicFrame>
        <p:nvGraphicFramePr>
          <p:cNvPr id="5" name="Diagram 4"/>
          <p:cNvGraphicFramePr/>
          <p:nvPr>
            <p:extLst>
              <p:ext uri="{D42A27DB-BD31-4B8C-83A1-F6EECF244321}">
                <p14:modId xmlns:p14="http://schemas.microsoft.com/office/powerpoint/2010/main" val="554888355"/>
              </p:ext>
            </p:extLst>
          </p:nvPr>
        </p:nvGraphicFramePr>
        <p:xfrm>
          <a:off x="467544" y="3818634"/>
          <a:ext cx="8208912" cy="2808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7940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1179</TotalTime>
  <Words>1371</Words>
  <Application>Microsoft Office PowerPoint</Application>
  <PresentationFormat>On-screen Show (4:3)</PresentationFormat>
  <Paragraphs>271</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Courier New</vt:lpstr>
      <vt:lpstr>Verdana</vt:lpstr>
      <vt:lpstr>Wingdings</vt:lpstr>
      <vt:lpstr>Blank</vt:lpstr>
      <vt:lpstr>Revision of the EU  Fisheries Control System</vt:lpstr>
      <vt:lpstr>GENERAL OBJECTIVE</vt:lpstr>
      <vt:lpstr>SPECIFIC OBJECTIVES</vt:lpstr>
      <vt:lpstr>OBJECTIVE OF THE CONSULTATION</vt:lpstr>
      <vt:lpstr>POLICY OPTIONS</vt:lpstr>
      <vt:lpstr>PowerPoint Presentation</vt:lpstr>
      <vt:lpstr>PowerPoint Presentation</vt:lpstr>
      <vt:lpstr>POLICY OPTION 2</vt:lpstr>
      <vt:lpstr>POLICY OPTION 3 </vt:lpstr>
      <vt:lpstr>PowerPoint Presentation</vt:lpstr>
      <vt:lpstr>PowerPoint Presentation</vt:lpstr>
      <vt:lpstr>PowerPoint Presentation</vt:lpstr>
      <vt:lpstr>PowerPoint Presentation</vt:lpstr>
      <vt:lpstr>REPORTING and TRACKING FOR VESSELS &lt; 12 m </vt:lpstr>
      <vt:lpstr>REPORTING and TRACKING FOR VESSELS &lt; 12 m </vt:lpstr>
      <vt:lpstr>CONTROL of RECREATIONAL FISHERIES </vt:lpstr>
      <vt:lpstr>CONTROL of RECREATIONAL FISHERIES </vt:lpstr>
      <vt:lpstr>WEIGHING, TRANSPORT and SALES </vt:lpstr>
      <vt:lpstr>WEIGHING, TRANSPORT and SALES</vt:lpstr>
      <vt:lpstr>WEIGHING, TRANSPORT and SALES</vt:lpstr>
      <vt:lpstr>MONITORING of the FISHING CAPACITY </vt:lpstr>
      <vt:lpstr>MONITORING of the FISHING CAPACITY </vt:lpstr>
      <vt:lpstr>DATA MANAGEMENT and SHARING at EU Level </vt:lpstr>
      <vt:lpstr>DATA MANAGEMENT and SHARING at EU Level </vt:lpstr>
      <vt:lpstr>PowerPoint Presentation</vt:lpstr>
      <vt:lpstr>Environment</vt:lpstr>
      <vt:lpstr>Environment </vt:lpstr>
      <vt:lpstr>Food Law </vt:lpstr>
      <vt:lpstr>Food Law </vt:lpstr>
      <vt:lpstr>Market Control (and Traceability) </vt:lpstr>
      <vt:lpstr>Market Control (and Traceability) </vt:lpstr>
      <vt:lpstr> Market Control (and Traceability) </vt:lpstr>
      <vt:lpstr>IUU </vt:lpstr>
      <vt:lpstr>IUU </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 of the  Fisheries Control System</dc:title>
  <dc:creator>TANCIONI Edoardo (MARE)</dc:creator>
  <cp:lastModifiedBy>Nicolas STURARO</cp:lastModifiedBy>
  <cp:revision>160</cp:revision>
  <dcterms:created xsi:type="dcterms:W3CDTF">2017-10-17T12:49:50Z</dcterms:created>
  <dcterms:modified xsi:type="dcterms:W3CDTF">2017-11-15T22:20:44Z</dcterms:modified>
</cp:coreProperties>
</file>