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notesSlides/notesSlide21.xml" ContentType="application/vnd.openxmlformats-officedocument.presentationml.notesSlide+xml"/>
  <Override PartName="/ppt/charts/chart2.xml" ContentType="application/vnd.openxmlformats-officedocument.drawingml.chart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notesSlides/notesSlide23.xml" ContentType="application/vnd.openxmlformats-officedocument.presentationml.notesSlide+xml"/>
  <Override PartName="/ppt/charts/chart4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60" r:id="rId2"/>
    <p:sldId id="295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6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312" r:id="rId41"/>
    <p:sldId id="313" r:id="rId42"/>
    <p:sldId id="314" r:id="rId43"/>
    <p:sldId id="315" r:id="rId44"/>
    <p:sldId id="316" r:id="rId45"/>
    <p:sldId id="261" r:id="rId46"/>
    <p:sldId id="317" r:id="rId47"/>
    <p:sldId id="269" r:id="rId48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402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54545454545455"/>
          <c:y val="0.17682926829268292"/>
          <c:w val="0.7151515151515152"/>
          <c:h val="0.57317073170731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GA</c:v>
                </c:pt>
              </c:strCache>
            </c:strRef>
          </c:tx>
          <c:spPr>
            <a:solidFill>
              <a:schemeClr val="accent1"/>
            </a:solidFill>
            <a:ln w="1101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2028">
                <a:noFill/>
              </a:ln>
            </c:spPr>
            <c:txPr>
              <a:bodyPr/>
              <a:lstStyle/>
              <a:p>
                <a:pPr>
                  <a:defRPr sz="1041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Sheet1!$B$1:$O$1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Sheet1!$B$2:$O$2</c:f>
              <c:numCache>
                <c:formatCode>General</c:formatCode>
                <c:ptCount val="14"/>
                <c:pt idx="0">
                  <c:v>75</c:v>
                </c:pt>
                <c:pt idx="1">
                  <c:v>57</c:v>
                </c:pt>
                <c:pt idx="2">
                  <c:v>57</c:v>
                </c:pt>
                <c:pt idx="3">
                  <c:v>56</c:v>
                </c:pt>
                <c:pt idx="4">
                  <c:v>55</c:v>
                </c:pt>
                <c:pt idx="5">
                  <c:v>58</c:v>
                </c:pt>
                <c:pt idx="6">
                  <c:v>60</c:v>
                </c:pt>
                <c:pt idx="7">
                  <c:v>59</c:v>
                </c:pt>
                <c:pt idx="8">
                  <c:v>59</c:v>
                </c:pt>
                <c:pt idx="9">
                  <c:v>66</c:v>
                </c:pt>
                <c:pt idx="10">
                  <c:v>68</c:v>
                </c:pt>
                <c:pt idx="11">
                  <c:v>69</c:v>
                </c:pt>
                <c:pt idx="12">
                  <c:v>70</c:v>
                </c:pt>
                <c:pt idx="13">
                  <c:v>65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ExCom</c:v>
                </c:pt>
              </c:strCache>
            </c:strRef>
          </c:tx>
          <c:spPr>
            <a:solidFill>
              <a:srgbClr val="FFFF99"/>
            </a:solidFill>
            <a:ln w="1101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2028">
                <a:noFill/>
              </a:ln>
            </c:spPr>
            <c:txPr>
              <a:bodyPr/>
              <a:lstStyle/>
              <a:p>
                <a:pPr>
                  <a:defRPr sz="1041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Sheet1!$B$1:$O$1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24</c:v>
                </c:pt>
                <c:pt idx="1">
                  <c:v>22</c:v>
                </c:pt>
                <c:pt idx="2">
                  <c:v>22</c:v>
                </c:pt>
                <c:pt idx="3">
                  <c:v>21</c:v>
                </c:pt>
                <c:pt idx="4">
                  <c:v>21</c:v>
                </c:pt>
                <c:pt idx="5">
                  <c:v>20</c:v>
                </c:pt>
                <c:pt idx="6">
                  <c:v>22</c:v>
                </c:pt>
                <c:pt idx="7">
                  <c:v>22</c:v>
                </c:pt>
                <c:pt idx="8">
                  <c:v>22</c:v>
                </c:pt>
                <c:pt idx="9">
                  <c:v>22</c:v>
                </c:pt>
                <c:pt idx="10">
                  <c:v>21</c:v>
                </c:pt>
                <c:pt idx="11">
                  <c:v>22</c:v>
                </c:pt>
                <c:pt idx="12">
                  <c:v>22</c:v>
                </c:pt>
                <c:pt idx="13">
                  <c:v>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26038016"/>
        <c:axId val="126040704"/>
      </c:barChart>
      <c:catAx>
        <c:axId val="1260380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90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 dirty="0"/>
                  <a:t>NWWAC Years</a:t>
                </a:r>
              </a:p>
            </c:rich>
          </c:tx>
          <c:layout>
            <c:manualLayout>
              <c:xMode val="edge"/>
              <c:yMode val="edge"/>
              <c:x val="0.37939393939393939"/>
              <c:y val="0.86788617886178865"/>
            </c:manualLayout>
          </c:layout>
          <c:overlay val="0"/>
          <c:spPr>
            <a:noFill/>
            <a:ln w="22028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75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61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6040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604070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90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 dirty="0"/>
                  <a:t>No. of members</a:t>
                </a:r>
              </a:p>
            </c:rich>
          </c:tx>
          <c:layout>
            <c:manualLayout>
              <c:xMode val="edge"/>
              <c:yMode val="edge"/>
              <c:x val="1.2121212121212121E-2"/>
              <c:y val="0.25203252032520324"/>
            </c:manualLayout>
          </c:layout>
          <c:overlay val="0"/>
          <c:spPr>
            <a:noFill/>
            <a:ln w="22028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75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61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6038016"/>
        <c:crosses val="autoZero"/>
        <c:crossBetween val="between"/>
      </c:valAx>
      <c:spPr>
        <a:noFill/>
        <a:ln w="22028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435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35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ayout>
        <c:manualLayout>
          <c:xMode val="edge"/>
          <c:yMode val="edge"/>
          <c:x val="0.32484848484848483"/>
          <c:y val="3.4552845528455285E-2"/>
          <c:w val="0.33818181818181819"/>
          <c:h val="7.7235772357723581E-2"/>
        </c:manualLayout>
      </c:layout>
      <c:overlay val="0"/>
      <c:spPr>
        <a:noFill/>
        <a:ln w="22028">
          <a:noFill/>
        </a:ln>
      </c:spPr>
      <c:txPr>
        <a:bodyPr/>
        <a:lstStyle/>
        <a:p>
          <a:pPr>
            <a:defRPr sz="1795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43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05882352941175"/>
          <c:y val="0.1718146718146718"/>
          <c:w val="0.73176470588235298"/>
          <c:h val="0.596525096525096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WG1</c:v>
                </c:pt>
              </c:strCache>
            </c:strRef>
          </c:tx>
          <c:spPr>
            <a:solidFill>
              <a:srgbClr val="33CCCC"/>
            </a:solidFill>
            <a:ln w="1208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Sheet1!$B$1:$O$1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Sheet1!$B$2:$O$2</c:f>
              <c:numCache>
                <c:formatCode>General</c:formatCode>
                <c:ptCount val="14"/>
                <c:pt idx="0">
                  <c:v>35</c:v>
                </c:pt>
                <c:pt idx="1">
                  <c:v>29</c:v>
                </c:pt>
                <c:pt idx="2">
                  <c:v>26</c:v>
                </c:pt>
                <c:pt idx="3">
                  <c:v>26</c:v>
                </c:pt>
                <c:pt idx="4">
                  <c:v>26</c:v>
                </c:pt>
                <c:pt idx="5">
                  <c:v>25</c:v>
                </c:pt>
                <c:pt idx="6">
                  <c:v>26</c:v>
                </c:pt>
                <c:pt idx="7">
                  <c:v>26</c:v>
                </c:pt>
                <c:pt idx="8">
                  <c:v>26</c:v>
                </c:pt>
                <c:pt idx="9">
                  <c:v>28</c:v>
                </c:pt>
                <c:pt idx="10">
                  <c:v>32</c:v>
                </c:pt>
                <c:pt idx="11">
                  <c:v>32</c:v>
                </c:pt>
                <c:pt idx="12">
                  <c:v>34</c:v>
                </c:pt>
                <c:pt idx="13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WG2</c:v>
                </c:pt>
              </c:strCache>
            </c:strRef>
          </c:tx>
          <c:spPr>
            <a:solidFill>
              <a:srgbClr val="FF6600"/>
            </a:solidFill>
            <a:ln w="1208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Sheet1!$B$1:$O$1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Sheet1!$B$3:$O$3</c:f>
              <c:numCache>
                <c:formatCode>General</c:formatCode>
                <c:ptCount val="14"/>
                <c:pt idx="0">
                  <c:v>37</c:v>
                </c:pt>
                <c:pt idx="1">
                  <c:v>28</c:v>
                </c:pt>
                <c:pt idx="2">
                  <c:v>27</c:v>
                </c:pt>
                <c:pt idx="3">
                  <c:v>27</c:v>
                </c:pt>
                <c:pt idx="4">
                  <c:v>27</c:v>
                </c:pt>
                <c:pt idx="5">
                  <c:v>24</c:v>
                </c:pt>
                <c:pt idx="6">
                  <c:v>31</c:v>
                </c:pt>
                <c:pt idx="7">
                  <c:v>32</c:v>
                </c:pt>
                <c:pt idx="8">
                  <c:v>31</c:v>
                </c:pt>
                <c:pt idx="9">
                  <c:v>35</c:v>
                </c:pt>
                <c:pt idx="10">
                  <c:v>36</c:v>
                </c:pt>
                <c:pt idx="11">
                  <c:v>36</c:v>
                </c:pt>
                <c:pt idx="12">
                  <c:v>40</c:v>
                </c:pt>
                <c:pt idx="13">
                  <c:v>37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WG3</c:v>
                </c:pt>
              </c:strCache>
            </c:strRef>
          </c:tx>
          <c:spPr>
            <a:solidFill>
              <a:srgbClr val="00FF00"/>
            </a:solidFill>
            <a:ln w="1208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Sheet1!$B$1:$O$1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Sheet1!$B$4:$O$4</c:f>
              <c:numCache>
                <c:formatCode>General</c:formatCode>
                <c:ptCount val="14"/>
                <c:pt idx="0">
                  <c:v>32</c:v>
                </c:pt>
                <c:pt idx="1">
                  <c:v>27</c:v>
                </c:pt>
                <c:pt idx="2">
                  <c:v>25</c:v>
                </c:pt>
                <c:pt idx="3">
                  <c:v>22</c:v>
                </c:pt>
                <c:pt idx="4">
                  <c:v>22</c:v>
                </c:pt>
                <c:pt idx="5">
                  <c:v>25</c:v>
                </c:pt>
                <c:pt idx="6">
                  <c:v>29</c:v>
                </c:pt>
                <c:pt idx="7">
                  <c:v>30</c:v>
                </c:pt>
                <c:pt idx="8">
                  <c:v>29</c:v>
                </c:pt>
                <c:pt idx="9">
                  <c:v>32</c:v>
                </c:pt>
                <c:pt idx="10">
                  <c:v>33</c:v>
                </c:pt>
                <c:pt idx="11">
                  <c:v>33</c:v>
                </c:pt>
                <c:pt idx="12">
                  <c:v>35</c:v>
                </c:pt>
                <c:pt idx="13">
                  <c:v>31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WG4</c:v>
                </c:pt>
              </c:strCache>
            </c:strRef>
          </c:tx>
          <c:spPr>
            <a:solidFill>
              <a:srgbClr val="FFFF00"/>
            </a:solidFill>
            <a:ln w="1208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Sheet1!$B$1:$O$1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Sheet1!$B$5:$O$5</c:f>
              <c:numCache>
                <c:formatCode>General</c:formatCode>
                <c:ptCount val="14"/>
                <c:pt idx="0">
                  <c:v>31</c:v>
                </c:pt>
                <c:pt idx="1">
                  <c:v>24</c:v>
                </c:pt>
                <c:pt idx="2">
                  <c:v>18</c:v>
                </c:pt>
                <c:pt idx="3">
                  <c:v>18</c:v>
                </c:pt>
                <c:pt idx="4">
                  <c:v>18</c:v>
                </c:pt>
                <c:pt idx="5">
                  <c:v>14</c:v>
                </c:pt>
                <c:pt idx="6">
                  <c:v>17</c:v>
                </c:pt>
                <c:pt idx="7">
                  <c:v>17</c:v>
                </c:pt>
                <c:pt idx="8">
                  <c:v>16</c:v>
                </c:pt>
                <c:pt idx="9">
                  <c:v>18</c:v>
                </c:pt>
                <c:pt idx="10">
                  <c:v>17</c:v>
                </c:pt>
                <c:pt idx="11">
                  <c:v>18</c:v>
                </c:pt>
                <c:pt idx="12">
                  <c:v>16</c:v>
                </c:pt>
                <c:pt idx="1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1481984"/>
        <c:axId val="131522560"/>
      </c:barChart>
      <c:catAx>
        <c:axId val="131481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8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/>
                  <a:t>NWWAC Years</a:t>
                </a:r>
              </a:p>
            </c:rich>
          </c:tx>
          <c:layout>
            <c:manualLayout>
              <c:xMode val="edge"/>
              <c:yMode val="edge"/>
              <c:x val="0.39294117647058824"/>
              <c:y val="0.87258687258687262"/>
            </c:manualLayout>
          </c:layout>
          <c:overlay val="0"/>
          <c:spPr>
            <a:noFill/>
            <a:ln w="24174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0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47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3152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152256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88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/>
                  <a:t>No. of members</a:t>
                </a:r>
              </a:p>
            </c:rich>
          </c:tx>
          <c:layout>
            <c:manualLayout>
              <c:xMode val="edge"/>
              <c:yMode val="edge"/>
              <c:x val="0.02"/>
              <c:y val="0.29343629343629346"/>
            </c:manualLayout>
          </c:layout>
          <c:overlay val="0"/>
          <c:spPr>
            <a:noFill/>
            <a:ln w="24174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0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47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31481984"/>
        <c:crosses val="autoZero"/>
        <c:crossBetween val="between"/>
      </c:valAx>
      <c:spPr>
        <a:noFill/>
        <a:ln w="24174">
          <a:noFill/>
        </a:ln>
      </c:spPr>
    </c:plotArea>
    <c:legend>
      <c:legendPos val="r"/>
      <c:layout>
        <c:manualLayout>
          <c:xMode val="edge"/>
          <c:yMode val="edge"/>
          <c:x val="0.28117647058823531"/>
          <c:y val="6.9498069498069498E-2"/>
          <c:w val="0.42352941176470588"/>
          <c:h val="0.11969111969111969"/>
        </c:manualLayout>
      </c:layout>
      <c:overlay val="0"/>
      <c:spPr>
        <a:noFill/>
        <a:ln w="24174">
          <a:noFill/>
        </a:ln>
      </c:spPr>
      <c:txPr>
        <a:bodyPr/>
        <a:lstStyle/>
        <a:p>
          <a:pPr>
            <a:defRPr sz="1399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41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031890660592251E-2"/>
          <c:y val="6.2098501070663809E-2"/>
          <c:w val="0.70956719817767655"/>
          <c:h val="0.691648822269807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Sector Organisations</c:v>
                </c:pt>
              </c:strCache>
            </c:strRef>
          </c:tx>
          <c:spPr>
            <a:solidFill>
              <a:srgbClr val="00FF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75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GA</c:v>
                </c:pt>
                <c:pt idx="1">
                  <c:v>ExCom</c:v>
                </c:pt>
                <c:pt idx="2">
                  <c:v>WG1</c:v>
                </c:pt>
                <c:pt idx="3">
                  <c:v>WG2</c:v>
                </c:pt>
                <c:pt idx="4">
                  <c:v>WG3</c:v>
                </c:pt>
                <c:pt idx="5">
                  <c:v>WG4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54</c:v>
                </c:pt>
                <c:pt idx="1">
                  <c:v>15</c:v>
                </c:pt>
                <c:pt idx="2">
                  <c:v>28</c:v>
                </c:pt>
                <c:pt idx="3">
                  <c:v>32</c:v>
                </c:pt>
                <c:pt idx="4">
                  <c:v>27</c:v>
                </c:pt>
                <c:pt idx="5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Other Interest Groups</c:v>
                </c:pt>
              </c:strCache>
            </c:strRef>
          </c:tx>
          <c:spPr>
            <a:solidFill>
              <a:srgbClr val="00FF00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solidFill>
                <a:srgbClr val="00FF00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375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GA</c:v>
                </c:pt>
                <c:pt idx="1">
                  <c:v>ExCom</c:v>
                </c:pt>
                <c:pt idx="2">
                  <c:v>WG1</c:v>
                </c:pt>
                <c:pt idx="3">
                  <c:v>WG2</c:v>
                </c:pt>
                <c:pt idx="4">
                  <c:v>WG3</c:v>
                </c:pt>
                <c:pt idx="5">
                  <c:v>WG4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13</c:v>
                </c:pt>
                <c:pt idx="1">
                  <c:v>7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4736896"/>
        <c:axId val="148494592"/>
      </c:barChart>
      <c:catAx>
        <c:axId val="134736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2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/>
                  <a:t>Types of Meetings</a:t>
                </a:r>
              </a:p>
            </c:rich>
          </c:tx>
          <c:layout>
            <c:manualLayout>
              <c:xMode val="edge"/>
              <c:yMode val="edge"/>
              <c:x val="0.29498861047835989"/>
              <c:y val="0.8715203426124197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5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48494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8494592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 sz="22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/>
                  <a:t>No. of Members</a:t>
                </a:r>
              </a:p>
            </c:rich>
          </c:tx>
          <c:layout>
            <c:manualLayout>
              <c:xMode val="edge"/>
              <c:yMode val="edge"/>
              <c:x val="1.1389521640091117E-2"/>
              <c:y val="0.184154175588865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crossAx val="1347368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7334851936218679"/>
          <c:y val="5.353319057815846E-2"/>
          <c:w val="0.45558086560364464"/>
          <c:h val="6.2098501070663809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285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75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031890660592251E-2"/>
          <c:y val="6.2098501070663809E-2"/>
          <c:w val="0.70956719817767655"/>
          <c:h val="0.691648822269807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 = 67</c:v>
                </c:pt>
              </c:strCache>
            </c:strRef>
          </c:tx>
          <c:invertIfNegative val="0"/>
          <c:cat>
            <c:strRef>
              <c:f>Sheet1!$B$1:$H$1</c:f>
              <c:strCache>
                <c:ptCount val="7"/>
                <c:pt idx="0">
                  <c:v>FR</c:v>
                </c:pt>
                <c:pt idx="1">
                  <c:v>UK</c:v>
                </c:pt>
                <c:pt idx="2">
                  <c:v>ES</c:v>
                </c:pt>
                <c:pt idx="3">
                  <c:v>EU</c:v>
                </c:pt>
                <c:pt idx="4">
                  <c:v>IE</c:v>
                </c:pt>
                <c:pt idx="5">
                  <c:v>NL</c:v>
                </c:pt>
                <c:pt idx="6">
                  <c:v>BE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20</c:v>
                </c:pt>
                <c:pt idx="1">
                  <c:v>15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2211328"/>
        <c:axId val="162596736"/>
      </c:barChart>
      <c:catAx>
        <c:axId val="162211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IE" dirty="0" smtClean="0"/>
                  <a:t>Member State</a:t>
                </a:r>
                <a:endParaRPr lang="en-IE" dirty="0"/>
              </a:p>
            </c:rich>
          </c:tx>
          <c:layout>
            <c:manualLayout>
              <c:xMode val="edge"/>
              <c:yMode val="edge"/>
              <c:x val="0.29498861047835989"/>
              <c:y val="0.871520342612419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62596736"/>
        <c:crosses val="autoZero"/>
        <c:auto val="1"/>
        <c:lblAlgn val="ctr"/>
        <c:lblOffset val="100"/>
        <c:noMultiLvlLbl val="0"/>
      </c:catAx>
      <c:valAx>
        <c:axId val="162596736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IE"/>
                  <a:t>No. of Members</a:t>
                </a:r>
              </a:p>
            </c:rich>
          </c:tx>
          <c:layout>
            <c:manualLayout>
              <c:xMode val="edge"/>
              <c:yMode val="edge"/>
              <c:x val="1.1389521640091117E-2"/>
              <c:y val="0.18415417558886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22113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9029689108010435"/>
          <c:y val="6.5340909090909088E-2"/>
          <c:w val="0.17080742320590861"/>
          <c:h val="8.0121915710501784E-2"/>
        </c:manualLayout>
      </c:layout>
      <c:overlay val="0"/>
      <c:spPr>
        <a:noFill/>
        <a:effectLst>
          <a:innerShdw blurRad="63500" dist="50800" dir="13500000">
            <a:prstClr val="black">
              <a:alpha val="50000"/>
            </a:prstClr>
          </a:innerShdw>
        </a:effectLst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5759-0266-4B1A-8BD8-3B00A0CA0777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9C72-08F6-4EB8-914F-2AD88FE1BC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65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F6D4F-4494-44CD-8939-26D8DB7D771C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ACC58-6698-4E17-8298-61DC92D4B0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0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0CE442F-CF9E-45B3-8361-6D5C409D1591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6125"/>
            <a:ext cx="4960938" cy="37226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1600" dirty="0" smtClean="0"/>
              <a:t>Our income in Year 13 was much as expected.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/>
              <a:t>T</a:t>
            </a:r>
            <a:r>
              <a:rPr lang="en-GB" altLang="en-US" sz="1600" dirty="0" smtClean="0"/>
              <a:t>he Commission have provided €240,000 and we expect the final balancing payment to be approximately €3,000.</a:t>
            </a:r>
          </a:p>
          <a:p>
            <a:pPr eaLnBrk="1" hangingPunct="1"/>
            <a:endParaRPr lang="en-GB" altLang="en-US" sz="1600" dirty="0" smtClean="0"/>
          </a:p>
          <a:p>
            <a:r>
              <a:rPr lang="en-GB" altLang="en-US" sz="1600" dirty="0" smtClean="0"/>
              <a:t>There </a:t>
            </a:r>
            <a:r>
              <a:rPr lang="en-GB" altLang="en-US" sz="1600" dirty="0"/>
              <a:t>was a slight increase in membership income from </a:t>
            </a:r>
            <a:r>
              <a:rPr lang="en-GB" altLang="en-US" sz="1600" dirty="0" smtClean="0"/>
              <a:t>the level predicted when we submitted our budget.</a:t>
            </a:r>
          </a:p>
          <a:p>
            <a:endParaRPr lang="en-GB" altLang="en-US" sz="1600" dirty="0"/>
          </a:p>
          <a:p>
            <a:r>
              <a:rPr lang="en-GB" altLang="en-US" sz="1600" dirty="0" smtClean="0"/>
              <a:t>and</a:t>
            </a:r>
            <a:endParaRPr lang="en-GB" altLang="en-US" sz="1600" dirty="0"/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6 Member States provided us with very welcome support of €26,400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b="1" dirty="0" smtClean="0">
                <a:solidFill>
                  <a:srgbClr val="FF0000"/>
                </a:solidFill>
              </a:rPr>
              <a:t>NEXT SLIDE</a:t>
            </a:r>
          </a:p>
          <a:p>
            <a:pPr eaLnBrk="1" hangingPunct="1"/>
            <a:endParaRPr lang="en-GB" alt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29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1600" dirty="0" smtClean="0"/>
              <a:t>As you can see, the predicted expenditure to the end of the year is less than we predicted in our approved budget.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These differences are mainly in……… 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the Staff category due to vacancies in the Secretariat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b="1" dirty="0"/>
              <a:t>a</a:t>
            </a:r>
            <a:r>
              <a:rPr lang="en-GB" altLang="en-US" sz="1600" b="1" dirty="0" smtClean="0"/>
              <a:t>nd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/>
              <a:t>i</a:t>
            </a:r>
            <a:r>
              <a:rPr lang="en-GB" altLang="en-US" sz="1600" dirty="0" smtClean="0"/>
              <a:t>n the Interpretation and Translation category, which did not reach the estimated level of expenditure.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Reimbursement costs and Operating Costs were a little higher than the amounts budgeted.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b="1" dirty="0" smtClean="0">
                <a:solidFill>
                  <a:srgbClr val="FF0000"/>
                </a:solidFill>
              </a:rPr>
              <a:t>NEXT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6125"/>
            <a:ext cx="4960938" cy="37211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158" y="4714170"/>
            <a:ext cx="5336772" cy="44661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1600" b="1" dirty="0" smtClean="0"/>
              <a:t>PAUSE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This financial year will end on 30 September and will close on 31 October.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As we have these deadlines to meet, it is important that you send me your reimbursement claims as soon as you can after this meeting.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Once we have closed the financial year, we expect to have our financial audit in November and be in a position to submit the Final financial and technical reports to the Commission.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When these are accepted, the Commission will provide the balancing payment early in 2019.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b="1" dirty="0" smtClean="0">
                <a:solidFill>
                  <a:srgbClr val="FF0000"/>
                </a:solidFill>
              </a:rPr>
              <a:t>NEXT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31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600" b="1" dirty="0" smtClean="0"/>
              <a:t>PAUSE</a:t>
            </a:r>
          </a:p>
          <a:p>
            <a:endParaRPr lang="en-IE" sz="1600" dirty="0" smtClean="0"/>
          </a:p>
          <a:p>
            <a:r>
              <a:rPr lang="en-IE" sz="1600" dirty="0" smtClean="0"/>
              <a:t>I would now like to take you through the Budget proposed for next year.</a:t>
            </a:r>
          </a:p>
          <a:p>
            <a:endParaRPr lang="en-IE" sz="1600" dirty="0" smtClean="0"/>
          </a:p>
          <a:p>
            <a:r>
              <a:rPr lang="en-IE" sz="1600" b="1" dirty="0" smtClean="0"/>
              <a:t>PAUSE</a:t>
            </a:r>
          </a:p>
          <a:p>
            <a:endParaRPr lang="en-IE" sz="1600" dirty="0"/>
          </a:p>
          <a:p>
            <a:r>
              <a:rPr lang="en-IE" sz="1600" b="1" dirty="0" smtClean="0">
                <a:solidFill>
                  <a:srgbClr val="FF0000"/>
                </a:solidFill>
              </a:rPr>
              <a:t>NEXT SLIDE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32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4326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1600" dirty="0" smtClean="0"/>
              <a:t>The income next year is much as expected.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The maximum contribution from the Commission is €300,000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and…….The maximum contribution from the member states is €26,400.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This may be reduced should the UK withdraw its financial support, in part or in full.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Membership income is predicted to be €56,800, which is similar to last year.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Non-eligible income is reimbursements from the Commission for attendance at Commission meetings and benefit-in-kind for the time of BIM staff working with the AC.</a:t>
            </a:r>
          </a:p>
          <a:p>
            <a:pPr eaLnBrk="1" hangingPunct="1"/>
            <a:r>
              <a:rPr lang="en-GB" altLang="en-US" sz="1600" b="1" dirty="0" smtClean="0">
                <a:solidFill>
                  <a:srgbClr val="FF0000"/>
                </a:solidFill>
              </a:rPr>
              <a:t>NEXT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33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0248" y="4603279"/>
            <a:ext cx="5335270" cy="4466988"/>
          </a:xfrm>
        </p:spPr>
        <p:txBody>
          <a:bodyPr/>
          <a:lstStyle/>
          <a:p>
            <a:r>
              <a:rPr lang="en-IE" sz="1600" dirty="0" smtClean="0"/>
              <a:t>The Expenditure estimated for next year is very similar to last year.</a:t>
            </a:r>
          </a:p>
          <a:p>
            <a:r>
              <a:rPr lang="en-IE" sz="1600" smtClean="0"/>
              <a:t>The </a:t>
            </a:r>
            <a:r>
              <a:rPr lang="en-IE" sz="1600" dirty="0" smtClean="0"/>
              <a:t>eligible expenditure, in the second column of figures on this slide, is the proposed budget for next year.</a:t>
            </a:r>
          </a:p>
          <a:p>
            <a:endParaRPr lang="en-IE" sz="1600" dirty="0"/>
          </a:p>
          <a:p>
            <a:r>
              <a:rPr lang="en-IE" sz="1600" dirty="0" smtClean="0"/>
              <a:t>This budget has been produced to reflect the actual expenditure this year, with minor changes in some headings.</a:t>
            </a:r>
          </a:p>
          <a:p>
            <a:endParaRPr lang="en-IE" sz="1600" dirty="0" smtClean="0"/>
          </a:p>
          <a:p>
            <a:r>
              <a:rPr lang="en-IE" sz="1600" b="1" dirty="0" smtClean="0"/>
              <a:t>PAUSE</a:t>
            </a:r>
            <a:endParaRPr lang="en-IE" sz="1600" b="1" dirty="0"/>
          </a:p>
          <a:p>
            <a:r>
              <a:rPr lang="en-IE" sz="1600" dirty="0" smtClean="0"/>
              <a:t>The budget is balanced……….and the total expenditure of…. three hundred and eighty three thousand 200 euro….. matches the total income.</a:t>
            </a:r>
          </a:p>
          <a:p>
            <a:endParaRPr lang="en-IE" sz="1600" dirty="0"/>
          </a:p>
          <a:p>
            <a:r>
              <a:rPr lang="en-IE" sz="1600" dirty="0" smtClean="0"/>
              <a:t>The non-eligible expenditure reflects benefit-in-kind for BIM staff, meeting rooms provided by Member States and reimbursements provided by the Commission.</a:t>
            </a:r>
          </a:p>
          <a:p>
            <a:r>
              <a:rPr lang="en-IE" sz="1600" b="1" dirty="0" smtClean="0">
                <a:solidFill>
                  <a:srgbClr val="FF0000"/>
                </a:solidFill>
              </a:rPr>
              <a:t>PAUSE…………………..NEXT SLIDE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34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8209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600" dirty="0" smtClean="0"/>
          </a:p>
          <a:p>
            <a:r>
              <a:rPr lang="en-IE" sz="1600" dirty="0" smtClean="0"/>
              <a:t>This year we have added a new slide to allow you to compare the budget for this year with the </a:t>
            </a:r>
            <a:r>
              <a:rPr lang="en-IE" sz="1600" dirty="0"/>
              <a:t>proposed budget for next </a:t>
            </a:r>
            <a:r>
              <a:rPr lang="en-IE" sz="1600" dirty="0" smtClean="0"/>
              <a:t>year. </a:t>
            </a:r>
          </a:p>
          <a:p>
            <a:endParaRPr lang="en-IE" sz="1600" dirty="0" smtClean="0"/>
          </a:p>
          <a:p>
            <a:r>
              <a:rPr lang="en-IE" sz="1600" b="1" dirty="0" smtClean="0"/>
              <a:t>PAUSE</a:t>
            </a:r>
          </a:p>
          <a:p>
            <a:endParaRPr lang="en-IE" sz="1600" dirty="0"/>
          </a:p>
          <a:p>
            <a:r>
              <a:rPr lang="en-IE" sz="1600" dirty="0" smtClean="0"/>
              <a:t>As you can see, there is very little overall change but you can see the revision of expenditure that I mentioned earlier.</a:t>
            </a:r>
          </a:p>
          <a:p>
            <a:endParaRPr lang="en-IE" sz="1600" dirty="0"/>
          </a:p>
          <a:p>
            <a:r>
              <a:rPr lang="en-IE" sz="1600" b="1" dirty="0" smtClean="0">
                <a:solidFill>
                  <a:srgbClr val="FF0000"/>
                </a:solidFill>
              </a:rPr>
              <a:t>NEXT SLIDE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35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6960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600" dirty="0" smtClean="0"/>
              <a:t>This is the timeline for the submission of the budget to the Commission;</a:t>
            </a:r>
          </a:p>
          <a:p>
            <a:endParaRPr lang="en-IE" sz="1600" dirty="0"/>
          </a:p>
          <a:p>
            <a:r>
              <a:rPr lang="en-IE" sz="1600" dirty="0" smtClean="0"/>
              <a:t>Once the budget is ratified it will be sent to the Commission along with the </a:t>
            </a:r>
            <a:r>
              <a:rPr lang="en-IE" sz="1600" dirty="0" err="1" smtClean="0"/>
              <a:t>workplan</a:t>
            </a:r>
            <a:r>
              <a:rPr lang="en-IE" sz="1600" dirty="0"/>
              <a:t> </a:t>
            </a:r>
            <a:r>
              <a:rPr lang="en-IE" sz="1600" dirty="0" smtClean="0"/>
              <a:t>for Year 14;</a:t>
            </a:r>
          </a:p>
          <a:p>
            <a:endParaRPr lang="en-IE" sz="1600" dirty="0"/>
          </a:p>
          <a:p>
            <a:r>
              <a:rPr lang="en-IE" sz="1600" dirty="0" smtClean="0"/>
              <a:t>All being well, we expect to receive the Grant Agreement from the Commission in October. </a:t>
            </a:r>
          </a:p>
          <a:p>
            <a:endParaRPr lang="en-IE" sz="1600" dirty="0"/>
          </a:p>
          <a:p>
            <a:endParaRPr lang="en-IE" sz="1600" dirty="0" smtClean="0"/>
          </a:p>
          <a:p>
            <a:r>
              <a:rPr lang="en-IE" sz="1600" b="1" dirty="0" smtClean="0">
                <a:solidFill>
                  <a:srgbClr val="FF0000"/>
                </a:solidFill>
              </a:rPr>
              <a:t>LAST SLIDE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36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2465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775967" y="9426018"/>
            <a:ext cx="2892048" cy="49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92" tIns="45595" rIns="91192" bIns="45595" anchor="b"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B85705-09D3-4501-A347-266CBA4A135D}" type="slidenum">
              <a:rPr lang="en-US" altLang="en-US"/>
              <a:pPr algn="r" eaLnBrk="1" hangingPunct="1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z="1600" dirty="0" smtClean="0"/>
              <a:t>Thank you for your attention</a:t>
            </a:r>
          </a:p>
          <a:p>
            <a:endParaRPr lang="en-GB" altLang="en-US" sz="1600" dirty="0" smtClean="0"/>
          </a:p>
          <a:p>
            <a:r>
              <a:rPr lang="en-GB" altLang="en-US" sz="1600" dirty="0" smtClean="0"/>
              <a:t>If </a:t>
            </a:r>
            <a:r>
              <a:rPr lang="en-GB" altLang="en-US" sz="1600" dirty="0"/>
              <a:t>you have any questions, I will answer them now, if I can, </a:t>
            </a:r>
          </a:p>
          <a:p>
            <a:endParaRPr lang="en-GB" altLang="en-US" sz="1600" dirty="0"/>
          </a:p>
          <a:p>
            <a:r>
              <a:rPr lang="en-GB" altLang="en-US" sz="1600" dirty="0" smtClean="0"/>
              <a:t>if not</a:t>
            </a:r>
          </a:p>
          <a:p>
            <a:endParaRPr lang="en-GB" altLang="en-US" sz="1600" dirty="0" smtClean="0"/>
          </a:p>
          <a:p>
            <a:r>
              <a:rPr lang="en-GB" altLang="en-US" sz="1600" dirty="0" smtClean="0"/>
              <a:t>I will find out the answer and get </a:t>
            </a:r>
            <a:r>
              <a:rPr lang="en-GB" altLang="en-US" sz="1600" smtClean="0"/>
              <a:t>back to you</a:t>
            </a:r>
            <a:r>
              <a:rPr lang="en-GB" altLang="en-US" sz="1600" dirty="0" smtClean="0"/>
              <a:t>.</a:t>
            </a:r>
          </a:p>
          <a:p>
            <a:endParaRPr lang="en-GB" altLang="en-US" sz="1600" dirty="0"/>
          </a:p>
          <a:p>
            <a:r>
              <a:rPr lang="en-GB" altLang="en-US" sz="1600" b="1" dirty="0" smtClean="0"/>
              <a:t>PAUSE 1…..2…..3……</a:t>
            </a:r>
            <a:endParaRPr lang="en-GB" altLang="en-US" sz="1600" b="1" dirty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sz="1800" b="1" dirty="0" smtClean="0">
                <a:solidFill>
                  <a:srgbClr val="FF0000"/>
                </a:solidFill>
              </a:rPr>
              <a:t>NEXT SLIDE – PROPOSAL for DECISION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37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sz="1600" dirty="0" smtClean="0"/>
              <a:t>I will now hand over to the President to conclude this item.</a:t>
            </a:r>
          </a:p>
          <a:p>
            <a:endParaRPr lang="en-IE" sz="1600" dirty="0"/>
          </a:p>
          <a:p>
            <a:r>
              <a:rPr lang="en-IE" sz="1600" b="1" dirty="0" smtClean="0"/>
              <a:t>PAUSE</a:t>
            </a:r>
          </a:p>
          <a:p>
            <a:endParaRPr lang="en-IE" sz="1600" dirty="0"/>
          </a:p>
          <a:p>
            <a:r>
              <a:rPr lang="en-IE" sz="1600" dirty="0" smtClean="0"/>
              <a:t>Mr President.</a:t>
            </a:r>
          </a:p>
          <a:p>
            <a:endParaRPr lang="en-IE" sz="1600" dirty="0"/>
          </a:p>
          <a:p>
            <a:endParaRPr lang="en-IE" sz="1600" dirty="0" smtClean="0"/>
          </a:p>
          <a:p>
            <a:endParaRPr lang="en-IE" sz="1600" dirty="0"/>
          </a:p>
          <a:p>
            <a:endParaRPr lang="en-IE" sz="1600" dirty="0" smtClean="0"/>
          </a:p>
          <a:p>
            <a:endParaRPr lang="en-IE" sz="1600" dirty="0"/>
          </a:p>
          <a:p>
            <a:r>
              <a:rPr lang="en-IE" sz="1600" b="1" dirty="0" smtClean="0">
                <a:solidFill>
                  <a:srgbClr val="FF0000"/>
                </a:solidFill>
              </a:rPr>
              <a:t>Once concluded go to </a:t>
            </a:r>
          </a:p>
          <a:p>
            <a:endParaRPr lang="en-IE" sz="1600" b="1" dirty="0">
              <a:solidFill>
                <a:srgbClr val="FF0000"/>
              </a:solidFill>
            </a:endParaRPr>
          </a:p>
          <a:p>
            <a:r>
              <a:rPr lang="en-IE" sz="1600" b="1" dirty="0" smtClean="0">
                <a:solidFill>
                  <a:srgbClr val="FF0000"/>
                </a:solidFill>
              </a:rPr>
              <a:t>NEXT SLIDE -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38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087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EED10CB-C427-4152-AC45-9A80EE8559D5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6125"/>
            <a:ext cx="4960938" cy="37226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60F34A-5758-42BC-9D54-5A00FE9E178B}" type="slidenum">
              <a:rPr lang="en-US" altLang="en-US" smtClean="0"/>
              <a:pPr eaLnBrk="1" hangingPunct="1">
                <a:spcBef>
                  <a:spcPct val="0"/>
                </a:spcBef>
              </a:pPr>
              <a:t>40</a:t>
            </a:fld>
            <a:endParaRPr lang="en-US" alt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909" y="4715153"/>
            <a:ext cx="5335270" cy="478466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IE" altLang="en-US" sz="1600" dirty="0" smtClean="0"/>
              <a:t>Although the </a:t>
            </a:r>
            <a:r>
              <a:rPr lang="en-IE" altLang="en-US" sz="1600" dirty="0"/>
              <a:t>membership of the General Assembly has  been quite stable over the last few years, </a:t>
            </a:r>
            <a:r>
              <a:rPr lang="en-IE" altLang="en-US" sz="1600" dirty="0" smtClean="0"/>
              <a:t>there has been </a:t>
            </a:r>
            <a:r>
              <a:rPr lang="en-IE" altLang="en-US" sz="1600" dirty="0"/>
              <a:t>a slight decrease this year of 5 </a:t>
            </a:r>
            <a:r>
              <a:rPr lang="en-IE" altLang="en-US" sz="1600" dirty="0" smtClean="0"/>
              <a:t>members.</a:t>
            </a:r>
            <a:endParaRPr lang="en-IE" altLang="en-US" sz="1600" dirty="0"/>
          </a:p>
          <a:p>
            <a:endParaRPr lang="en-IE" altLang="en-US" sz="1600" dirty="0" smtClean="0"/>
          </a:p>
          <a:p>
            <a:r>
              <a:rPr lang="en-IE" altLang="en-US" sz="1600" dirty="0"/>
              <a:t>These are members that formally left the Advisory Council last year or did not  renew their membership.</a:t>
            </a:r>
          </a:p>
          <a:p>
            <a:r>
              <a:rPr lang="en-IE" altLang="en-US" sz="1600" b="1" dirty="0" smtClean="0"/>
              <a:t>PAUSE</a:t>
            </a:r>
            <a:endParaRPr lang="en-IE" altLang="en-US" sz="1600" b="1" dirty="0"/>
          </a:p>
          <a:p>
            <a:endParaRPr lang="en-IE" altLang="en-US" sz="1600" dirty="0" smtClean="0"/>
          </a:p>
          <a:p>
            <a:r>
              <a:rPr lang="en-IE" altLang="en-US" sz="1600" dirty="0" smtClean="0"/>
              <a:t>The Executive Committee has remained stable at 22.</a:t>
            </a:r>
          </a:p>
          <a:p>
            <a:r>
              <a:rPr lang="en-IE" altLang="en-US" sz="1600" dirty="0" smtClean="0"/>
              <a:t> </a:t>
            </a:r>
          </a:p>
          <a:p>
            <a:r>
              <a:rPr lang="en-IE" altLang="en-US" sz="1600" b="1" dirty="0" smtClean="0">
                <a:solidFill>
                  <a:srgbClr val="FF0000"/>
                </a:solidFill>
              </a:rPr>
              <a:t>NEXT SLIDE</a:t>
            </a:r>
            <a:endParaRPr lang="en-IE" altLang="en-US" sz="1600" b="1" dirty="0">
              <a:solidFill>
                <a:srgbClr val="FF0000"/>
              </a:solidFill>
            </a:endParaRPr>
          </a:p>
          <a:p>
            <a:r>
              <a:rPr lang="en-IE" altLang="en-US" sz="1600" i="1" dirty="0" smtClean="0"/>
              <a:t>If needed, these are the members who have left:</a:t>
            </a:r>
          </a:p>
          <a:p>
            <a:endParaRPr lang="en-IE" altLang="en-US" sz="1600" i="1" dirty="0"/>
          </a:p>
          <a:p>
            <a:pPr marL="342900" indent="-342900">
              <a:buFont typeface="+mj-lt"/>
              <a:buAutoNum type="arabicPeriod"/>
            </a:pPr>
            <a:r>
              <a:rPr lang="en-IE" altLang="en-US" sz="1400" i="1" dirty="0" err="1"/>
              <a:t>Confédération</a:t>
            </a:r>
            <a:r>
              <a:rPr lang="en-IE" altLang="en-US" sz="1400" i="1" dirty="0"/>
              <a:t> Internationale de la </a:t>
            </a:r>
            <a:r>
              <a:rPr lang="en-IE" altLang="en-US" sz="1400" i="1" dirty="0" err="1"/>
              <a:t>Peche</a:t>
            </a:r>
            <a:r>
              <a:rPr lang="en-IE" altLang="en-US" sz="1400" i="1" dirty="0"/>
              <a:t> Sportive (CIPS for FIPS-M)</a:t>
            </a:r>
          </a:p>
          <a:p>
            <a:pPr marL="342900" indent="-342900">
              <a:buFont typeface="+mj-lt"/>
              <a:buAutoNum type="arabicPeriod"/>
            </a:pPr>
            <a:r>
              <a:rPr lang="en-IE" altLang="en-US" sz="1400" i="1" dirty="0" err="1"/>
              <a:t>Plateforme</a:t>
            </a:r>
            <a:r>
              <a:rPr lang="en-IE" altLang="en-US" sz="1400" i="1" dirty="0"/>
              <a:t> de la Petite Pêche </a:t>
            </a:r>
            <a:r>
              <a:rPr lang="en-IE" altLang="en-US" sz="1400" i="1" dirty="0" err="1"/>
              <a:t>Artisanale</a:t>
            </a:r>
            <a:r>
              <a:rPr lang="en-IE" altLang="en-US" sz="1400" i="1" dirty="0"/>
              <a:t> </a:t>
            </a:r>
            <a:r>
              <a:rPr lang="en-IE" altLang="en-US" sz="1400" i="1" dirty="0" err="1"/>
              <a:t>Française</a:t>
            </a:r>
            <a:endParaRPr lang="en-IE" altLang="en-US" sz="1400" i="1" dirty="0"/>
          </a:p>
          <a:p>
            <a:pPr marL="342900" indent="-342900">
              <a:buFont typeface="+mj-lt"/>
              <a:buAutoNum type="arabicPeriod"/>
            </a:pPr>
            <a:r>
              <a:rPr lang="en-IE" altLang="en-US" sz="1400" i="1" dirty="0"/>
              <a:t>Scottish Fishermen's Federation </a:t>
            </a:r>
            <a:r>
              <a:rPr lang="en-IE" altLang="en-US" sz="1400" i="1" dirty="0" smtClean="0"/>
              <a:t>(Second membership)</a:t>
            </a:r>
            <a:endParaRPr lang="en-IE" altLang="en-US" sz="1400" i="1" dirty="0"/>
          </a:p>
          <a:p>
            <a:pPr marL="342900" indent="-342900">
              <a:buFont typeface="+mj-lt"/>
              <a:buAutoNum type="arabicPeriod"/>
            </a:pPr>
            <a:r>
              <a:rPr lang="en-IE" altLang="en-US" sz="1400" i="1" dirty="0"/>
              <a:t>Wales and West Coast Fish Producers Organisation Ltd.</a:t>
            </a:r>
          </a:p>
          <a:p>
            <a:pPr marL="342900" indent="-342900">
              <a:buFont typeface="+mj-lt"/>
              <a:buAutoNum type="arabicPeriod"/>
            </a:pPr>
            <a:r>
              <a:rPr lang="en-IE" altLang="en-US" sz="1400" i="1" dirty="0"/>
              <a:t>European Association of Fishing Ports and Auctions (EAFPA)</a:t>
            </a:r>
          </a:p>
          <a:p>
            <a:endParaRPr lang="en-IE" altLang="en-US" sz="1600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600" dirty="0" smtClean="0"/>
          </a:p>
          <a:p>
            <a:r>
              <a:rPr lang="en-IE" sz="1600" dirty="0" smtClean="0"/>
              <a:t>The working groups show a very similar pattern with a slight decrease in numbers from last year due to the same reason.</a:t>
            </a:r>
          </a:p>
          <a:p>
            <a:endParaRPr lang="en-IE" sz="1600" dirty="0" smtClean="0"/>
          </a:p>
          <a:p>
            <a:r>
              <a:rPr lang="en-IE" sz="1600" b="1" dirty="0" smtClean="0"/>
              <a:t>PAUSE – COUNT - 1…..2……3……</a:t>
            </a:r>
          </a:p>
          <a:p>
            <a:endParaRPr lang="en-IE" sz="1600" dirty="0"/>
          </a:p>
          <a:p>
            <a:endParaRPr lang="en-IE" sz="1600" dirty="0"/>
          </a:p>
          <a:p>
            <a:r>
              <a:rPr lang="en-IE" sz="1600" b="1" dirty="0" smtClean="0">
                <a:solidFill>
                  <a:srgbClr val="FF0000"/>
                </a:solidFill>
              </a:rPr>
              <a:t>NEXT SLIDE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F9A0E-8E68-4C66-86F9-DCD735E7642D}" type="slidenum">
              <a:rPr lang="en-IE" smtClean="0"/>
              <a:t>41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0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9" y="4715153"/>
            <a:ext cx="5335270" cy="4737069"/>
          </a:xfrm>
        </p:spPr>
        <p:txBody>
          <a:bodyPr/>
          <a:lstStyle/>
          <a:p>
            <a:r>
              <a:rPr lang="en-IE" sz="1600" dirty="0" smtClean="0"/>
              <a:t>This is a breakdown of the membership for next year.</a:t>
            </a:r>
          </a:p>
          <a:p>
            <a:endParaRPr lang="en-IE" sz="1600" dirty="0"/>
          </a:p>
          <a:p>
            <a:r>
              <a:rPr lang="en-IE" sz="1600" dirty="0" smtClean="0"/>
              <a:t>Sector Organisation members are in Blue and Other interest groups are in Green.</a:t>
            </a:r>
          </a:p>
          <a:p>
            <a:endParaRPr lang="en-IE" sz="1600" dirty="0" smtClean="0"/>
          </a:p>
          <a:p>
            <a:r>
              <a:rPr lang="en-IE" sz="1600" b="1" dirty="0" smtClean="0"/>
              <a:t>PAUSE</a:t>
            </a:r>
          </a:p>
          <a:p>
            <a:endParaRPr lang="en-IE" sz="1600" dirty="0"/>
          </a:p>
          <a:p>
            <a:r>
              <a:rPr lang="en-IE" sz="1600" dirty="0" smtClean="0"/>
              <a:t>The current size of the Executive Committee is 25 ,which is divided into 15 seats for Sector Organisations and 10 seats for Other Interest Groups, according to the 60:40 rule. </a:t>
            </a:r>
          </a:p>
          <a:p>
            <a:endParaRPr lang="en-IE" sz="1600" dirty="0" smtClean="0"/>
          </a:p>
          <a:p>
            <a:r>
              <a:rPr lang="en-IE" sz="1600" b="1" dirty="0" smtClean="0"/>
              <a:t>PAUSE</a:t>
            </a:r>
          </a:p>
          <a:p>
            <a:endParaRPr lang="en-IE" sz="1600" dirty="0"/>
          </a:p>
          <a:p>
            <a:r>
              <a:rPr lang="en-IE" sz="1600" dirty="0" smtClean="0"/>
              <a:t>As you can see……………the seats for </a:t>
            </a:r>
            <a:r>
              <a:rPr lang="en-IE" sz="1600" dirty="0"/>
              <a:t>the Sector Organisations are </a:t>
            </a:r>
            <a:r>
              <a:rPr lang="en-IE" sz="1600" dirty="0" smtClean="0"/>
              <a:t>fully occupied and there are 3 vacant seats available </a:t>
            </a:r>
            <a:r>
              <a:rPr lang="en-IE" sz="1600" smtClean="0"/>
              <a:t>for the Other </a:t>
            </a:r>
            <a:r>
              <a:rPr lang="en-IE" sz="1600" dirty="0" smtClean="0"/>
              <a:t>Interest Groups. </a:t>
            </a:r>
          </a:p>
          <a:p>
            <a:endParaRPr lang="en-IE" sz="1600" dirty="0"/>
          </a:p>
          <a:p>
            <a:r>
              <a:rPr lang="en-IE" sz="1600" b="1" dirty="0" smtClean="0">
                <a:solidFill>
                  <a:srgbClr val="FF0000"/>
                </a:solidFill>
              </a:rPr>
              <a:t>NEXT SLIDE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F9A0E-8E68-4C66-86F9-DCD735E7642D}" type="slidenum">
              <a:rPr lang="en-IE" smtClean="0"/>
              <a:t>42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95895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6909" y="4715153"/>
            <a:ext cx="5335270" cy="4737069"/>
          </a:xfrm>
        </p:spPr>
        <p:txBody>
          <a:bodyPr/>
          <a:lstStyle/>
          <a:p>
            <a:r>
              <a:rPr lang="en-IE" sz="1600" dirty="0" smtClean="0"/>
              <a:t>This is a new slide this year, which shows the breakdown of the membership by Member State.</a:t>
            </a:r>
          </a:p>
          <a:p>
            <a:endParaRPr lang="en-IE" sz="1600" dirty="0"/>
          </a:p>
          <a:p>
            <a:r>
              <a:rPr lang="en-IE" sz="1600" b="1" dirty="0" smtClean="0"/>
              <a:t>PAUSE</a:t>
            </a:r>
          </a:p>
          <a:p>
            <a:endParaRPr lang="en-IE" sz="1600" dirty="0" smtClean="0"/>
          </a:p>
          <a:p>
            <a:r>
              <a:rPr lang="en-IE" sz="1600" dirty="0" smtClean="0"/>
              <a:t>The EU category contains 8 OIGs and 1 </a:t>
            </a:r>
            <a:r>
              <a:rPr lang="en-IE" sz="1600" dirty="0"/>
              <a:t>Sector Organisation </a:t>
            </a:r>
            <a:endParaRPr lang="en-IE" sz="1600" dirty="0" smtClean="0"/>
          </a:p>
          <a:p>
            <a:endParaRPr lang="en-IE" sz="1600" dirty="0"/>
          </a:p>
          <a:p>
            <a:r>
              <a:rPr lang="en-IE" sz="1400" i="1" dirty="0" smtClean="0"/>
              <a:t>If needed:</a:t>
            </a:r>
          </a:p>
          <a:p>
            <a:endParaRPr lang="en-IE" sz="1400" i="1" dirty="0" smtClean="0"/>
          </a:p>
          <a:p>
            <a:r>
              <a:rPr lang="en-IE" sz="1400" i="1" dirty="0" smtClean="0"/>
              <a:t>Sector Organisation is :- The EU </a:t>
            </a:r>
            <a:r>
              <a:rPr lang="en-IE" sz="1400" i="1" dirty="0"/>
              <a:t>Fish Processors and Traders </a:t>
            </a:r>
            <a:r>
              <a:rPr lang="en-IE" sz="1400" i="1" dirty="0" smtClean="0"/>
              <a:t>Association</a:t>
            </a:r>
            <a:endParaRPr lang="en-IE" sz="1400" i="1" dirty="0"/>
          </a:p>
          <a:p>
            <a:endParaRPr lang="en-IE" sz="1600" dirty="0"/>
          </a:p>
          <a:p>
            <a:r>
              <a:rPr lang="en-IE" sz="1600" b="1" dirty="0" smtClean="0"/>
              <a:t>PAUSE</a:t>
            </a:r>
          </a:p>
          <a:p>
            <a:endParaRPr lang="en-IE" sz="1600" dirty="0" smtClean="0"/>
          </a:p>
          <a:p>
            <a:r>
              <a:rPr lang="en-IE" sz="1600" b="1" dirty="0" smtClean="0">
                <a:solidFill>
                  <a:srgbClr val="FF0000"/>
                </a:solidFill>
              </a:rPr>
              <a:t>LAST SLIDE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F9A0E-8E68-4C66-86F9-DCD735E7642D}" type="slidenum">
              <a:rPr lang="en-IE" smtClean="0"/>
              <a:t>43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95895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775967" y="9426018"/>
            <a:ext cx="2892048" cy="49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92" tIns="45595" rIns="91192" bIns="45595" anchor="b"/>
          <a:lstStyle>
            <a:lvl1pPr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12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0B85705-09D3-4501-A347-266CBA4A135D}" type="slidenum">
              <a:rPr lang="en-US" altLang="en-US"/>
              <a:pPr algn="r" eaLnBrk="1" hangingPunct="1">
                <a:spcBef>
                  <a:spcPct val="0"/>
                </a:spcBef>
              </a:pPr>
              <a:t>44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909" y="4715153"/>
            <a:ext cx="5335270" cy="485667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sz="1600" dirty="0" smtClean="0"/>
              <a:t>That completes the overview of the membership.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b="1" dirty="0" smtClean="0"/>
              <a:t>PAUSE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 smtClean="0"/>
              <a:t>If you have any questions, I will answer them now, if I can, </a:t>
            </a:r>
          </a:p>
          <a:p>
            <a:pPr eaLnBrk="1" hangingPunct="1"/>
            <a:r>
              <a:rPr lang="en-GB" altLang="en-US" sz="1600" dirty="0"/>
              <a:t>o</a:t>
            </a:r>
            <a:r>
              <a:rPr lang="en-GB" altLang="en-US" sz="1600" dirty="0" smtClean="0"/>
              <a:t>r</a:t>
            </a:r>
          </a:p>
          <a:p>
            <a:pPr eaLnBrk="1" hangingPunct="1"/>
            <a:r>
              <a:rPr lang="en-GB" altLang="en-US" sz="1600" dirty="0" smtClean="0"/>
              <a:t>at any other time by email or even over a coffee.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b="1" dirty="0" smtClean="0"/>
              <a:t>TAKE QUESTIONS</a:t>
            </a:r>
          </a:p>
          <a:p>
            <a:pPr eaLnBrk="1" hangingPunct="1"/>
            <a:endParaRPr lang="en-GB" altLang="en-US" sz="1600" b="1" dirty="0" smtClean="0"/>
          </a:p>
          <a:p>
            <a:pPr eaLnBrk="1" hangingPunct="1"/>
            <a:r>
              <a:rPr lang="en-GB" altLang="en-US" sz="1600" b="1" dirty="0" smtClean="0"/>
              <a:t>then</a:t>
            </a:r>
            <a:endParaRPr lang="en-GB" altLang="en-US" sz="1600" b="1" dirty="0"/>
          </a:p>
          <a:p>
            <a:r>
              <a:rPr lang="en-GB" altLang="en-US" sz="1600" b="1" dirty="0" smtClean="0"/>
              <a:t>PAUSE – COUNT - .….1…..2…..3</a:t>
            </a:r>
          </a:p>
          <a:p>
            <a:endParaRPr lang="en-GB" altLang="en-US" sz="1600" b="1" dirty="0" smtClean="0"/>
          </a:p>
          <a:p>
            <a:endParaRPr lang="en-GB" altLang="en-US" sz="1600" b="1" dirty="0" smtClean="0"/>
          </a:p>
          <a:p>
            <a:r>
              <a:rPr lang="en-GB" altLang="en-US" sz="2000" b="1" dirty="0" smtClean="0"/>
              <a:t>THANK YOU</a:t>
            </a:r>
          </a:p>
          <a:p>
            <a:endParaRPr lang="en-GB" altLang="en-US" sz="2000" b="1" dirty="0"/>
          </a:p>
          <a:p>
            <a:r>
              <a:rPr lang="en-GB" altLang="en-US" sz="2000" b="1" dirty="0" smtClean="0">
                <a:solidFill>
                  <a:srgbClr val="FF0000"/>
                </a:solidFill>
              </a:rPr>
              <a:t>NEXT SLIDE - LOGO</a:t>
            </a:r>
            <a:endParaRPr lang="en-GB" altLang="en-US" sz="2000" b="1" dirty="0">
              <a:solidFill>
                <a:srgbClr val="FF0000"/>
              </a:solidFill>
            </a:endParaRPr>
          </a:p>
          <a:p>
            <a:pPr eaLnBrk="1" hangingPunct="1"/>
            <a:endParaRPr lang="en-GB" altLang="en-US" sz="1600" b="1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47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86FD9C2-3EF2-4654-AFD5-A79D62C0E68B}" type="datetime1">
              <a:rPr lang="en-IE" smtClean="0"/>
              <a:t>11/09/2018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6D3BAFE-0E6D-4864-A388-2F008E57C998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7D36981-42B0-44BE-AD43-82B3BCD0193A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746125"/>
            <a:ext cx="4960938" cy="37226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25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600" dirty="0" smtClean="0"/>
          </a:p>
          <a:p>
            <a:r>
              <a:rPr lang="en-IE" sz="1600" dirty="0" smtClean="0"/>
              <a:t>This presentation is to provide you with a financial summary of the Year 13 accounts and present the proposed budget for next year.</a:t>
            </a:r>
          </a:p>
          <a:p>
            <a:endParaRPr lang="en-IE" sz="1600" dirty="0"/>
          </a:p>
          <a:p>
            <a:endParaRPr lang="en-IE" sz="1600" dirty="0" smtClean="0"/>
          </a:p>
          <a:p>
            <a:r>
              <a:rPr lang="en-IE" sz="1600" dirty="0" smtClean="0"/>
              <a:t>At the end of my presentation I will ask the President to seek your ratification of the proposed budget.</a:t>
            </a:r>
          </a:p>
          <a:p>
            <a:endParaRPr lang="en-IE" sz="1600" dirty="0"/>
          </a:p>
          <a:p>
            <a:endParaRPr lang="en-IE" sz="1600" dirty="0" smtClean="0"/>
          </a:p>
          <a:p>
            <a:r>
              <a:rPr lang="en-IE" sz="1600" dirty="0" smtClean="0"/>
              <a:t>This is a requirement of the legislation governing the functioning of the Advisory Councils. </a:t>
            </a:r>
          </a:p>
          <a:p>
            <a:endParaRPr lang="en-IE" sz="1600" dirty="0"/>
          </a:p>
          <a:p>
            <a:r>
              <a:rPr lang="en-IE" sz="1600" b="1" dirty="0" smtClean="0">
                <a:solidFill>
                  <a:srgbClr val="FF0000"/>
                </a:solidFill>
              </a:rPr>
              <a:t>NEXT SLIDE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27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0473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600" dirty="0" smtClean="0"/>
          </a:p>
          <a:p>
            <a:r>
              <a:rPr lang="en-IE" sz="1600" dirty="0" smtClean="0"/>
              <a:t>The presentation of this years accounts will cover the Income received and an update on the estimated Expenditure to the end of the year.</a:t>
            </a:r>
          </a:p>
          <a:p>
            <a:endParaRPr lang="en-IE" sz="1600" dirty="0"/>
          </a:p>
          <a:p>
            <a:r>
              <a:rPr lang="en-IE" sz="1600" b="1" dirty="0" smtClean="0"/>
              <a:t>PAUSE</a:t>
            </a:r>
          </a:p>
          <a:p>
            <a:endParaRPr lang="en-IE" sz="1600" b="1" dirty="0"/>
          </a:p>
          <a:p>
            <a:r>
              <a:rPr lang="en-IE" sz="1600" b="1" dirty="0" smtClean="0">
                <a:solidFill>
                  <a:srgbClr val="FF0000"/>
                </a:solidFill>
              </a:rPr>
              <a:t>NEXT SLIDE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C9622-3ED2-4AF6-842F-CB5999B78633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9621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5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85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9949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1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0F5BD-0A29-4219-878D-607F2619F3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601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3A306-ACA8-4CA2-B8D6-493CAF4514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01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3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2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4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1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1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C591C-8C9A-434D-A15C-75FF0A6C575B}" type="datetimeFigureOut">
              <a:rPr lang="en-IE" smtClean="0"/>
              <a:t>11/09/2018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5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wwrac.org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dirty="0" smtClean="0"/>
              <a:t>General Assembly</a:t>
            </a:r>
            <a:endParaRPr lang="en-I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350100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sz="2400" dirty="0" smtClean="0"/>
          </a:p>
          <a:p>
            <a:pPr algn="l"/>
            <a:endParaRPr lang="en-IE" sz="2400" dirty="0" smtClean="0"/>
          </a:p>
          <a:p>
            <a:pPr algn="l"/>
            <a:endParaRPr lang="en-IE" sz="2400" dirty="0" smtClean="0"/>
          </a:p>
          <a:p>
            <a:pPr algn="l"/>
            <a:r>
              <a:rPr lang="en-IE" sz="2400" dirty="0" smtClean="0"/>
              <a:t>Dublin, 12 September 2018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0498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344960"/>
            <a:ext cx="8229600" cy="738203"/>
          </a:xfrm>
        </p:spPr>
        <p:txBody>
          <a:bodyPr/>
          <a:lstStyle/>
          <a:p>
            <a:r>
              <a:rPr lang="fr-FR" altLang="en-US" sz="3600" b="1" dirty="0" err="1" smtClean="0">
                <a:solidFill>
                  <a:schemeClr val="tx1"/>
                </a:solidFill>
                <a:latin typeface="Calibri" pitchFamily="34" charset="0"/>
              </a:rPr>
              <a:t>Year</a:t>
            </a:r>
            <a:r>
              <a:rPr lang="fr-FR" altLang="en-US" sz="3600" b="1" dirty="0" smtClean="0">
                <a:solidFill>
                  <a:schemeClr val="tx1"/>
                </a:solidFill>
                <a:latin typeface="Calibri" pitchFamily="34" charset="0"/>
              </a:rPr>
              <a:t> 13 – NWWAC Meetings </a:t>
            </a:r>
            <a:r>
              <a:rPr lang="fr-FR" altLang="en-US" sz="2000" dirty="0" smtClean="0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fr-FR" altLang="en-US" sz="2000" dirty="0" err="1" smtClean="0">
                <a:solidFill>
                  <a:schemeClr val="tx1"/>
                </a:solidFill>
                <a:latin typeface="Calibri" pitchFamily="34" charset="0"/>
              </a:rPr>
              <a:t>Contd</a:t>
            </a:r>
            <a:r>
              <a:rPr lang="fr-FR" altLang="en-US" sz="20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IE" altLang="en-US" sz="3600" dirty="0" smtClean="0">
              <a:solidFill>
                <a:schemeClr val="tx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defRPr/>
            </a:pPr>
            <a:endParaRPr lang="en-IE" sz="2400" b="1" dirty="0" smtClean="0">
              <a:latin typeface="Calibri" pitchFamily="34" charset="0"/>
            </a:endParaRPr>
          </a:p>
          <a:p>
            <a:pPr eaLnBrk="1" hangingPunct="1">
              <a:buClr>
                <a:srgbClr val="FF9900"/>
              </a:buClr>
              <a:defRPr/>
            </a:pPr>
            <a:r>
              <a:rPr lang="en-IE" sz="2400" b="1" dirty="0" smtClean="0">
                <a:latin typeface="Calibri" pitchFamily="34" charset="0"/>
              </a:rPr>
              <a:t>6</a:t>
            </a:r>
            <a:r>
              <a:rPr lang="en-IE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IE" sz="2400" b="1" dirty="0" smtClean="0">
                <a:latin typeface="Calibri" pitchFamily="34" charset="0"/>
              </a:rPr>
              <a:t>meetings </a:t>
            </a:r>
            <a:r>
              <a:rPr lang="en-IE" sz="2400" b="1" dirty="0">
                <a:latin typeface="Calibri" pitchFamily="34" charset="0"/>
              </a:rPr>
              <a:t>co-hosted by the NWWAC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IE" sz="1200" dirty="0" smtClean="0">
              <a:latin typeface="Calibri" pitchFamily="34" charset="0"/>
              <a:ea typeface="+mn-ea"/>
            </a:endParaRPr>
          </a:p>
          <a:p>
            <a:pPr lvl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altLang="en-US" sz="2200" b="1" dirty="0" smtClean="0">
                <a:latin typeface="Calibri" pitchFamily="34" charset="0"/>
              </a:rPr>
              <a:t>ICES Irish Sea Benchmark (</a:t>
            </a:r>
            <a:r>
              <a:rPr lang="en-IE" altLang="en-US" sz="2200" b="1" dirty="0" err="1" smtClean="0">
                <a:latin typeface="Calibri" pitchFamily="34" charset="0"/>
              </a:rPr>
              <a:t>WkIrish</a:t>
            </a:r>
            <a:r>
              <a:rPr lang="en-IE" altLang="en-US" sz="2200" b="1" dirty="0" smtClean="0">
                <a:latin typeface="Calibri" pitchFamily="34" charset="0"/>
              </a:rPr>
              <a:t> 4)</a:t>
            </a:r>
          </a:p>
          <a:p>
            <a:pPr marL="344487" lvl="1" indent="0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r>
              <a:rPr lang="en-IE" altLang="en-US" sz="2200" dirty="0" smtClean="0">
                <a:latin typeface="Calibri" pitchFamily="34" charset="0"/>
              </a:rPr>
              <a:t>     </a:t>
            </a:r>
            <a:r>
              <a:rPr lang="en-IE" altLang="en-US" sz="2000" dirty="0" smtClean="0">
                <a:latin typeface="Calibri" pitchFamily="34" charset="0"/>
              </a:rPr>
              <a:t>Dublin (October 2017)</a:t>
            </a:r>
          </a:p>
          <a:p>
            <a:pPr lvl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altLang="en-US" sz="2200" b="1" dirty="0" smtClean="0">
                <a:latin typeface="Calibri" pitchFamily="34" charset="0"/>
              </a:rPr>
              <a:t>NWWAC/NSAC Article 4 targets (TCF)</a:t>
            </a:r>
          </a:p>
          <a:p>
            <a:pPr marL="344487" lvl="1" indent="0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r>
              <a:rPr lang="en-IE" altLang="en-US" sz="2000" b="1" dirty="0">
                <a:latin typeface="Calibri" pitchFamily="34" charset="0"/>
              </a:rPr>
              <a:t> </a:t>
            </a:r>
            <a:r>
              <a:rPr lang="en-IE" altLang="en-US" sz="2000" b="1" dirty="0" smtClean="0">
                <a:latin typeface="Calibri" pitchFamily="34" charset="0"/>
              </a:rPr>
              <a:t>     </a:t>
            </a:r>
            <a:r>
              <a:rPr lang="en-IE" altLang="en-US" sz="2000" dirty="0" smtClean="0">
                <a:latin typeface="Calibri" pitchFamily="34" charset="0"/>
              </a:rPr>
              <a:t>Dublin (July 2018)</a:t>
            </a:r>
          </a:p>
          <a:p>
            <a:pPr lvl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altLang="en-US" sz="2200" b="1" dirty="0" smtClean="0">
                <a:solidFill>
                  <a:srgbClr val="000000"/>
                </a:solidFill>
                <a:latin typeface="Calibri" pitchFamily="34" charset="0"/>
              </a:rPr>
              <a:t>NWWAC/NSAC Sea bass management</a:t>
            </a:r>
          </a:p>
          <a:p>
            <a:pPr marL="696912" lvl="2" indent="0">
              <a:buClr>
                <a:srgbClr val="FF9900"/>
              </a:buClr>
              <a:buNone/>
              <a:defRPr/>
            </a:pPr>
            <a:r>
              <a:rPr lang="en-IE" altLang="en-US" sz="2000" dirty="0" smtClean="0">
                <a:latin typeface="Calibri" pitchFamily="34" charset="0"/>
              </a:rPr>
              <a:t>London (August 2018)</a:t>
            </a:r>
            <a:endParaRPr lang="en-IE" altLang="en-US" sz="2000" dirty="0">
              <a:latin typeface="Calibri" pitchFamily="34" charset="0"/>
            </a:endParaRPr>
          </a:p>
          <a:p>
            <a:pPr lvl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altLang="en-US" sz="2200" b="1" dirty="0" smtClean="0">
                <a:solidFill>
                  <a:srgbClr val="000000"/>
                </a:solidFill>
                <a:latin typeface="Calibri" pitchFamily="34" charset="0"/>
              </a:rPr>
              <a:t>NWWAC/NWW MS Choke species</a:t>
            </a:r>
          </a:p>
          <a:p>
            <a:pPr marL="696912" lvl="2" indent="0">
              <a:buClr>
                <a:srgbClr val="FF9900"/>
              </a:buClr>
              <a:buNone/>
              <a:defRPr/>
            </a:pP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</a:rPr>
              <a:t>Brussels (September 2018)</a:t>
            </a:r>
          </a:p>
          <a:p>
            <a:pPr marL="344487" lvl="1" indent="0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endParaRPr lang="en-IE" altLang="en-US" sz="2000" dirty="0" smtClean="0">
              <a:latin typeface="Calibri" pitchFamily="34" charset="0"/>
            </a:endParaRPr>
          </a:p>
          <a:p>
            <a:pPr marL="344487" lvl="1" indent="0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endParaRPr lang="en-IE" altLang="en-US" sz="2000" dirty="0">
              <a:latin typeface="Calibri" pitchFamily="34" charset="0"/>
            </a:endParaRPr>
          </a:p>
          <a:p>
            <a:pPr marL="344487" lvl="1" indent="0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r>
              <a:rPr lang="en-IE" altLang="en-US" sz="2000" b="1" dirty="0" smtClean="0">
                <a:latin typeface="Calibri" pitchFamily="34" charset="0"/>
              </a:rPr>
              <a:t> </a:t>
            </a:r>
            <a:endParaRPr lang="en-IE" sz="2000" dirty="0">
              <a:latin typeface="Calibri" pitchFamily="34" charset="0"/>
              <a:ea typeface="ＭＳ Ｐゴシック" charset="0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IE" altLang="en-US" sz="2000" dirty="0" smtClean="0">
                <a:solidFill>
                  <a:srgbClr val="000099"/>
                </a:solidFill>
                <a:latin typeface="Calibri" pitchFamily="34" charset="0"/>
              </a:rPr>
              <a:t>	</a:t>
            </a:r>
            <a:endParaRPr lang="en-IE" sz="2000" dirty="0" smtClean="0">
              <a:solidFill>
                <a:srgbClr val="000099"/>
              </a:solidFill>
              <a:latin typeface="Calibri" pitchFamily="34" charset="0"/>
              <a:ea typeface="ＭＳ Ｐゴシック" charset="0"/>
            </a:endParaRPr>
          </a:p>
          <a:p>
            <a:pPr marL="344487" lvl="1" indent="0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r>
              <a:rPr lang="en-IE" sz="2000" dirty="0">
                <a:solidFill>
                  <a:srgbClr val="000099"/>
                </a:solidFill>
                <a:latin typeface="Calibri" pitchFamily="34" charset="0"/>
                <a:ea typeface="ＭＳ Ｐゴシック" charset="0"/>
              </a:rPr>
              <a:t>	</a:t>
            </a:r>
            <a:r>
              <a:rPr lang="en-IE" sz="2000" dirty="0" smtClean="0">
                <a:solidFill>
                  <a:srgbClr val="000099"/>
                </a:solidFill>
                <a:latin typeface="Calibri" pitchFamily="34" charset="0"/>
                <a:ea typeface="ＭＳ Ｐゴシック" charset="0"/>
              </a:rPr>
              <a:t>	</a:t>
            </a:r>
          </a:p>
          <a:p>
            <a:pPr marL="344487" lvl="1" indent="0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endParaRPr lang="en-IE" sz="2000" dirty="0" smtClean="0">
              <a:solidFill>
                <a:srgbClr val="000099"/>
              </a:solidFill>
              <a:latin typeface="Calibri" pitchFamily="34" charset="0"/>
              <a:ea typeface="ＭＳ Ｐゴシック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3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4"/>
            <a:ext cx="8229600" cy="2805112"/>
          </a:xfrm>
          <a:noFill/>
        </p:spPr>
        <p:txBody>
          <a:bodyPr/>
          <a:lstStyle/>
          <a:p>
            <a:pPr eaLnBrk="1" hangingPunct="1"/>
            <a:r>
              <a:rPr lang="fr-FR" altLang="en-US" sz="4000" b="1" dirty="0" err="1" smtClean="0">
                <a:solidFill>
                  <a:schemeClr val="tx1"/>
                </a:solidFill>
                <a:latin typeface="Calibri" pitchFamily="34" charset="0"/>
              </a:rPr>
              <a:t>Year</a:t>
            </a:r>
            <a:r>
              <a:rPr lang="fr-FR" altLang="en-US" sz="4000" b="1" dirty="0" smtClean="0">
                <a:solidFill>
                  <a:schemeClr val="tx1"/>
                </a:solidFill>
                <a:latin typeface="Calibri" pitchFamily="34" charset="0"/>
              </a:rPr>
              <a:t> 13</a:t>
            </a:r>
            <a: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altLang="en-US" sz="4000" dirty="0" err="1" smtClean="0">
                <a:solidFill>
                  <a:schemeClr val="tx1"/>
                </a:solidFill>
                <a:latin typeface="Calibri" pitchFamily="34" charset="0"/>
              </a:rPr>
              <a:t>External</a:t>
            </a:r>
            <a: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  <a:t> Meetings </a:t>
            </a:r>
            <a:r>
              <a:rPr lang="fr-FR" altLang="en-US" sz="4000" dirty="0" err="1" smtClean="0">
                <a:solidFill>
                  <a:schemeClr val="tx1"/>
                </a:solidFill>
                <a:latin typeface="Calibri" pitchFamily="34" charset="0"/>
              </a:rPr>
              <a:t>with</a:t>
            </a:r>
            <a: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  <a:t> NWWAC participation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104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805349"/>
          </a:xfrm>
          <a:noFill/>
        </p:spPr>
        <p:txBody>
          <a:bodyPr/>
          <a:lstStyle/>
          <a:p>
            <a:r>
              <a:rPr lang="fr-FR" altLang="en-US" sz="3600" b="1" dirty="0" err="1" smtClean="0">
                <a:solidFill>
                  <a:schemeClr val="tx1"/>
                </a:solidFill>
                <a:latin typeface="Calibri" pitchFamily="34" charset="0"/>
              </a:rPr>
              <a:t>Year</a:t>
            </a:r>
            <a:r>
              <a:rPr lang="fr-FR" altLang="en-US" sz="3600" b="1" dirty="0" smtClean="0">
                <a:solidFill>
                  <a:schemeClr val="tx1"/>
                </a:solidFill>
                <a:latin typeface="Calibri" pitchFamily="34" charset="0"/>
              </a:rPr>
              <a:t> 13 - </a:t>
            </a:r>
            <a:r>
              <a:rPr lang="fr-FR" altLang="en-US" sz="3600" b="1" dirty="0" err="1" smtClean="0">
                <a:solidFill>
                  <a:schemeClr val="tx1"/>
                </a:solidFill>
                <a:latin typeface="Calibri" pitchFamily="34" charset="0"/>
              </a:rPr>
              <a:t>External</a:t>
            </a:r>
            <a:r>
              <a:rPr lang="fr-FR" altLang="en-US" sz="3600" b="1" dirty="0" smtClean="0">
                <a:solidFill>
                  <a:schemeClr val="tx1"/>
                </a:solidFill>
                <a:latin typeface="Calibri" pitchFamily="34" charset="0"/>
              </a:rPr>
              <a:t> Meetings </a:t>
            </a:r>
            <a:r>
              <a:rPr lang="fr-FR" altLang="en-US" sz="3600" b="1" dirty="0" smtClean="0">
                <a:solidFill>
                  <a:srgbClr val="000000"/>
                </a:solidFill>
                <a:latin typeface="Calibri" pitchFamily="34" charset="0"/>
              </a:rPr>
              <a:t>– </a:t>
            </a:r>
            <a:r>
              <a:rPr lang="fr-FR" altLang="en-US" sz="2800" b="1" dirty="0" err="1">
                <a:solidFill>
                  <a:srgbClr val="000000"/>
                </a:solidFill>
                <a:latin typeface="Calibri" pitchFamily="34" charset="0"/>
              </a:rPr>
              <a:t>Some</a:t>
            </a:r>
            <a:r>
              <a:rPr lang="fr-FR" altLang="en-US" sz="28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altLang="en-US" sz="2800" b="1" dirty="0" err="1">
                <a:solidFill>
                  <a:srgbClr val="000000"/>
                </a:solidFill>
                <a:latin typeface="Calibri" pitchFamily="34" charset="0"/>
              </a:rPr>
              <a:t>examples</a:t>
            </a:r>
            <a:endParaRPr lang="en-IE" altLang="en-US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83187"/>
          </a:xfrm>
        </p:spPr>
        <p:txBody>
          <a:bodyPr/>
          <a:lstStyle/>
          <a:p>
            <a:pPr marL="344487" lvl="1" indent="0" eaLnBrk="1" hangingPunct="1"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en-IE" sz="1400" b="1" dirty="0" smtClean="0">
              <a:latin typeface="Calibri" pitchFamily="34" charset="0"/>
              <a:cs typeface="+mn-cs"/>
            </a:endParaRP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sz="2200" b="1" dirty="0" smtClean="0">
                <a:latin typeface="Calibri" pitchFamily="34" charset="0"/>
                <a:cs typeface="+mn-cs"/>
              </a:rPr>
              <a:t>North </a:t>
            </a:r>
            <a:r>
              <a:rPr lang="en-IE" sz="2200" b="1" dirty="0">
                <a:latin typeface="Calibri" pitchFamily="34" charset="0"/>
                <a:cs typeface="+mn-cs"/>
              </a:rPr>
              <a:t>Western Waters Member States </a:t>
            </a:r>
            <a:r>
              <a:rPr lang="en-IE" sz="2200" b="1" dirty="0" smtClean="0">
                <a:latin typeface="Calibri" pitchFamily="34" charset="0"/>
                <a:cs typeface="+mn-cs"/>
              </a:rPr>
              <a:t>Group</a:t>
            </a:r>
          </a:p>
          <a:p>
            <a:pPr marL="344487" lvl="1" indent="0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IE" sz="2000" dirty="0">
                <a:latin typeface="Calibri" pitchFamily="34" charset="0"/>
              </a:rPr>
              <a:t> </a:t>
            </a:r>
            <a:r>
              <a:rPr lang="en-IE" sz="2000" dirty="0" smtClean="0">
                <a:latin typeface="Calibri" pitchFamily="34" charset="0"/>
              </a:rPr>
              <a:t>     	6 Meetings of the </a:t>
            </a:r>
            <a:r>
              <a:rPr lang="en-IE" sz="2000" dirty="0" smtClean="0">
                <a:latin typeface="Calibri" pitchFamily="34" charset="0"/>
                <a:cs typeface="+mn-cs"/>
              </a:rPr>
              <a:t>High Level Group and Technical Group </a:t>
            </a: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sz="2200" b="1" dirty="0" smtClean="0">
                <a:latin typeface="Calibri" pitchFamily="34" charset="0"/>
                <a:cs typeface="+mn-cs"/>
              </a:rPr>
              <a:t>ICES</a:t>
            </a:r>
          </a:p>
          <a:p>
            <a:pPr marL="344487" lvl="1" indent="0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IE" sz="2000" dirty="0">
                <a:latin typeface="Calibri" pitchFamily="34" charset="0"/>
              </a:rPr>
              <a:t> </a:t>
            </a:r>
            <a:r>
              <a:rPr lang="en-IE" sz="2000" dirty="0" smtClean="0">
                <a:latin typeface="Calibri" pitchFamily="34" charset="0"/>
              </a:rPr>
              <a:t>      	MIACO </a:t>
            </a:r>
            <a:r>
              <a:rPr lang="en-IE" sz="2000" dirty="0">
                <a:latin typeface="Calibri" pitchFamily="34" charset="0"/>
              </a:rPr>
              <a:t>and </a:t>
            </a:r>
            <a:r>
              <a:rPr lang="en-IE" sz="2000" dirty="0" smtClean="0">
                <a:latin typeface="Calibri" pitchFamily="34" charset="0"/>
              </a:rPr>
              <a:t>MIRAC (January 2018)</a:t>
            </a:r>
            <a:endParaRPr lang="en-IE" sz="2000" dirty="0">
              <a:latin typeface="Calibri" pitchFamily="34" charset="0"/>
            </a:endParaRP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sz="2200" b="1" dirty="0" smtClean="0">
                <a:latin typeface="Calibri" pitchFamily="34" charset="0"/>
              </a:rPr>
              <a:t>Workshops – Conferences – </a:t>
            </a:r>
            <a:r>
              <a:rPr lang="en-IE" sz="2200" b="1" dirty="0">
                <a:latin typeface="Calibri" pitchFamily="34" charset="0"/>
              </a:rPr>
              <a:t>S</a:t>
            </a:r>
            <a:r>
              <a:rPr lang="en-IE" sz="2200" b="1" dirty="0" smtClean="0">
                <a:latin typeface="Calibri" pitchFamily="34" charset="0"/>
              </a:rPr>
              <a:t>ymposia</a:t>
            </a:r>
          </a:p>
          <a:p>
            <a:pPr marL="344487" lvl="1" indent="0" algn="just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IE" sz="2000" dirty="0" smtClean="0">
                <a:latin typeface="Calibri" pitchFamily="34" charset="0"/>
              </a:rPr>
              <a:t>	EC Landing Obligation Seminar (November 2017)</a:t>
            </a:r>
          </a:p>
          <a:p>
            <a:pPr marL="344487" lvl="1" indent="0" algn="just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IE" sz="2000" dirty="0">
                <a:latin typeface="Calibri" pitchFamily="34" charset="0"/>
              </a:rPr>
              <a:t>	</a:t>
            </a:r>
            <a:r>
              <a:rPr lang="en-IE" sz="2000" dirty="0" smtClean="0">
                <a:latin typeface="Calibri" pitchFamily="34" charset="0"/>
              </a:rPr>
              <a:t>EC Expert Group on Fisheries Control (November 2017)</a:t>
            </a:r>
          </a:p>
          <a:p>
            <a:pPr marL="344487" lvl="1" indent="0" algn="just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IE" sz="2000" dirty="0">
                <a:latin typeface="Calibri" pitchFamily="34" charset="0"/>
              </a:rPr>
              <a:t>	</a:t>
            </a:r>
            <a:r>
              <a:rPr lang="en-IE" sz="2000" dirty="0" smtClean="0">
                <a:latin typeface="Calibri" pitchFamily="34" charset="0"/>
              </a:rPr>
              <a:t>European Elasmobranch Conference (October 2017)</a:t>
            </a:r>
          </a:p>
          <a:p>
            <a:pPr marL="344487" lvl="1" indent="0" algn="just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IE" sz="2000" dirty="0">
                <a:latin typeface="Calibri" pitchFamily="34" charset="0"/>
              </a:rPr>
              <a:t>	</a:t>
            </a:r>
            <a:r>
              <a:rPr lang="en-IE" sz="2000" dirty="0" smtClean="0">
                <a:latin typeface="Calibri" pitchFamily="34" charset="0"/>
              </a:rPr>
              <a:t>MS (NL) Workshop on the LO and Skates and Rays (March 2018)</a:t>
            </a:r>
          </a:p>
          <a:p>
            <a:pPr marL="344487" lvl="1" indent="0" algn="just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IE" sz="2000" dirty="0" smtClean="0">
                <a:latin typeface="Calibri" pitchFamily="34" charset="0"/>
              </a:rPr>
              <a:t>	Marine Technology applied to Discard Mitigation (May 2018)</a:t>
            </a:r>
          </a:p>
          <a:p>
            <a:pPr marL="344487" lvl="1" indent="0" algn="just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IE" sz="2000" b="1" dirty="0" smtClean="0">
                <a:latin typeface="Calibri" pitchFamily="34" charset="0"/>
              </a:rPr>
              <a:t>	</a:t>
            </a:r>
            <a:r>
              <a:rPr lang="en-IE" sz="2000" dirty="0" err="1" smtClean="0">
                <a:latin typeface="Calibri" pitchFamily="34" charset="0"/>
              </a:rPr>
              <a:t>Seafish</a:t>
            </a:r>
            <a:r>
              <a:rPr lang="en-IE" sz="2000" dirty="0" smtClean="0">
                <a:latin typeface="Calibri" pitchFamily="34" charset="0"/>
              </a:rPr>
              <a:t> Discard Action Group (London, February 2018)</a:t>
            </a: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sz="2200" b="1" dirty="0" smtClean="0">
                <a:latin typeface="Calibri" pitchFamily="34" charset="0"/>
                <a:cs typeface="+mn-cs"/>
              </a:rPr>
              <a:t>EFCA</a:t>
            </a:r>
            <a:endParaRPr lang="en-IE" sz="2200" b="1" dirty="0">
              <a:latin typeface="Calibri" pitchFamily="34" charset="0"/>
              <a:cs typeface="+mn-cs"/>
            </a:endParaRPr>
          </a:p>
          <a:p>
            <a:pPr marL="344487" lvl="1" indent="0" algn="just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IE" sz="2000" dirty="0" smtClean="0">
                <a:latin typeface="Calibri" pitchFamily="34" charset="0"/>
                <a:cs typeface="+mn-cs"/>
              </a:rPr>
              <a:t>	EFCA Administrative Board (October 2017)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32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805349"/>
          </a:xfrm>
          <a:noFill/>
        </p:spPr>
        <p:txBody>
          <a:bodyPr/>
          <a:lstStyle/>
          <a:p>
            <a:pPr eaLnBrk="1" hangingPunct="1"/>
            <a:r>
              <a:rPr lang="fr-FR" altLang="en-US" sz="3600" b="1" dirty="0" err="1">
                <a:solidFill>
                  <a:schemeClr val="tx1"/>
                </a:solidFill>
                <a:latin typeface="Calibri" pitchFamily="34" charset="0"/>
              </a:rPr>
              <a:t>Year</a:t>
            </a:r>
            <a:r>
              <a:rPr lang="fr-FR" altLang="en-US" sz="3600" b="1" dirty="0">
                <a:solidFill>
                  <a:schemeClr val="tx1"/>
                </a:solidFill>
                <a:latin typeface="Calibri" pitchFamily="34" charset="0"/>
              </a:rPr>
              <a:t> 13 - </a:t>
            </a:r>
            <a:r>
              <a:rPr lang="fr-FR" altLang="en-US" sz="3600" b="1" dirty="0" err="1">
                <a:solidFill>
                  <a:schemeClr val="tx1"/>
                </a:solidFill>
                <a:latin typeface="Calibri" pitchFamily="34" charset="0"/>
              </a:rPr>
              <a:t>External</a:t>
            </a:r>
            <a:r>
              <a:rPr lang="fr-FR" altLang="en-US" sz="3600" b="1" dirty="0">
                <a:solidFill>
                  <a:schemeClr val="tx1"/>
                </a:solidFill>
                <a:latin typeface="Calibri" pitchFamily="34" charset="0"/>
              </a:rPr>
              <a:t> Meetings </a:t>
            </a:r>
            <a:r>
              <a:rPr lang="fr-FR" altLang="en-US" sz="3600" b="1" dirty="0">
                <a:solidFill>
                  <a:srgbClr val="000000"/>
                </a:solidFill>
                <a:latin typeface="Calibri" pitchFamily="34" charset="0"/>
              </a:rPr>
              <a:t>– </a:t>
            </a:r>
            <a:r>
              <a:rPr lang="fr-FR" altLang="en-US" sz="2800" b="1" dirty="0" err="1">
                <a:solidFill>
                  <a:srgbClr val="000000"/>
                </a:solidFill>
                <a:latin typeface="Calibri" pitchFamily="34" charset="0"/>
              </a:rPr>
              <a:t>Some</a:t>
            </a:r>
            <a:r>
              <a:rPr lang="fr-FR" altLang="en-US" sz="28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fr-FR" altLang="en-US" sz="2800" b="1" dirty="0" err="1">
                <a:solidFill>
                  <a:srgbClr val="000000"/>
                </a:solidFill>
                <a:latin typeface="Calibri" pitchFamily="34" charset="0"/>
              </a:rPr>
              <a:t>examples</a:t>
            </a:r>
            <a:endParaRPr lang="fr-FR" altLang="en-US" sz="28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4744"/>
            <a:ext cx="8229600" cy="5256584"/>
          </a:xfrm>
        </p:spPr>
        <p:txBody>
          <a:bodyPr/>
          <a:lstStyle/>
          <a:p>
            <a:pPr marL="80963" lvl="1" indent="0" eaLnBrk="1" hangingPunct="1">
              <a:buClr>
                <a:schemeClr val="accent1"/>
              </a:buClr>
              <a:buSzPct val="65000"/>
              <a:buNone/>
              <a:defRPr/>
            </a:pPr>
            <a:r>
              <a:rPr lang="en-IE" sz="2400" b="1" dirty="0" smtClean="0">
                <a:latin typeface="Calibri" pitchFamily="34" charset="0"/>
              </a:rPr>
              <a:t>General meetings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IE" altLang="en-US" sz="1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defRPr/>
            </a:pPr>
            <a:r>
              <a:rPr lang="en-IE" altLang="en-US" sz="2000" dirty="0" smtClean="0">
                <a:latin typeface="Calibri" pitchFamily="34" charset="0"/>
              </a:rPr>
              <a:t>EC Co-ordination </a:t>
            </a:r>
            <a:r>
              <a:rPr lang="en-IE" altLang="en-US" sz="2000" dirty="0">
                <a:latin typeface="Calibri" pitchFamily="34" charset="0"/>
              </a:rPr>
              <a:t>m</a:t>
            </a:r>
            <a:r>
              <a:rPr lang="en-IE" altLang="en-US" sz="2000" dirty="0" smtClean="0">
                <a:latin typeface="Calibri" pitchFamily="34" charset="0"/>
              </a:rPr>
              <a:t>eetings between DG MARE and the ACs (Brussels, November 2017);</a:t>
            </a:r>
            <a:br>
              <a:rPr lang="en-IE" altLang="en-US" sz="2000" dirty="0" smtClean="0">
                <a:latin typeface="Calibri" pitchFamily="34" charset="0"/>
              </a:rPr>
            </a:br>
            <a:endParaRPr lang="en-IE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defRPr/>
            </a:pPr>
            <a:r>
              <a:rPr lang="en-IE" altLang="en-US" sz="2000" dirty="0" smtClean="0">
                <a:latin typeface="Calibri" pitchFamily="34" charset="0"/>
              </a:rPr>
              <a:t>EC Seminar on the State of European Fish Stocks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en-IE" altLang="en-US" sz="2000" dirty="0" smtClean="0">
                <a:latin typeface="Calibri" pitchFamily="34" charset="0"/>
              </a:rPr>
              <a:t>	(Brussels, September 2018);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defRPr/>
            </a:pPr>
            <a:endParaRPr lang="en-IE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defRPr/>
            </a:pPr>
            <a:r>
              <a:rPr lang="en-IE" altLang="en-US" sz="2000" dirty="0" smtClean="0">
                <a:latin typeface="Calibri" pitchFamily="34" charset="0"/>
              </a:rPr>
              <a:t>EP Workshop on chokes in NWW,NS and SWW (Brussels, May 2018);</a:t>
            </a:r>
          </a:p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  <a:defRPr/>
            </a:pPr>
            <a:endParaRPr lang="en-IE" alt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defRPr/>
            </a:pPr>
            <a:r>
              <a:rPr lang="en-IE" altLang="en-US" sz="2000" dirty="0" smtClean="0">
                <a:latin typeface="Calibri" pitchFamily="34" charset="0"/>
              </a:rPr>
              <a:t>EFARO seminar on the reform of the CFP (Brussels, May 2018).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  <a:defRPr/>
            </a:pPr>
            <a:endParaRPr lang="en-IE" altLang="en-US" sz="2400" dirty="0"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51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24001"/>
            <a:ext cx="7623175" cy="2333625"/>
          </a:xfrm>
        </p:spPr>
        <p:txBody>
          <a:bodyPr/>
          <a:lstStyle/>
          <a:p>
            <a:pPr eaLnBrk="1" hangingPunct="1"/>
            <a:r>
              <a:rPr lang="fr-FR" altLang="en-US" sz="4000" b="1" dirty="0" err="1" smtClean="0">
                <a:solidFill>
                  <a:schemeClr val="tx1"/>
                </a:solidFill>
                <a:latin typeface="Calibri" pitchFamily="34" charset="0"/>
              </a:rPr>
              <a:t>Year</a:t>
            </a:r>
            <a:r>
              <a:rPr lang="fr-FR" altLang="en-US" sz="4000" b="1" dirty="0" smtClean="0">
                <a:solidFill>
                  <a:schemeClr val="tx1"/>
                </a:solidFill>
                <a:latin typeface="Calibri" pitchFamily="34" charset="0"/>
              </a:rPr>
              <a:t> 13 </a:t>
            </a:r>
            <a:br>
              <a:rPr lang="fr-FR" altLang="en-US" sz="40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b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altLang="en-US" sz="3600" dirty="0" err="1" smtClean="0">
                <a:solidFill>
                  <a:schemeClr val="tx1"/>
                </a:solidFill>
                <a:latin typeface="Calibri" pitchFamily="34" charset="0"/>
              </a:rPr>
              <a:t>Letters</a:t>
            </a:r>
            <a: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  <a:t>, Opinions and Advice</a:t>
            </a:r>
            <a:b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altLang="en-US" sz="3200" dirty="0" smtClean="0">
                <a:solidFill>
                  <a:schemeClr val="tx1"/>
                </a:solidFill>
                <a:latin typeface="Calibri" pitchFamily="34" charset="0"/>
              </a:rPr>
              <a:t>20 </a:t>
            </a:r>
            <a:r>
              <a:rPr lang="fr-FR" altLang="en-US" sz="3200" dirty="0" err="1" smtClean="0">
                <a:solidFill>
                  <a:schemeClr val="tx1"/>
                </a:solidFill>
                <a:latin typeface="Calibri" pitchFamily="34" charset="0"/>
              </a:rPr>
              <a:t>submissions</a:t>
            </a:r>
            <a:endParaRPr lang="fr-FR" altLang="en-US" sz="32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71128" y="4375373"/>
            <a:ext cx="6553200" cy="1285875"/>
          </a:xfrm>
        </p:spPr>
        <p:txBody>
          <a:bodyPr/>
          <a:lstStyle/>
          <a:p>
            <a:pPr eaLnBrk="1" hangingPunct="1"/>
            <a:r>
              <a:rPr lang="en-IE" altLang="en-US" sz="2000" dirty="0" smtClean="0">
                <a:latin typeface="Calibri" pitchFamily="34" charset="0"/>
              </a:rPr>
              <a:t>All NWWAC advice and correspondence is available in the publications section of the NWWAC website: </a:t>
            </a:r>
            <a:r>
              <a:rPr lang="en-IE" altLang="en-US" sz="2000" dirty="0" smtClean="0">
                <a:solidFill>
                  <a:srgbClr val="0000FF"/>
                </a:solidFill>
                <a:latin typeface="Calibri" pitchFamily="34" charset="0"/>
                <a:hlinkClick r:id="rId2"/>
              </a:rPr>
              <a:t>www.nwwac.org</a:t>
            </a:r>
            <a:endParaRPr lang="en-IE" altLang="en-US" sz="2000" dirty="0" smtClean="0">
              <a:solidFill>
                <a:srgbClr val="0000FF"/>
              </a:solidFill>
              <a:latin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805349"/>
          </a:xfrm>
        </p:spPr>
        <p:txBody>
          <a:bodyPr/>
          <a:lstStyle/>
          <a:p>
            <a:pPr eaLnBrk="1" hangingPunct="1"/>
            <a:r>
              <a:rPr lang="fr-FR" altLang="en-US" sz="3600" dirty="0" err="1" smtClean="0">
                <a:solidFill>
                  <a:schemeClr val="tx1"/>
                </a:solidFill>
                <a:latin typeface="Calibri" pitchFamily="34" charset="0"/>
              </a:rPr>
              <a:t>Letters</a:t>
            </a:r>
            <a: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  <a:t>, Opinions and Advice </a:t>
            </a:r>
            <a:b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fr-FR" altLang="en-US" sz="25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53191"/>
            <a:ext cx="8820472" cy="5034780"/>
          </a:xfrm>
        </p:spPr>
        <p:txBody>
          <a:bodyPr/>
          <a:lstStyle/>
          <a:p>
            <a:pPr marL="534988" indent="-534988">
              <a:buNone/>
            </a:pPr>
            <a:r>
              <a:rPr lang="en-IE" sz="2400" b="1" dirty="0">
                <a:latin typeface="Calibri" panose="020F0502020204030204" pitchFamily="34" charset="0"/>
              </a:rPr>
              <a:t>Landing </a:t>
            </a:r>
            <a:r>
              <a:rPr lang="en-IE" sz="2400" b="1" dirty="0" smtClean="0">
                <a:latin typeface="Calibri" panose="020F0502020204030204" pitchFamily="34" charset="0"/>
              </a:rPr>
              <a:t>Obligation:</a:t>
            </a:r>
          </a:p>
          <a:p>
            <a:pPr marL="534988" indent="-534988">
              <a:buNone/>
            </a:pPr>
            <a:endParaRPr lang="en-IE" sz="2000" b="1" dirty="0"/>
          </a:p>
          <a:p>
            <a:pPr>
              <a:spcBef>
                <a:spcPts val="600"/>
              </a:spcBef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Advice </a:t>
            </a:r>
            <a:r>
              <a:rPr lang="en-IE" sz="2000" dirty="0">
                <a:latin typeface="Calibri" panose="020F0502020204030204" pitchFamily="34" charset="0"/>
              </a:rPr>
              <a:t>to mitigate the risk of whiting choking the demersal fisheries in the Irish Sea (</a:t>
            </a:r>
            <a:r>
              <a:rPr lang="en-IE" sz="1600" dirty="0">
                <a:latin typeface="Calibri" panose="020F0502020204030204" pitchFamily="34" charset="0"/>
              </a:rPr>
              <a:t>October 2017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Advice </a:t>
            </a:r>
            <a:r>
              <a:rPr lang="en-IE" sz="2000" dirty="0">
                <a:latin typeface="Calibri" panose="020F0502020204030204" pitchFamily="34" charset="0"/>
              </a:rPr>
              <a:t>on Celtic Sea Haddock: An incentivised data collection scheme to improve the management of the stock in the context of the Landing Obligation (</a:t>
            </a:r>
            <a:r>
              <a:rPr lang="en-IE" sz="1600" dirty="0">
                <a:latin typeface="Calibri" panose="020F0502020204030204" pitchFamily="34" charset="0"/>
              </a:rPr>
              <a:t>October 2017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rgbClr val="FFC000"/>
              </a:buClr>
            </a:pPr>
            <a:r>
              <a:rPr lang="en-IE" sz="2000" dirty="0">
                <a:latin typeface="Calibri" panose="020F0502020204030204" pitchFamily="34" charset="0"/>
              </a:rPr>
              <a:t>North Western Waters Choke Species Analysis (</a:t>
            </a:r>
            <a:r>
              <a:rPr lang="en-IE" sz="1600" dirty="0">
                <a:latin typeface="Calibri" panose="020F0502020204030204" pitchFamily="34" charset="0"/>
              </a:rPr>
              <a:t>October 2017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Letter </a:t>
            </a:r>
            <a:r>
              <a:rPr lang="en-IE" sz="2000" dirty="0">
                <a:latin typeface="Calibri" panose="020F0502020204030204" pitchFamily="34" charset="0"/>
              </a:rPr>
              <a:t>to the EC on the NWW Choke Mitigation Analysis (</a:t>
            </a:r>
            <a:r>
              <a:rPr lang="en-IE" sz="1600" dirty="0">
                <a:latin typeface="Calibri" panose="020F0502020204030204" pitchFamily="34" charset="0"/>
              </a:rPr>
              <a:t>November 2017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rgbClr val="FFC000"/>
              </a:buClr>
            </a:pPr>
            <a:r>
              <a:rPr lang="en-IE" sz="2000" dirty="0">
                <a:latin typeface="Calibri" panose="020F0502020204030204" pitchFamily="34" charset="0"/>
              </a:rPr>
              <a:t>North Western Waters Choke Species Analysis 2016 (</a:t>
            </a:r>
            <a:r>
              <a:rPr lang="en-IE" sz="1600" dirty="0">
                <a:latin typeface="Calibri" panose="020F0502020204030204" pitchFamily="34" charset="0"/>
              </a:rPr>
              <a:t>January 2018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Advice </a:t>
            </a:r>
            <a:r>
              <a:rPr lang="en-IE" sz="2000" dirty="0">
                <a:latin typeface="Calibri" panose="020F0502020204030204" pitchFamily="34" charset="0"/>
              </a:rPr>
              <a:t>on addressing High Choke Risk stocks under the Landing Obligation (</a:t>
            </a:r>
            <a:r>
              <a:rPr lang="en-IE" sz="1600" dirty="0">
                <a:latin typeface="Calibri" panose="020F0502020204030204" pitchFamily="34" charset="0"/>
              </a:rPr>
              <a:t>April 2018</a:t>
            </a:r>
            <a:r>
              <a:rPr lang="en-IE" sz="2000" dirty="0" smtClean="0">
                <a:latin typeface="Calibri" panose="020F0502020204030204" pitchFamily="34" charset="0"/>
              </a:rPr>
              <a:t>).</a:t>
            </a:r>
            <a:endParaRPr lang="en-IE" sz="2000" dirty="0">
              <a:latin typeface="Calibri" panose="020F0502020204030204" pitchFamily="34" charset="0"/>
            </a:endParaRPr>
          </a:p>
          <a:p>
            <a:pPr marL="0" indent="0">
              <a:buClr>
                <a:srgbClr val="FFC000"/>
              </a:buClr>
              <a:buNone/>
            </a:pPr>
            <a:endParaRPr lang="en-IE" sz="16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698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805349"/>
          </a:xfrm>
        </p:spPr>
        <p:txBody>
          <a:bodyPr/>
          <a:lstStyle/>
          <a:p>
            <a:pPr eaLnBrk="1" hangingPunct="1"/>
            <a:r>
              <a:rPr lang="fr-FR" altLang="en-US" sz="3600" dirty="0" err="1" smtClean="0">
                <a:solidFill>
                  <a:schemeClr val="tx1"/>
                </a:solidFill>
                <a:latin typeface="Calibri" pitchFamily="34" charset="0"/>
              </a:rPr>
              <a:t>Letters</a:t>
            </a:r>
            <a: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  <a:t>, Opinions and Advice</a:t>
            </a:r>
            <a:b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fr-FR" altLang="en-US" sz="25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6"/>
            <a:ext cx="8712645" cy="4530725"/>
          </a:xfrm>
        </p:spPr>
        <p:txBody>
          <a:bodyPr/>
          <a:lstStyle/>
          <a:p>
            <a:pPr marL="0" indent="0">
              <a:buClr>
                <a:srgbClr val="FFC000"/>
              </a:buClr>
              <a:buNone/>
            </a:pPr>
            <a:r>
              <a:rPr lang="en-IE" sz="2400" b="1" dirty="0" smtClean="0">
                <a:latin typeface="Calibri" panose="020F0502020204030204" pitchFamily="34" charset="0"/>
              </a:rPr>
              <a:t>Advice on management strategies: </a:t>
            </a:r>
          </a:p>
          <a:p>
            <a:pPr marL="0" indent="0">
              <a:buClr>
                <a:srgbClr val="FFC000"/>
              </a:buClr>
              <a:buNone/>
            </a:pPr>
            <a:endParaRPr lang="en-IE" sz="2000" b="1" dirty="0" smtClean="0"/>
          </a:p>
          <a:p>
            <a:pPr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Sole </a:t>
            </a:r>
            <a:r>
              <a:rPr lang="en-IE" sz="2000" dirty="0">
                <a:latin typeface="Calibri" panose="020F0502020204030204" pitchFamily="34" charset="0"/>
              </a:rPr>
              <a:t>in the Eastern channel </a:t>
            </a:r>
            <a:r>
              <a:rPr lang="en-IE" sz="1600" dirty="0" smtClean="0">
                <a:latin typeface="Calibri" panose="020F0502020204030204" pitchFamily="34" charset="0"/>
              </a:rPr>
              <a:t>(November 2017);</a:t>
            </a:r>
          </a:p>
          <a:p>
            <a:pPr>
              <a:buClr>
                <a:srgbClr val="FFC000"/>
              </a:buClr>
            </a:pPr>
            <a:r>
              <a:rPr lang="en-IE" sz="2000" dirty="0">
                <a:latin typeface="Calibri" panose="020F0502020204030204" pitchFamily="34" charset="0"/>
              </a:rPr>
              <a:t>Request to the European Commission for the early provision of advice on undulate ray </a:t>
            </a:r>
            <a:r>
              <a:rPr lang="en-IE" sz="2000" i="1" dirty="0">
                <a:latin typeface="Calibri" panose="020F0502020204030204" pitchFamily="34" charset="0"/>
              </a:rPr>
              <a:t>(Raja </a:t>
            </a:r>
            <a:r>
              <a:rPr lang="en-IE" sz="2000" i="1" dirty="0" err="1">
                <a:latin typeface="Calibri" panose="020F0502020204030204" pitchFamily="34" charset="0"/>
              </a:rPr>
              <a:t>undulata</a:t>
            </a:r>
            <a:r>
              <a:rPr lang="en-IE" sz="2000" i="1" dirty="0">
                <a:latin typeface="Calibri" panose="020F0502020204030204" pitchFamily="34" charset="0"/>
              </a:rPr>
              <a:t>) </a:t>
            </a:r>
            <a:r>
              <a:rPr lang="en-IE" sz="2000" dirty="0">
                <a:latin typeface="Calibri" panose="020F0502020204030204" pitchFamily="34" charset="0"/>
              </a:rPr>
              <a:t>in area 7d and </a:t>
            </a:r>
            <a:r>
              <a:rPr lang="en-IE" sz="2000" dirty="0" smtClean="0">
                <a:latin typeface="Calibri" panose="020F0502020204030204" pitchFamily="34" charset="0"/>
              </a:rPr>
              <a:t>7e (</a:t>
            </a:r>
            <a:r>
              <a:rPr lang="en-IE" sz="1600" dirty="0">
                <a:latin typeface="Calibri" panose="020F0502020204030204" pitchFamily="34" charset="0"/>
              </a:rPr>
              <a:t>May 2018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</a:p>
          <a:p>
            <a:pPr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Request </a:t>
            </a:r>
            <a:r>
              <a:rPr lang="en-IE" sz="2000" dirty="0">
                <a:latin typeface="Calibri" panose="020F0502020204030204" pitchFamily="34" charset="0"/>
              </a:rPr>
              <a:t>for an ICES evaluation of the NWWAC advice on management measures for </a:t>
            </a:r>
            <a:r>
              <a:rPr lang="en-IE" sz="2000" dirty="0" err="1">
                <a:latin typeface="Calibri" panose="020F0502020204030204" pitchFamily="34" charset="0"/>
              </a:rPr>
              <a:t>Nephrops</a:t>
            </a:r>
            <a:r>
              <a:rPr lang="en-IE" sz="2000" dirty="0">
                <a:latin typeface="Calibri" panose="020F0502020204030204" pitchFamily="34" charset="0"/>
              </a:rPr>
              <a:t> in FU16 (the Porcupine bank</a:t>
            </a:r>
            <a:r>
              <a:rPr lang="en-IE" sz="2000" dirty="0" smtClean="0">
                <a:latin typeface="Calibri" panose="020F0502020204030204" pitchFamily="34" charset="0"/>
              </a:rPr>
              <a:t>) (</a:t>
            </a:r>
            <a:r>
              <a:rPr lang="en-IE" sz="1600" dirty="0">
                <a:latin typeface="Calibri" panose="020F0502020204030204" pitchFamily="34" charset="0"/>
              </a:rPr>
              <a:t>June 2018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Advice on the Consultation </a:t>
            </a:r>
            <a:r>
              <a:rPr lang="en-IE" sz="2000" dirty="0">
                <a:latin typeface="Calibri" panose="020F0502020204030204" pitchFamily="34" charset="0"/>
              </a:rPr>
              <a:t>on </a:t>
            </a:r>
            <a:r>
              <a:rPr lang="en-IE" sz="2000" dirty="0" smtClean="0">
                <a:latin typeface="Calibri" panose="020F0502020204030204" pitchFamily="34" charset="0"/>
              </a:rPr>
              <a:t>the </a:t>
            </a:r>
            <a:r>
              <a:rPr lang="en-IE" sz="2000" dirty="0">
                <a:latin typeface="Calibri" panose="020F0502020204030204" pitchFamily="34" charset="0"/>
              </a:rPr>
              <a:t>measures to take for 2019 in order to promote the recovery of sea </a:t>
            </a:r>
            <a:r>
              <a:rPr lang="en-IE" sz="2000" dirty="0" smtClean="0">
                <a:latin typeface="Calibri" panose="020F0502020204030204" pitchFamily="34" charset="0"/>
              </a:rPr>
              <a:t>bass (</a:t>
            </a:r>
            <a:r>
              <a:rPr lang="en-IE" sz="1600" dirty="0">
                <a:latin typeface="Calibri" panose="020F0502020204030204" pitchFamily="34" charset="0"/>
              </a:rPr>
              <a:t>September 2018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</a:p>
          <a:p>
            <a:pPr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Advice </a:t>
            </a:r>
            <a:r>
              <a:rPr lang="en-IE" sz="2000" dirty="0">
                <a:latin typeface="Calibri" panose="020F0502020204030204" pitchFamily="34" charset="0"/>
              </a:rPr>
              <a:t>on the measures to take in 2018 in order to promote the recovery of </a:t>
            </a:r>
            <a:r>
              <a:rPr lang="en-IE" sz="2000" dirty="0" smtClean="0">
                <a:latin typeface="Calibri" panose="020F0502020204030204" pitchFamily="34" charset="0"/>
              </a:rPr>
              <a:t>eels (</a:t>
            </a:r>
            <a:r>
              <a:rPr lang="en-IE" sz="1600" dirty="0" smtClean="0">
                <a:latin typeface="Calibri" panose="020F0502020204030204" pitchFamily="34" charset="0"/>
              </a:rPr>
              <a:t>September 2018</a:t>
            </a:r>
            <a:r>
              <a:rPr lang="en-IE" sz="2000" dirty="0" smtClean="0">
                <a:latin typeface="Calibri" panose="020F0502020204030204" pitchFamily="34" charset="0"/>
              </a:rPr>
              <a:t>).</a:t>
            </a:r>
          </a:p>
          <a:p>
            <a:pPr marL="0" lvl="1" indent="0" eaLnBrk="1" hangingPunct="1">
              <a:buClr>
                <a:schemeClr val="accent1"/>
              </a:buClr>
              <a:buSzPct val="65000"/>
              <a:buNone/>
              <a:defRPr/>
            </a:pPr>
            <a:endParaRPr lang="en-IE" sz="1800" dirty="0" smtClean="0">
              <a:latin typeface="Calibri" pitchFamily="34" charset="0"/>
              <a:ea typeface="ＭＳ Ｐゴシック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178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805349"/>
          </a:xfrm>
        </p:spPr>
        <p:txBody>
          <a:bodyPr/>
          <a:lstStyle/>
          <a:p>
            <a:pPr eaLnBrk="1" hangingPunct="1"/>
            <a:r>
              <a:rPr lang="fr-FR" altLang="en-US" sz="3600" dirty="0" err="1" smtClean="0">
                <a:solidFill>
                  <a:schemeClr val="tx1"/>
                </a:solidFill>
                <a:latin typeface="Calibri" pitchFamily="34" charset="0"/>
              </a:rPr>
              <a:t>Letters</a:t>
            </a:r>
            <a: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  <a:t>, Opinions and Advice</a:t>
            </a:r>
            <a:b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fr-FR" altLang="en-US" sz="25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6"/>
            <a:ext cx="8712645" cy="4968452"/>
          </a:xfrm>
        </p:spPr>
        <p:txBody>
          <a:bodyPr/>
          <a:lstStyle/>
          <a:p>
            <a:pPr marL="0" indent="0">
              <a:buClr>
                <a:srgbClr val="FFC000"/>
              </a:buClr>
              <a:buNone/>
            </a:pPr>
            <a:r>
              <a:rPr lang="en-IE" sz="2400" b="1" dirty="0">
                <a:latin typeface="Calibri" panose="020F0502020204030204" pitchFamily="34" charset="0"/>
              </a:rPr>
              <a:t>Requests for scientific evaluation:</a:t>
            </a:r>
          </a:p>
          <a:p>
            <a:pPr>
              <a:buClr>
                <a:srgbClr val="FFC000"/>
              </a:buClr>
            </a:pPr>
            <a:r>
              <a:rPr lang="en-IE" sz="2000" dirty="0">
                <a:latin typeface="Calibri" panose="020F0502020204030204" pitchFamily="34" charset="0"/>
              </a:rPr>
              <a:t>Request to postpone the proposed increase of the mesh size in Irish Sea </a:t>
            </a:r>
            <a:r>
              <a:rPr lang="en-IE" sz="2000" dirty="0" err="1">
                <a:latin typeface="Calibri" panose="020F0502020204030204" pitchFamily="34" charset="0"/>
              </a:rPr>
              <a:t>Nephrops</a:t>
            </a:r>
            <a:r>
              <a:rPr lang="en-IE" sz="2000" dirty="0">
                <a:latin typeface="Calibri" panose="020F0502020204030204" pitchFamily="34" charset="0"/>
              </a:rPr>
              <a:t> fishery (</a:t>
            </a:r>
            <a:r>
              <a:rPr lang="en-IE" sz="1600" dirty="0">
                <a:latin typeface="Calibri" panose="020F0502020204030204" pitchFamily="34" charset="0"/>
              </a:rPr>
              <a:t>December 2017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Request for an </a:t>
            </a:r>
            <a:r>
              <a:rPr lang="en-IE" sz="2000" dirty="0">
                <a:latin typeface="Calibri" panose="020F0502020204030204" pitchFamily="34" charset="0"/>
              </a:rPr>
              <a:t>analysis to determine the under-utilisation of quota by different Member </a:t>
            </a:r>
            <a:r>
              <a:rPr lang="en-IE" sz="2000" dirty="0" smtClean="0">
                <a:latin typeface="Calibri" panose="020F0502020204030204" pitchFamily="34" charset="0"/>
              </a:rPr>
              <a:t>States (</a:t>
            </a:r>
            <a:r>
              <a:rPr lang="en-IE" sz="1600" dirty="0" smtClean="0">
                <a:latin typeface="Calibri" panose="020F0502020204030204" pitchFamily="34" charset="0"/>
              </a:rPr>
              <a:t>April 2018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</a:p>
          <a:p>
            <a:pPr marL="0" lvl="1" indent="0">
              <a:buClr>
                <a:srgbClr val="FFC000"/>
              </a:buClr>
              <a:buSzPct val="65000"/>
              <a:buNone/>
            </a:pPr>
            <a:endParaRPr lang="en-IE" sz="2000" dirty="0">
              <a:latin typeface="Calibri" panose="020F0502020204030204" pitchFamily="34" charset="0"/>
              <a:cs typeface="+mn-cs"/>
            </a:endParaRPr>
          </a:p>
          <a:p>
            <a:pPr marL="0" indent="0">
              <a:buClr>
                <a:srgbClr val="FF9900"/>
              </a:buClr>
              <a:buSzPct val="100000"/>
              <a:buNone/>
            </a:pPr>
            <a:r>
              <a:rPr lang="en-IE" sz="2400" b="1" dirty="0" smtClean="0">
                <a:latin typeface="Calibri" panose="020F0502020204030204" pitchFamily="34" charset="0"/>
              </a:rPr>
              <a:t>Responses to EC and EP Consultations:</a:t>
            </a:r>
          </a:p>
          <a:p>
            <a:pPr marL="342900" lvl="1" indent="-342900">
              <a:buClr>
                <a:srgbClr val="FFC000"/>
              </a:buClr>
              <a:buSzPct val="65000"/>
              <a:buFont typeface="Wingdings" pitchFamily="2" charset="2"/>
              <a:buChar char="n"/>
              <a:defRPr/>
            </a:pPr>
            <a:r>
              <a:rPr lang="en-IE" sz="2000" dirty="0" smtClean="0">
                <a:latin typeface="Calibri" panose="020F0502020204030204" pitchFamily="34" charset="0"/>
              </a:rPr>
              <a:t>Advice </a:t>
            </a:r>
            <a:r>
              <a:rPr lang="en-IE" sz="2000" dirty="0">
                <a:latin typeface="Calibri" panose="020F0502020204030204" pitchFamily="34" charset="0"/>
              </a:rPr>
              <a:t>on the policy options proposed by the European Commission on the revision of the EU Fisheries Control </a:t>
            </a:r>
            <a:r>
              <a:rPr lang="en-IE" sz="2000" dirty="0" smtClean="0">
                <a:latin typeface="Calibri" panose="020F0502020204030204" pitchFamily="34" charset="0"/>
              </a:rPr>
              <a:t>System (</a:t>
            </a:r>
            <a:r>
              <a:rPr lang="en-IE" sz="1600" dirty="0" smtClean="0">
                <a:latin typeface="Calibri" panose="020F0502020204030204" pitchFamily="34" charset="0"/>
              </a:rPr>
              <a:t>January 2018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  <a:endParaRPr lang="en-IE" sz="2000" dirty="0">
              <a:latin typeface="Calibri" panose="020F0502020204030204" pitchFamily="34" charset="0"/>
            </a:endParaRPr>
          </a:p>
          <a:p>
            <a:pPr marL="342900" lvl="1" indent="-342900">
              <a:buClr>
                <a:srgbClr val="FFC000"/>
              </a:buClr>
              <a:buSzPct val="65000"/>
              <a:buFont typeface="Wingdings" pitchFamily="2" charset="2"/>
              <a:buChar char="n"/>
              <a:defRPr/>
            </a:pPr>
            <a:r>
              <a:rPr lang="en-IE" sz="2000" dirty="0">
                <a:latin typeface="Calibri" panose="020F0502020204030204" pitchFamily="34" charset="0"/>
              </a:rPr>
              <a:t>Advice on the </a:t>
            </a:r>
            <a:r>
              <a:rPr lang="en-IE" sz="2000" dirty="0" smtClean="0">
                <a:latin typeface="Calibri" panose="020F0502020204030204" pitchFamily="34" charset="0"/>
              </a:rPr>
              <a:t>EC request </a:t>
            </a:r>
            <a:r>
              <a:rPr lang="en-IE" sz="2000" dirty="0">
                <a:latin typeface="Calibri" panose="020F0502020204030204" pitchFamily="34" charset="0"/>
              </a:rPr>
              <a:t>for advice on post-2020 EU funding for fisheries and maritime </a:t>
            </a:r>
            <a:r>
              <a:rPr lang="en-IE" sz="2000" dirty="0" smtClean="0">
                <a:latin typeface="Calibri" panose="020F0502020204030204" pitchFamily="34" charset="0"/>
              </a:rPr>
              <a:t>sectors (</a:t>
            </a:r>
            <a:r>
              <a:rPr lang="en-IE" sz="1600" dirty="0" smtClean="0">
                <a:latin typeface="Calibri" panose="020F0502020204030204" pitchFamily="34" charset="0"/>
              </a:rPr>
              <a:t>March 2018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</a:p>
          <a:p>
            <a:pPr marL="342900" lvl="1" indent="-342900">
              <a:buClr>
                <a:srgbClr val="FFC000"/>
              </a:buClr>
              <a:buSzPct val="65000"/>
              <a:buFont typeface="Wingdings" pitchFamily="2" charset="2"/>
              <a:buChar char="n"/>
              <a:defRPr/>
            </a:pPr>
            <a:r>
              <a:rPr lang="en-IE" sz="2000" dirty="0">
                <a:latin typeface="Calibri" panose="020F0502020204030204" pitchFamily="34" charset="0"/>
                <a:cs typeface="+mn-cs"/>
              </a:rPr>
              <a:t>NWWAC response to EC SCIPS </a:t>
            </a:r>
            <a:r>
              <a:rPr lang="en-IE" sz="2000" dirty="0" smtClean="0">
                <a:latin typeface="Calibri" panose="020F0502020204030204" pitchFamily="34" charset="0"/>
                <a:cs typeface="+mn-cs"/>
              </a:rPr>
              <a:t>Consultation (</a:t>
            </a:r>
            <a:r>
              <a:rPr lang="en-IE" sz="1600" dirty="0" smtClean="0">
                <a:latin typeface="Calibri" panose="020F0502020204030204" pitchFamily="34" charset="0"/>
                <a:cs typeface="+mn-cs"/>
              </a:rPr>
              <a:t>June 2018</a:t>
            </a:r>
            <a:r>
              <a:rPr lang="en-IE" sz="2000" dirty="0" smtClean="0">
                <a:latin typeface="Calibri" panose="020F0502020204030204" pitchFamily="34" charset="0"/>
                <a:cs typeface="+mn-cs"/>
              </a:rPr>
              <a:t>).</a:t>
            </a:r>
            <a:endParaRPr lang="en-IE" sz="2000" dirty="0">
              <a:latin typeface="Calibri" panose="020F0502020204030204" pitchFamily="34" charset="0"/>
              <a:cs typeface="+mn-cs"/>
            </a:endParaRPr>
          </a:p>
          <a:p>
            <a:pPr marL="0" lvl="1" indent="0" eaLnBrk="1" hangingPunct="1">
              <a:buClr>
                <a:schemeClr val="accent1"/>
              </a:buClr>
              <a:buSzPct val="65000"/>
              <a:buNone/>
              <a:defRPr/>
            </a:pPr>
            <a:endParaRPr lang="en-IE" sz="1800" dirty="0" smtClean="0">
              <a:latin typeface="Calibri" pitchFamily="34" charset="0"/>
              <a:ea typeface="ＭＳ Ｐゴシック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613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805349"/>
          </a:xfrm>
        </p:spPr>
        <p:txBody>
          <a:bodyPr/>
          <a:lstStyle/>
          <a:p>
            <a:pPr eaLnBrk="1" hangingPunct="1"/>
            <a:r>
              <a:rPr lang="fr-FR" altLang="en-US" sz="3600" dirty="0" err="1" smtClean="0">
                <a:solidFill>
                  <a:schemeClr val="tx1"/>
                </a:solidFill>
                <a:latin typeface="Calibri" pitchFamily="34" charset="0"/>
              </a:rPr>
              <a:t>Letters</a:t>
            </a:r>
            <a: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  <a:t>, Opinions and Advice</a:t>
            </a:r>
            <a:br>
              <a:rPr lang="fr-FR" altLang="en-US" sz="36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fr-FR" altLang="en-US" sz="25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6"/>
            <a:ext cx="8712645" cy="4530725"/>
          </a:xfrm>
        </p:spPr>
        <p:txBody>
          <a:bodyPr/>
          <a:lstStyle/>
          <a:p>
            <a:pPr marL="0" indent="0">
              <a:buClr>
                <a:srgbClr val="FFC000"/>
              </a:buClr>
              <a:buNone/>
            </a:pPr>
            <a:r>
              <a:rPr lang="en-IE" sz="2400" b="1" dirty="0" smtClean="0">
                <a:latin typeface="Calibri" panose="020F0502020204030204" pitchFamily="34" charset="0"/>
              </a:rPr>
              <a:t>Other Communications</a:t>
            </a:r>
          </a:p>
          <a:p>
            <a:pPr>
              <a:buClr>
                <a:srgbClr val="FFC000"/>
              </a:buClr>
            </a:pPr>
            <a:r>
              <a:rPr lang="en-IE" sz="2000" dirty="0">
                <a:latin typeface="Calibri" panose="020F0502020204030204" pitchFamily="34" charset="0"/>
              </a:rPr>
              <a:t>Request to the European Commission for clarification on UK membership of the NWWAC after 19 March </a:t>
            </a:r>
            <a:r>
              <a:rPr lang="en-IE" sz="2000" dirty="0" smtClean="0">
                <a:latin typeface="Calibri" panose="020F0502020204030204" pitchFamily="34" charset="0"/>
              </a:rPr>
              <a:t>2019 (</a:t>
            </a:r>
            <a:r>
              <a:rPr lang="en-IE" sz="1600" dirty="0" smtClean="0">
                <a:latin typeface="Calibri" panose="020F0502020204030204" pitchFamily="34" charset="0"/>
              </a:rPr>
              <a:t>September 2018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</a:p>
          <a:p>
            <a:pPr>
              <a:buClr>
                <a:srgbClr val="FFC000"/>
              </a:buClr>
            </a:pPr>
            <a:r>
              <a:rPr lang="en-IE" sz="2000" dirty="0" smtClean="0">
                <a:latin typeface="Calibri" panose="020F0502020204030204" pitchFamily="34" charset="0"/>
              </a:rPr>
              <a:t>Letter </a:t>
            </a:r>
            <a:r>
              <a:rPr lang="en-IE" sz="2000" dirty="0">
                <a:latin typeface="Calibri" panose="020F0502020204030204" pitchFamily="34" charset="0"/>
              </a:rPr>
              <a:t>on </a:t>
            </a:r>
            <a:r>
              <a:rPr lang="en-IE" sz="2000" dirty="0" err="1">
                <a:latin typeface="Calibri" panose="020F0502020204030204" pitchFamily="34" charset="0"/>
              </a:rPr>
              <a:t>trialogue</a:t>
            </a:r>
            <a:r>
              <a:rPr lang="en-IE" sz="2000" dirty="0">
                <a:latin typeface="Calibri" panose="020F0502020204030204" pitchFamily="34" charset="0"/>
              </a:rPr>
              <a:t> negotiations on the Technical Conservation Framework Regulation for Fisheries </a:t>
            </a:r>
            <a:r>
              <a:rPr lang="en-IE" sz="2000" dirty="0" smtClean="0">
                <a:latin typeface="Calibri" panose="020F0502020204030204" pitchFamily="34" charset="0"/>
              </a:rPr>
              <a:t>proposal (</a:t>
            </a:r>
            <a:r>
              <a:rPr lang="en-IE" sz="1600" dirty="0" smtClean="0">
                <a:latin typeface="Calibri" panose="020F0502020204030204" pitchFamily="34" charset="0"/>
              </a:rPr>
              <a:t>April 2018</a:t>
            </a:r>
            <a:r>
              <a:rPr lang="en-IE" sz="2000" dirty="0" smtClean="0">
                <a:latin typeface="Calibri" panose="020F0502020204030204" pitchFamily="34" charset="0"/>
              </a:rPr>
              <a:t>);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buClr>
                <a:srgbClr val="FFC000"/>
              </a:buClr>
            </a:pPr>
            <a:r>
              <a:rPr lang="en-IE" sz="2000" dirty="0">
                <a:latin typeface="Calibri" panose="020F0502020204030204" pitchFamily="34" charset="0"/>
              </a:rPr>
              <a:t>JOINT NWWAC-NSAC response to the advice request from the EU Parliament on Technical </a:t>
            </a:r>
            <a:r>
              <a:rPr lang="en-IE" sz="2000" dirty="0" smtClean="0">
                <a:latin typeface="Calibri" panose="020F0502020204030204" pitchFamily="34" charset="0"/>
              </a:rPr>
              <a:t>Measures (</a:t>
            </a:r>
            <a:r>
              <a:rPr lang="en-IE" sz="1600" dirty="0" smtClean="0">
                <a:latin typeface="Calibri" panose="020F0502020204030204" pitchFamily="34" charset="0"/>
              </a:rPr>
              <a:t>August 2018</a:t>
            </a:r>
            <a:r>
              <a:rPr lang="en-IE" sz="2000" dirty="0" smtClean="0">
                <a:latin typeface="Calibri" panose="020F0502020204030204" pitchFamily="34" charset="0"/>
              </a:rPr>
              <a:t>).</a:t>
            </a:r>
            <a:endParaRPr lang="en-IE" sz="2000" dirty="0">
              <a:latin typeface="Calibri" panose="020F0502020204030204" pitchFamily="34" charset="0"/>
            </a:endParaRPr>
          </a:p>
          <a:p>
            <a:pPr marL="0" indent="0">
              <a:buClr>
                <a:srgbClr val="FFC000"/>
              </a:buClr>
              <a:buNone/>
            </a:pPr>
            <a:endParaRPr lang="en-IE" sz="2000" dirty="0" smtClean="0"/>
          </a:p>
          <a:p>
            <a:pPr marL="0" indent="0">
              <a:buClr>
                <a:srgbClr val="FFC000"/>
              </a:buClr>
              <a:buNone/>
            </a:pPr>
            <a:r>
              <a:rPr lang="en-IE" sz="2400" b="1" dirty="0" smtClean="0">
                <a:latin typeface="Calibri" panose="020F0502020204030204" pitchFamily="34" charset="0"/>
              </a:rPr>
              <a:t>Advice on Fishing Opportunities:</a:t>
            </a:r>
          </a:p>
          <a:p>
            <a:pPr>
              <a:buClr>
                <a:srgbClr val="FFC000"/>
              </a:buClr>
            </a:pPr>
            <a:r>
              <a:rPr lang="en-IE" sz="2000" dirty="0">
                <a:latin typeface="Calibri" panose="020F0502020204030204" pitchFamily="34" charset="0"/>
              </a:rPr>
              <a:t>Advice on Fishing Opportunities for 2019 (</a:t>
            </a:r>
            <a:r>
              <a:rPr lang="en-IE" sz="1600" dirty="0">
                <a:latin typeface="Calibri" panose="020F0502020204030204" pitchFamily="34" charset="0"/>
              </a:rPr>
              <a:t>September 2018</a:t>
            </a:r>
            <a:r>
              <a:rPr lang="en-IE" sz="2000" dirty="0">
                <a:latin typeface="Calibri" panose="020F0502020204030204" pitchFamily="34" charset="0"/>
              </a:rPr>
              <a:t>);</a:t>
            </a:r>
          </a:p>
          <a:p>
            <a:pPr marL="0" indent="0">
              <a:buClr>
                <a:srgbClr val="FF9900"/>
              </a:buClr>
              <a:buSzPct val="100000"/>
              <a:buNone/>
            </a:pPr>
            <a:endParaRPr lang="en-IE" sz="2000" dirty="0"/>
          </a:p>
          <a:p>
            <a:pPr marL="534988" indent="-534988">
              <a:buNone/>
            </a:pPr>
            <a:endParaRPr lang="en-IE" sz="2000" dirty="0" smtClean="0"/>
          </a:p>
          <a:p>
            <a:pPr marL="0" lvl="1" indent="0" eaLnBrk="1" hangingPunct="1">
              <a:buClr>
                <a:schemeClr val="accent1"/>
              </a:buClr>
              <a:buSzPct val="65000"/>
              <a:buNone/>
              <a:defRPr/>
            </a:pPr>
            <a:endParaRPr lang="en-IE" sz="1800" dirty="0" smtClean="0">
              <a:latin typeface="Calibri" pitchFamily="34" charset="0"/>
              <a:ea typeface="ＭＳ Ｐゴシック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248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24000"/>
            <a:ext cx="7623175" cy="3048000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IE" altLang="en-US" sz="4000" b="1" dirty="0" smtClean="0">
                <a:solidFill>
                  <a:srgbClr val="FF0000"/>
                </a:solidFill>
                <a:latin typeface="Calibri" pitchFamily="34" charset="0"/>
              </a:rPr>
              <a:t>Year 14 </a:t>
            </a:r>
            <a:r>
              <a:rPr lang="en-IE" altLang="en-US" sz="2400" dirty="0" smtClean="0">
                <a:solidFill>
                  <a:srgbClr val="FF0000"/>
                </a:solidFill>
                <a:latin typeface="Calibri" pitchFamily="34" charset="0"/>
              </a:rPr>
              <a:t>(01 October 2018 – 30 September 2019)</a:t>
            </a:r>
            <a:r>
              <a:rPr lang="en-IE" altLang="en-US" sz="4800" dirty="0" smtClean="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en-IE" altLang="en-US" sz="4000" b="1" dirty="0" smtClean="0">
                <a:solidFill>
                  <a:schemeClr val="tx1"/>
                </a:solidFill>
                <a:latin typeface="Calibri" pitchFamily="34" charset="0"/>
              </a:rPr>
              <a:t>Work Programme</a:t>
            </a:r>
            <a:r>
              <a:rPr lang="en-IE" altLang="en-US" sz="4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altLang="en-US" sz="4000" b="1" dirty="0" smtClean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fr-FR" altLang="en-US" sz="4000" b="1" dirty="0" smtClean="0">
                <a:solidFill>
                  <a:srgbClr val="0070C0"/>
                </a:solidFill>
                <a:latin typeface="Calibri" pitchFamily="34" charset="0"/>
              </a:rPr>
            </a:br>
            <a:r>
              <a:rPr lang="fr-FR" altLang="en-US" sz="2000" i="1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The </a:t>
            </a:r>
            <a:r>
              <a:rPr lang="fr-FR" altLang="en-US" sz="2000" i="1" dirty="0" err="1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work</a:t>
            </a:r>
            <a:r>
              <a:rPr lang="fr-FR" altLang="en-US" sz="2000" i="1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 programme </a:t>
            </a:r>
            <a:r>
              <a:rPr lang="fr-FR" altLang="en-US" sz="2000" i="1" dirty="0">
                <a:solidFill>
                  <a:srgbClr val="000000"/>
                </a:solidFill>
                <a:latin typeface="Calibri" pitchFamily="34" charset="0"/>
                <a:cs typeface="+mn-cs"/>
              </a:rPr>
              <a:t>for </a:t>
            </a:r>
            <a:r>
              <a:rPr lang="fr-FR" altLang="en-US" sz="2000" i="1" dirty="0" err="1">
                <a:solidFill>
                  <a:srgbClr val="000000"/>
                </a:solidFill>
                <a:latin typeface="Calibri" pitchFamily="34" charset="0"/>
                <a:cs typeface="+mn-cs"/>
              </a:rPr>
              <a:t>Year</a:t>
            </a:r>
            <a:r>
              <a:rPr lang="fr-FR" altLang="en-US" sz="2000" i="1" dirty="0">
                <a:solidFill>
                  <a:srgbClr val="000000"/>
                </a:solidFill>
                <a:latin typeface="Calibri" pitchFamily="34" charset="0"/>
                <a:cs typeface="+mn-cs"/>
              </a:rPr>
              <a:t> </a:t>
            </a:r>
            <a:r>
              <a:rPr lang="fr-FR" altLang="en-US" sz="2000" i="1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14 </a:t>
            </a:r>
            <a:r>
              <a:rPr lang="fr-FR" altLang="en-US" sz="2000" i="1" dirty="0">
                <a:solidFill>
                  <a:srgbClr val="000000"/>
                </a:solidFill>
                <a:latin typeface="Calibri" pitchFamily="34" charset="0"/>
                <a:cs typeface="+mn-cs"/>
              </a:rPr>
              <a:t>(</a:t>
            </a:r>
            <a:r>
              <a:rPr lang="fr-FR" altLang="en-US" sz="2000" i="1" dirty="0" err="1">
                <a:solidFill>
                  <a:srgbClr val="000000"/>
                </a:solidFill>
                <a:latin typeface="Calibri" pitchFamily="34" charset="0"/>
                <a:cs typeface="+mn-cs"/>
              </a:rPr>
              <a:t>October</a:t>
            </a:r>
            <a:r>
              <a:rPr lang="fr-FR" altLang="en-US" sz="2000" i="1" dirty="0">
                <a:solidFill>
                  <a:srgbClr val="000000"/>
                </a:solidFill>
                <a:latin typeface="Calibri" pitchFamily="34" charset="0"/>
                <a:cs typeface="+mn-cs"/>
              </a:rPr>
              <a:t> </a:t>
            </a:r>
            <a:r>
              <a:rPr lang="fr-FR" altLang="en-US" sz="2000" i="1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2018 </a:t>
            </a:r>
            <a:r>
              <a:rPr lang="fr-FR" altLang="en-US" sz="2000" i="1" dirty="0">
                <a:solidFill>
                  <a:srgbClr val="000000"/>
                </a:solidFill>
                <a:latin typeface="Calibri" pitchFamily="34" charset="0"/>
                <a:cs typeface="+mn-cs"/>
              </a:rPr>
              <a:t>- </a:t>
            </a:r>
            <a:r>
              <a:rPr lang="fr-FR" altLang="en-US" sz="2000" i="1" dirty="0" err="1">
                <a:solidFill>
                  <a:srgbClr val="000000"/>
                </a:solidFill>
                <a:latin typeface="Calibri" pitchFamily="34" charset="0"/>
                <a:cs typeface="+mn-cs"/>
              </a:rPr>
              <a:t>September</a:t>
            </a:r>
            <a:r>
              <a:rPr lang="fr-FR" altLang="en-US" sz="2000" i="1" dirty="0">
                <a:solidFill>
                  <a:srgbClr val="000000"/>
                </a:solidFill>
                <a:latin typeface="Calibri" pitchFamily="34" charset="0"/>
                <a:cs typeface="+mn-cs"/>
              </a:rPr>
              <a:t> </a:t>
            </a:r>
            <a:r>
              <a:rPr lang="fr-FR" altLang="en-US" sz="2000" i="1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2019) </a:t>
            </a:r>
            <a:r>
              <a:rPr lang="fr-FR" altLang="en-US" sz="2000" i="1" dirty="0">
                <a:solidFill>
                  <a:srgbClr val="000000"/>
                </a:solidFill>
                <a:latin typeface="Calibri" pitchFamily="34" charset="0"/>
                <a:cs typeface="+mn-cs"/>
              </a:rPr>
              <a:t>must </a:t>
            </a:r>
            <a:r>
              <a:rPr lang="fr-FR" altLang="en-US" sz="2000" i="1" dirty="0" err="1">
                <a:solidFill>
                  <a:srgbClr val="000000"/>
                </a:solidFill>
                <a:latin typeface="Calibri" pitchFamily="34" charset="0"/>
                <a:cs typeface="+mn-cs"/>
              </a:rPr>
              <a:t>be</a:t>
            </a:r>
            <a:r>
              <a:rPr lang="fr-FR" altLang="en-US" sz="2000" i="1" dirty="0">
                <a:solidFill>
                  <a:srgbClr val="000000"/>
                </a:solidFill>
                <a:latin typeface="Calibri" pitchFamily="34" charset="0"/>
                <a:cs typeface="+mn-cs"/>
              </a:rPr>
              <a:t> </a:t>
            </a:r>
            <a:r>
              <a:rPr lang="fr-FR" altLang="en-US" sz="2000" i="1" dirty="0" err="1">
                <a:solidFill>
                  <a:srgbClr val="000000"/>
                </a:solidFill>
                <a:latin typeface="Calibri" pitchFamily="34" charset="0"/>
                <a:cs typeface="+mn-cs"/>
              </a:rPr>
              <a:t>submitted</a:t>
            </a:r>
            <a:r>
              <a:rPr lang="fr-FR" altLang="en-US" sz="2000" i="1" dirty="0">
                <a:solidFill>
                  <a:srgbClr val="000000"/>
                </a:solidFill>
                <a:latin typeface="Calibri" pitchFamily="34" charset="0"/>
                <a:cs typeface="+mn-cs"/>
              </a:rPr>
              <a:t> to the Commission by </a:t>
            </a:r>
            <a:r>
              <a:rPr lang="fr-FR" altLang="en-US" sz="2000" i="1" u="sng" dirty="0">
                <a:solidFill>
                  <a:srgbClr val="FF0000"/>
                </a:solidFill>
                <a:latin typeface="Calibri" pitchFamily="34" charset="0"/>
                <a:cs typeface="+mn-cs"/>
              </a:rPr>
              <a:t>30 </a:t>
            </a:r>
            <a:r>
              <a:rPr lang="fr-FR" altLang="en-US" sz="2000" i="1" u="sng" dirty="0" err="1">
                <a:solidFill>
                  <a:srgbClr val="FF0000"/>
                </a:solidFill>
                <a:latin typeface="Calibri" pitchFamily="34" charset="0"/>
                <a:cs typeface="+mn-cs"/>
              </a:rPr>
              <a:t>September</a:t>
            </a:r>
            <a:r>
              <a:rPr lang="fr-FR" altLang="en-US" sz="2000" i="1" u="sng" dirty="0">
                <a:solidFill>
                  <a:srgbClr val="FF0000"/>
                </a:solidFill>
                <a:latin typeface="Calibri" pitchFamily="34" charset="0"/>
                <a:cs typeface="+mn-cs"/>
              </a:rPr>
              <a:t> </a:t>
            </a:r>
            <a:r>
              <a:rPr lang="fr-FR" altLang="en-US" sz="2000" i="1" u="sng" dirty="0" smtClean="0">
                <a:solidFill>
                  <a:srgbClr val="FF0000"/>
                </a:solidFill>
                <a:latin typeface="Calibri" pitchFamily="34" charset="0"/>
                <a:cs typeface="+mn-cs"/>
              </a:rPr>
              <a:t>2017</a:t>
            </a:r>
            <a:r>
              <a:rPr lang="fr-FR" altLang="en-US" sz="2000" i="1" u="sng" dirty="0">
                <a:solidFill>
                  <a:srgbClr val="FF0000"/>
                </a:solidFill>
                <a:latin typeface="Calibri" pitchFamily="34" charset="0"/>
                <a:cs typeface="+mn-cs"/>
              </a:rPr>
              <a:t/>
            </a:r>
            <a:br>
              <a:rPr lang="fr-FR" altLang="en-US" sz="2000" i="1" u="sng" dirty="0">
                <a:solidFill>
                  <a:srgbClr val="FF0000"/>
                </a:solidFill>
                <a:latin typeface="Calibri" pitchFamily="34" charset="0"/>
                <a:cs typeface="+mn-cs"/>
              </a:rPr>
            </a:br>
            <a:r>
              <a:rPr lang="fr-FR" altLang="en-US" sz="40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endParaRPr lang="en-US" altLang="en-US" sz="4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4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46856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E" b="1" dirty="0" smtClean="0"/>
              <a:t>2. Annual report from the NWWAC chairman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18792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IE" altLang="en-US" sz="3600" b="1" dirty="0" smtClean="0">
                <a:solidFill>
                  <a:srgbClr val="000000"/>
                </a:solidFill>
                <a:latin typeface="Calibri" pitchFamily="34" charset="0"/>
              </a:rPr>
              <a:t>Priority Areas</a:t>
            </a:r>
            <a:endParaRPr lang="en-IE" altLang="en-US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4669"/>
            <a:ext cx="8425184" cy="4824611"/>
          </a:xfrm>
        </p:spPr>
        <p:txBody>
          <a:bodyPr/>
          <a:lstStyle/>
          <a:p>
            <a:pPr marL="355600" lvl="1" indent="-344488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endParaRPr lang="en-IE" altLang="en-US" sz="2400" dirty="0" smtClean="0">
              <a:latin typeface="Calibri" pitchFamily="34" charset="0"/>
            </a:endParaRPr>
          </a:p>
          <a:p>
            <a:pPr marL="355600" lvl="1" indent="-344488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IE" altLang="en-US" sz="2400" dirty="0" smtClean="0">
                <a:latin typeface="Calibri" pitchFamily="34" charset="0"/>
              </a:rPr>
              <a:t>Landing obligation </a:t>
            </a:r>
          </a:p>
          <a:p>
            <a:pPr marL="808038" lvl="2" indent="-249238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Tx/>
              <a:buFont typeface="Wingdings" panose="05000000000000000000" pitchFamily="2" charset="2"/>
              <a:buChar char="§"/>
            </a:pPr>
            <a:r>
              <a:rPr lang="en-IE" altLang="en-US" sz="2000" dirty="0" smtClean="0">
                <a:latin typeface="Calibri" pitchFamily="34" charset="0"/>
              </a:rPr>
              <a:t>Implementation and Advice for 2020;</a:t>
            </a:r>
          </a:p>
          <a:p>
            <a:pPr marL="808038" lvl="2" indent="-249238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Tx/>
              <a:buFont typeface="Wingdings" panose="05000000000000000000" pitchFamily="2" charset="2"/>
              <a:buChar char="§"/>
            </a:pPr>
            <a:r>
              <a:rPr lang="en-IE" altLang="en-US" sz="2000" dirty="0">
                <a:latin typeface="Calibri" pitchFamily="34" charset="0"/>
              </a:rPr>
              <a:t>Choke Mitigation </a:t>
            </a:r>
            <a:r>
              <a:rPr lang="en-IE" altLang="en-US" sz="2000" dirty="0" smtClean="0">
                <a:latin typeface="Calibri" pitchFamily="34" charset="0"/>
              </a:rPr>
              <a:t>Tool;</a:t>
            </a:r>
          </a:p>
          <a:p>
            <a:pPr marL="808038" lvl="2" indent="-249238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Tx/>
              <a:buFont typeface="Wingdings" panose="05000000000000000000" pitchFamily="2" charset="2"/>
              <a:buChar char="§"/>
            </a:pPr>
            <a:r>
              <a:rPr lang="en-IE" altLang="en-US" sz="2000" dirty="0" smtClean="0">
                <a:latin typeface="Calibri" pitchFamily="34" charset="0"/>
              </a:rPr>
              <a:t>Control and enforcement</a:t>
            </a:r>
            <a:r>
              <a:rPr lang="en-IE" altLang="en-US" sz="2000" dirty="0">
                <a:latin typeface="Calibri" pitchFamily="34" charset="0"/>
              </a:rPr>
              <a:t>.</a:t>
            </a:r>
            <a:r>
              <a:rPr lang="en-IE" altLang="en-US" sz="1000" dirty="0" smtClean="0">
                <a:latin typeface="Calibri" pitchFamily="34" charset="0"/>
              </a:rPr>
              <a:t/>
            </a:r>
            <a:br>
              <a:rPr lang="en-IE" altLang="en-US" sz="1000" dirty="0" smtClean="0">
                <a:latin typeface="Calibri" pitchFamily="34" charset="0"/>
              </a:rPr>
            </a:br>
            <a:endParaRPr lang="en-IE" altLang="en-US" sz="1000" dirty="0" smtClean="0">
              <a:latin typeface="Calibri" pitchFamily="34" charset="0"/>
            </a:endParaRPr>
          </a:p>
          <a:p>
            <a:pPr marL="355600" lvl="1" indent="-344488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IE" altLang="en-US" sz="2400" dirty="0" smtClean="0">
                <a:latin typeface="Calibri" pitchFamily="34" charset="0"/>
              </a:rPr>
              <a:t>EC proposals (Technical measures, NWW </a:t>
            </a:r>
            <a:r>
              <a:rPr lang="en-IE" altLang="en-US" sz="2400" dirty="0">
                <a:latin typeface="Calibri" pitchFamily="34" charset="0"/>
              </a:rPr>
              <a:t>Multi-Annual </a:t>
            </a:r>
            <a:r>
              <a:rPr lang="en-IE" altLang="en-US" sz="2400" dirty="0" smtClean="0">
                <a:latin typeface="Calibri" pitchFamily="34" charset="0"/>
              </a:rPr>
              <a:t>Plan)</a:t>
            </a:r>
          </a:p>
          <a:p>
            <a:pPr marL="355600" lvl="1" indent="-344488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endParaRPr lang="en-IE" altLang="en-US" sz="600" dirty="0">
              <a:latin typeface="Calibri" pitchFamily="34" charset="0"/>
            </a:endParaRPr>
          </a:p>
          <a:p>
            <a:pPr marL="355600" lvl="1" indent="-344488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IE" altLang="en-US" sz="2400" dirty="0" smtClean="0">
                <a:latin typeface="Calibri" pitchFamily="34" charset="0"/>
              </a:rPr>
              <a:t>TACs </a:t>
            </a:r>
            <a:r>
              <a:rPr lang="en-IE" altLang="en-US" sz="2400" dirty="0">
                <a:latin typeface="Calibri" pitchFamily="34" charset="0"/>
              </a:rPr>
              <a:t>and quotas </a:t>
            </a:r>
            <a:r>
              <a:rPr lang="en-IE" altLang="en-US" sz="1000" dirty="0" smtClean="0">
                <a:latin typeface="Calibri" pitchFamily="34" charset="0"/>
              </a:rPr>
              <a:t/>
            </a:r>
            <a:br>
              <a:rPr lang="en-IE" altLang="en-US" sz="1000" dirty="0" smtClean="0">
                <a:latin typeface="Calibri" pitchFamily="34" charset="0"/>
              </a:rPr>
            </a:br>
            <a:endParaRPr lang="en-IE" altLang="en-US" sz="1000" dirty="0">
              <a:latin typeface="Calibri" pitchFamily="34" charset="0"/>
            </a:endParaRPr>
          </a:p>
          <a:p>
            <a:pPr marL="355600" lvl="1" indent="-344488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IE" altLang="en-US" sz="2400" dirty="0" smtClean="0">
                <a:latin typeface="Calibri" pitchFamily="34" charset="0"/>
              </a:rPr>
              <a:t>Preparation for the </a:t>
            </a:r>
            <a:r>
              <a:rPr lang="en-IE" altLang="en-US" sz="2400" dirty="0">
                <a:latin typeface="Calibri" pitchFamily="34" charset="0"/>
              </a:rPr>
              <a:t>revision of the CFP in 2022</a:t>
            </a:r>
            <a:endParaRPr lang="en-IE" altLang="en-US" sz="2400" dirty="0" smtClean="0">
              <a:latin typeface="Calibri" pitchFamily="34" charset="0"/>
            </a:endParaRPr>
          </a:p>
          <a:p>
            <a:pPr marL="11112" lvl="1" indent="0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None/>
            </a:pPr>
            <a:r>
              <a:rPr lang="en-IE" altLang="en-US" sz="2800" dirty="0">
                <a:latin typeface="Calibri" pitchFamily="34" charset="0"/>
              </a:rPr>
              <a:t> </a:t>
            </a:r>
            <a:endParaRPr lang="en-US" altLang="en-US" sz="20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827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7747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lvl="0" indent="0" eaLnBrk="1" hangingPunct="1">
              <a:lnSpc>
                <a:spcPct val="90000"/>
              </a:lnSpc>
            </a:pPr>
            <a:r>
              <a:rPr lang="en-IE" sz="3600" b="1" dirty="0" smtClean="0">
                <a:solidFill>
                  <a:schemeClr val="tx1"/>
                </a:solidFill>
                <a:latin typeface="Calibri" pitchFamily="34" charset="0"/>
              </a:rPr>
              <a:t>Generic Work Areas</a:t>
            </a:r>
            <a:endParaRPr lang="en-IE" sz="36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4297"/>
            <a:ext cx="8569200" cy="4752975"/>
          </a:xfrm>
        </p:spPr>
        <p:txBody>
          <a:bodyPr/>
          <a:lstStyle/>
          <a:p>
            <a:pPr marL="355600" lvl="1" indent="-346075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endParaRPr lang="en-IE" sz="2400" dirty="0" smtClean="0">
              <a:latin typeface="Calibri" pitchFamily="34" charset="0"/>
            </a:endParaRPr>
          </a:p>
          <a:p>
            <a:pPr marL="355600" lvl="1" indent="-346075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IE" sz="2400" dirty="0" smtClean="0">
                <a:latin typeface="Calibri" pitchFamily="34" charset="0"/>
              </a:rPr>
              <a:t>Improving </a:t>
            </a:r>
            <a:r>
              <a:rPr lang="en-IE" sz="2400" dirty="0">
                <a:latin typeface="Calibri" pitchFamily="34" charset="0"/>
              </a:rPr>
              <a:t>the quality of scientific and economic </a:t>
            </a:r>
            <a:r>
              <a:rPr lang="en-IE" sz="2400" dirty="0" smtClean="0">
                <a:latin typeface="Calibri" panose="020F0502020204030204" pitchFamily="34" charset="0"/>
              </a:rPr>
              <a:t>data</a:t>
            </a:r>
            <a:br>
              <a:rPr lang="en-IE" sz="2400" dirty="0" smtClean="0">
                <a:latin typeface="Calibri" panose="020F0502020204030204" pitchFamily="34" charset="0"/>
              </a:rPr>
            </a:br>
            <a:r>
              <a:rPr lang="en-IE" sz="2400" dirty="0" smtClean="0">
                <a:latin typeface="Calibri" panose="020F0502020204030204" pitchFamily="34" charset="0"/>
              </a:rPr>
              <a:t>(e.g. WKIrish5, MIACO); </a:t>
            </a:r>
            <a:endParaRPr lang="en-IE" sz="2400" dirty="0">
              <a:latin typeface="Calibri" panose="020F0502020204030204" pitchFamily="34" charset="0"/>
            </a:endParaRPr>
          </a:p>
          <a:p>
            <a:pPr marL="355600" lvl="1" indent="-346075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endParaRPr lang="en-IE" sz="2400" dirty="0" smtClean="0">
              <a:latin typeface="Calibri" panose="020F0502020204030204" pitchFamily="34" charset="0"/>
            </a:endParaRPr>
          </a:p>
          <a:p>
            <a:pPr marL="355600" lvl="1" indent="-346075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IE" sz="2400" dirty="0" smtClean="0">
                <a:latin typeface="Calibri" panose="020F0502020204030204" pitchFamily="34" charset="0"/>
              </a:rPr>
              <a:t>Participation in the policy processes under regionalisation (e.g. NWW Member States Group); </a:t>
            </a:r>
          </a:p>
          <a:p>
            <a:pPr marL="355600" lvl="1" indent="-346075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endParaRPr lang="en-IE" sz="2400" dirty="0" smtClean="0">
              <a:latin typeface="Calibri" panose="020F0502020204030204" pitchFamily="34" charset="0"/>
            </a:endParaRPr>
          </a:p>
          <a:p>
            <a:pPr marL="355600" lvl="1" indent="-346075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IE" sz="2400" dirty="0" smtClean="0">
                <a:latin typeface="Calibri" panose="020F0502020204030204" pitchFamily="34" charset="0"/>
              </a:rPr>
              <a:t>Working procedures</a:t>
            </a:r>
          </a:p>
          <a:p>
            <a:pPr marL="708025" lvl="2" indent="-346075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IE" sz="2000" dirty="0" smtClean="0">
                <a:latin typeface="Calibri" panose="020F0502020204030204" pitchFamily="34" charset="0"/>
              </a:rPr>
              <a:t>Improving the efficiency of Processes and Procedures, </a:t>
            </a:r>
          </a:p>
          <a:p>
            <a:pPr marL="708025" lvl="2" indent="-346075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IE" sz="2000" dirty="0" smtClean="0">
                <a:latin typeface="Calibri" panose="020F0502020204030204" pitchFamily="34" charset="0"/>
              </a:rPr>
              <a:t>Communications </a:t>
            </a:r>
            <a:r>
              <a:rPr lang="en-IE" sz="2000" dirty="0">
                <a:latin typeface="Calibri" panose="020F0502020204030204" pitchFamily="34" charset="0"/>
              </a:rPr>
              <a:t>and </a:t>
            </a:r>
            <a:r>
              <a:rPr lang="en-IE" sz="2000" dirty="0" smtClean="0">
                <a:latin typeface="Calibri" panose="020F0502020204030204" pitchFamily="34" charset="0"/>
              </a:rPr>
              <a:t>Outreach.</a:t>
            </a:r>
            <a:endParaRPr lang="en-IE" sz="2000" dirty="0">
              <a:latin typeface="Calibri" panose="020F0502020204030204" pitchFamily="34" charset="0"/>
            </a:endParaRPr>
          </a:p>
          <a:p>
            <a:pPr marL="57150" indent="0">
              <a:buNone/>
            </a:pPr>
            <a:endParaRPr lang="en-IE" sz="2400" dirty="0" smtClean="0">
              <a:latin typeface="Calibri" panose="020F0502020204030204" pitchFamily="34" charset="0"/>
            </a:endParaRPr>
          </a:p>
          <a:p>
            <a:pPr lvl="1"/>
            <a:endParaRPr lang="en-IE" sz="2400" dirty="0"/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SzTx/>
              <a:defRPr/>
            </a:pPr>
            <a:endParaRPr lang="en-US" sz="2000" dirty="0">
              <a:latin typeface="Calibri" pitchFamily="34" charset="0"/>
            </a:endParaRPr>
          </a:p>
          <a:p>
            <a:pPr marL="344487" lvl="1" indent="0" eaLnBrk="1" hangingPunct="1">
              <a:lnSpc>
                <a:spcPct val="90000"/>
              </a:lnSpc>
              <a:buClr>
                <a:schemeClr val="accent1"/>
              </a:buClr>
              <a:buSzTx/>
              <a:buFont typeface="Wingdings" pitchFamily="2" charset="2"/>
              <a:buNone/>
              <a:defRPr/>
            </a:pPr>
            <a:endParaRPr lang="en-US" sz="2400" dirty="0"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06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7747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en-IE" altLang="en-US" sz="3600" b="1" dirty="0" smtClean="0">
                <a:solidFill>
                  <a:schemeClr val="tx1"/>
                </a:solidFill>
                <a:latin typeface="Calibri" pitchFamily="34" charset="0"/>
              </a:rPr>
              <a:t>NWWAC Plenary Meetings</a:t>
            </a:r>
            <a:endParaRPr lang="en-US" altLang="en-US" sz="36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124744"/>
            <a:ext cx="8229600" cy="5112568"/>
          </a:xfrm>
        </p:spPr>
        <p:txBody>
          <a:bodyPr/>
          <a:lstStyle/>
          <a:p>
            <a:pPr marL="355600" lvl="1" indent="-355600" eaLnBrk="1" hangingPunct="1">
              <a:spcAft>
                <a:spcPts val="600"/>
              </a:spcAft>
              <a:buClr>
                <a:srgbClr val="FF9900"/>
              </a:buClr>
              <a:buSzPct val="115000"/>
              <a:buFont typeface="Wingdings" panose="05000000000000000000" pitchFamily="2" charset="2"/>
              <a:buChar char="§"/>
              <a:tabLst>
                <a:tab pos="450850" algn="l"/>
              </a:tabLst>
              <a:defRPr/>
            </a:pPr>
            <a:endParaRPr lang="en-IE" sz="2400" b="1" dirty="0" smtClean="0">
              <a:latin typeface="Calibri" pitchFamily="34" charset="0"/>
              <a:ea typeface="ＭＳ Ｐゴシック" charset="0"/>
            </a:endParaRPr>
          </a:p>
          <a:p>
            <a:pPr marL="355600" lvl="1" indent="-355600" eaLnBrk="1" hangingPunct="1">
              <a:spcAft>
                <a:spcPts val="600"/>
              </a:spcAft>
              <a:buClr>
                <a:srgbClr val="FF9900"/>
              </a:buClr>
              <a:buSzPct val="115000"/>
              <a:buFont typeface="Wingdings" panose="05000000000000000000" pitchFamily="2" charset="2"/>
              <a:buChar char="§"/>
              <a:tabLst>
                <a:tab pos="450850" algn="l"/>
              </a:tabLst>
              <a:defRPr/>
            </a:pPr>
            <a:r>
              <a:rPr lang="en-IE" sz="2400" b="1" dirty="0" smtClean="0">
                <a:latin typeface="Calibri" pitchFamily="34" charset="0"/>
                <a:ea typeface="ＭＳ Ｐゴシック" charset="0"/>
              </a:rPr>
              <a:t>February/March 2019 (TBC);</a:t>
            </a:r>
            <a:r>
              <a:rPr lang="en-IE" sz="2800" b="1" dirty="0">
                <a:latin typeface="Calibri" pitchFamily="34" charset="0"/>
                <a:ea typeface="ＭＳ Ｐゴシック" charset="0"/>
              </a:rPr>
              <a:t/>
            </a:r>
            <a:br>
              <a:rPr lang="en-IE" sz="2800" b="1" dirty="0">
                <a:latin typeface="Calibri" pitchFamily="34" charset="0"/>
                <a:ea typeface="ＭＳ Ｐゴシック" charset="0"/>
              </a:rPr>
            </a:br>
            <a:r>
              <a:rPr lang="en-IE" sz="2000" dirty="0">
                <a:latin typeface="Calibri" pitchFamily="34" charset="0"/>
                <a:ea typeface="ＭＳ Ｐゴシック" charset="0"/>
              </a:rPr>
              <a:t>Working </a:t>
            </a:r>
            <a:r>
              <a:rPr lang="en-IE" sz="2000" dirty="0" smtClean="0">
                <a:latin typeface="Calibri" pitchFamily="34" charset="0"/>
                <a:ea typeface="ＭＳ Ｐゴシック" charset="0"/>
              </a:rPr>
              <a:t>/ Focus Groups</a:t>
            </a:r>
            <a:r>
              <a:rPr lang="en-IE" sz="2000" dirty="0">
                <a:latin typeface="Calibri" pitchFamily="34" charset="0"/>
                <a:ea typeface="ＭＳ Ｐゴシック" charset="0"/>
              </a:rPr>
              <a:t> </a:t>
            </a:r>
            <a:r>
              <a:rPr lang="en-IE" sz="2000" dirty="0" smtClean="0">
                <a:latin typeface="Calibri" pitchFamily="34" charset="0"/>
                <a:ea typeface="ＭＳ Ｐゴシック" charset="0"/>
              </a:rPr>
              <a:t>and Executive Committee. </a:t>
            </a:r>
            <a:r>
              <a:rPr lang="en-IE" sz="2800" dirty="0" smtClean="0">
                <a:latin typeface="Calibri" pitchFamily="34" charset="0"/>
                <a:ea typeface="ＭＳ Ｐゴシック" charset="0"/>
              </a:rPr>
              <a:t/>
            </a:r>
            <a:br>
              <a:rPr lang="en-IE" sz="2800" dirty="0" smtClean="0">
                <a:latin typeface="Calibri" pitchFamily="34" charset="0"/>
                <a:ea typeface="ＭＳ Ｐゴシック" charset="0"/>
              </a:rPr>
            </a:br>
            <a:r>
              <a:rPr lang="en-IE" sz="2800" dirty="0" smtClean="0">
                <a:latin typeface="Calibri" pitchFamily="34" charset="0"/>
                <a:ea typeface="ＭＳ Ｐゴシック" charset="0"/>
              </a:rPr>
              <a:t>		</a:t>
            </a:r>
            <a:endParaRPr lang="en-IE" altLang="en-US" sz="2400" b="1" dirty="0">
              <a:latin typeface="Calibri" pitchFamily="34" charset="0"/>
              <a:ea typeface="ＭＳ Ｐゴシック" charset="0"/>
            </a:endParaRPr>
          </a:p>
          <a:p>
            <a:pPr marL="355600" lvl="1" indent="-355600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15000"/>
              <a:buFont typeface="Wingdings" panose="05000000000000000000" pitchFamily="2" charset="2"/>
              <a:buChar char="§"/>
              <a:tabLst>
                <a:tab pos="450850" algn="l"/>
              </a:tabLst>
              <a:defRPr/>
            </a:pPr>
            <a:r>
              <a:rPr lang="en-IE" altLang="en-US" sz="2400" b="1" dirty="0">
                <a:latin typeface="Calibri" pitchFamily="34" charset="0"/>
                <a:ea typeface="ＭＳ Ｐゴシック" charset="0"/>
              </a:rPr>
              <a:t>July </a:t>
            </a:r>
            <a:r>
              <a:rPr lang="en-IE" altLang="en-US" sz="2400" b="1" dirty="0" smtClean="0">
                <a:latin typeface="Calibri" pitchFamily="34" charset="0"/>
                <a:ea typeface="ＭＳ Ｐゴシック" charset="0"/>
              </a:rPr>
              <a:t>2019 </a:t>
            </a:r>
            <a:r>
              <a:rPr lang="en-IE" altLang="en-US" sz="2400" b="1" dirty="0">
                <a:latin typeface="Calibri" pitchFamily="34" charset="0"/>
                <a:ea typeface="ＭＳ Ｐゴシック" charset="0"/>
              </a:rPr>
              <a:t>(</a:t>
            </a:r>
            <a:r>
              <a:rPr lang="en-IE" altLang="en-US" sz="2400" b="1" dirty="0" smtClean="0">
                <a:latin typeface="Calibri" pitchFamily="34" charset="0"/>
                <a:ea typeface="ＭＳ Ｐゴシック" charset="0"/>
              </a:rPr>
              <a:t>Ghent);</a:t>
            </a:r>
          </a:p>
          <a:p>
            <a:pPr marL="0" lvl="1" indent="0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15000"/>
              <a:buNone/>
              <a:tabLst>
                <a:tab pos="450850" algn="l"/>
              </a:tabLst>
              <a:defRPr/>
            </a:pPr>
            <a:r>
              <a:rPr lang="en-IE" altLang="en-US" sz="2800" dirty="0" smtClean="0">
                <a:latin typeface="Calibri" pitchFamily="34" charset="0"/>
                <a:ea typeface="ＭＳ Ｐゴシック" charset="0"/>
              </a:rPr>
              <a:t>	</a:t>
            </a:r>
            <a:r>
              <a:rPr lang="en-IE" altLang="en-US" sz="2000" dirty="0" smtClean="0">
                <a:solidFill>
                  <a:srgbClr val="FF0000"/>
                </a:solidFill>
                <a:latin typeface="Calibri" pitchFamily="34" charset="0"/>
                <a:ea typeface="ＭＳ Ｐゴシック" charset="0"/>
              </a:rPr>
              <a:t>ICES </a:t>
            </a:r>
            <a:r>
              <a:rPr lang="en-IE" altLang="en-US" sz="2000" dirty="0">
                <a:solidFill>
                  <a:srgbClr val="FF0000"/>
                </a:solidFill>
                <a:latin typeface="Calibri" pitchFamily="34" charset="0"/>
                <a:ea typeface="ＭＳ Ｐゴシック" charset="0"/>
              </a:rPr>
              <a:t>Advice</a:t>
            </a:r>
            <a:r>
              <a:rPr lang="en-IE" altLang="en-US" sz="2000" dirty="0">
                <a:latin typeface="Calibri" pitchFamily="34" charset="0"/>
                <a:ea typeface="ＭＳ Ｐゴシック" charset="0"/>
              </a:rPr>
              <a:t>, </a:t>
            </a:r>
            <a:r>
              <a:rPr lang="en-IE" sz="2000" dirty="0">
                <a:latin typeface="Calibri" pitchFamily="34" charset="0"/>
                <a:ea typeface="ＭＳ Ｐゴシック" charset="0"/>
              </a:rPr>
              <a:t>Working / Focus Groups and Executive </a:t>
            </a:r>
            <a:r>
              <a:rPr lang="en-IE" sz="2000" dirty="0" smtClean="0">
                <a:latin typeface="Calibri" pitchFamily="34" charset="0"/>
                <a:ea typeface="ＭＳ Ｐゴシック" charset="0"/>
              </a:rPr>
              <a:t>Committee</a:t>
            </a:r>
            <a:r>
              <a:rPr lang="en-IE" sz="2000" dirty="0">
                <a:latin typeface="Calibri" pitchFamily="34" charset="0"/>
                <a:ea typeface="ＭＳ Ｐゴシック" charset="0"/>
              </a:rPr>
              <a:t>.</a:t>
            </a:r>
            <a:r>
              <a:rPr lang="en-IE" altLang="en-US" sz="2800" dirty="0">
                <a:latin typeface="Calibri" pitchFamily="34" charset="0"/>
                <a:ea typeface="ＭＳ Ｐゴシック" charset="0"/>
              </a:rPr>
              <a:t/>
            </a:r>
            <a:br>
              <a:rPr lang="en-IE" altLang="en-US" sz="2800" dirty="0">
                <a:latin typeface="Calibri" pitchFamily="34" charset="0"/>
                <a:ea typeface="ＭＳ Ｐゴシック" charset="0"/>
              </a:rPr>
            </a:br>
            <a:r>
              <a:rPr lang="en-IE" altLang="en-US" sz="2800" dirty="0" smtClean="0">
                <a:latin typeface="Calibri" pitchFamily="34" charset="0"/>
                <a:ea typeface="ＭＳ Ｐゴシック" charset="0"/>
              </a:rPr>
              <a:t>		</a:t>
            </a:r>
            <a:endParaRPr lang="en-IE" altLang="en-US" sz="2400" b="1" dirty="0">
              <a:latin typeface="Calibri" pitchFamily="34" charset="0"/>
              <a:ea typeface="ＭＳ Ｐゴシック" charset="0"/>
            </a:endParaRPr>
          </a:p>
          <a:p>
            <a:pPr marL="355600" lvl="1" indent="-355600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15000"/>
              <a:buFont typeface="Wingdings" panose="05000000000000000000" pitchFamily="2" charset="2"/>
              <a:buChar char="§"/>
              <a:tabLst>
                <a:tab pos="450850" algn="l"/>
              </a:tabLst>
              <a:defRPr/>
            </a:pPr>
            <a:r>
              <a:rPr lang="en-IE" altLang="en-US" sz="2400" b="1" dirty="0">
                <a:solidFill>
                  <a:srgbClr val="FF0000"/>
                </a:solidFill>
                <a:latin typeface="Calibri" pitchFamily="34" charset="0"/>
                <a:ea typeface="ＭＳ Ｐゴシック" charset="0"/>
              </a:rPr>
              <a:t>04 to 06 September </a:t>
            </a:r>
            <a:r>
              <a:rPr lang="en-IE" altLang="en-US" sz="2400" b="1" dirty="0" smtClean="0">
                <a:solidFill>
                  <a:srgbClr val="FF0000"/>
                </a:solidFill>
                <a:latin typeface="Calibri" pitchFamily="34" charset="0"/>
                <a:ea typeface="ＭＳ Ｐゴシック" charset="0"/>
              </a:rPr>
              <a:t>2019</a:t>
            </a:r>
            <a:r>
              <a:rPr lang="en-IE" altLang="en-US" sz="2400" b="1" dirty="0" smtClean="0">
                <a:latin typeface="Calibri" pitchFamily="34" charset="0"/>
                <a:ea typeface="ＭＳ Ｐゴシック" charset="0"/>
              </a:rPr>
              <a:t> </a:t>
            </a:r>
            <a:r>
              <a:rPr lang="en-IE" altLang="en-US" sz="2400" b="1" dirty="0">
                <a:latin typeface="Calibri" pitchFamily="34" charset="0"/>
                <a:ea typeface="ＭＳ Ｐゴシック" charset="0"/>
              </a:rPr>
              <a:t>(</a:t>
            </a:r>
            <a:r>
              <a:rPr lang="en-IE" altLang="en-US" sz="2400" b="1" dirty="0" smtClean="0">
                <a:latin typeface="Calibri" pitchFamily="34" charset="0"/>
                <a:ea typeface="ＭＳ Ｐゴシック" charset="0"/>
              </a:rPr>
              <a:t>Dublin).</a:t>
            </a:r>
            <a:endParaRPr lang="en-IE" altLang="en-US" sz="2400" b="1" dirty="0">
              <a:latin typeface="Calibri" pitchFamily="34" charset="0"/>
              <a:ea typeface="ＭＳ Ｐゴシック" charset="0"/>
            </a:endParaRPr>
          </a:p>
          <a:p>
            <a:pPr marL="0" lvl="1" indent="0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SzPct val="115000"/>
              <a:buNone/>
              <a:tabLst>
                <a:tab pos="450850" algn="l"/>
              </a:tabLst>
              <a:defRPr/>
            </a:pPr>
            <a:r>
              <a:rPr lang="en-IE" altLang="en-US" sz="2800" dirty="0" smtClean="0">
                <a:latin typeface="Calibri" pitchFamily="34" charset="0"/>
                <a:ea typeface="ＭＳ Ｐゴシック" charset="0"/>
              </a:rPr>
              <a:t>	</a:t>
            </a:r>
            <a:r>
              <a:rPr lang="en-IE" altLang="en-US" sz="2000" dirty="0" smtClean="0">
                <a:latin typeface="Calibri" pitchFamily="34" charset="0"/>
                <a:ea typeface="ＭＳ Ｐゴシック" charset="0"/>
              </a:rPr>
              <a:t>General </a:t>
            </a:r>
            <a:r>
              <a:rPr lang="en-IE" altLang="en-US" sz="2000" dirty="0">
                <a:latin typeface="Calibri" pitchFamily="34" charset="0"/>
                <a:ea typeface="ＭＳ Ｐゴシック" charset="0"/>
              </a:rPr>
              <a:t>Assembly, Executive </a:t>
            </a:r>
            <a:r>
              <a:rPr lang="en-IE" altLang="en-US" sz="2000" dirty="0" smtClean="0">
                <a:latin typeface="Calibri" pitchFamily="34" charset="0"/>
                <a:ea typeface="ＭＳ Ｐゴシック" charset="0"/>
              </a:rPr>
              <a:t>Committee and Working / Focus groups.</a:t>
            </a:r>
            <a:r>
              <a:rPr lang="en-IE" altLang="en-US" sz="2800" dirty="0" smtClean="0">
                <a:latin typeface="Calibri" pitchFamily="34" charset="0"/>
                <a:ea typeface="ＭＳ Ｐゴシック" charset="0"/>
              </a:rPr>
              <a:t/>
            </a:r>
            <a:br>
              <a:rPr lang="en-IE" altLang="en-US" sz="2800" dirty="0" smtClean="0">
                <a:latin typeface="Calibri" pitchFamily="34" charset="0"/>
                <a:ea typeface="ＭＳ Ｐゴシック" charset="0"/>
              </a:rPr>
            </a:br>
            <a:r>
              <a:rPr lang="en-IE" altLang="en-US" sz="2800" dirty="0" smtClean="0">
                <a:latin typeface="Calibri" pitchFamily="34" charset="0"/>
                <a:ea typeface="ＭＳ Ｐゴシック" charset="0"/>
              </a:rPr>
              <a:t>		</a:t>
            </a:r>
            <a:endParaRPr lang="en-IE" sz="1800" dirty="0" smtClean="0">
              <a:latin typeface="Calibri" pitchFamily="34" charset="0"/>
              <a:ea typeface="ＭＳ Ｐゴシック" charset="0"/>
            </a:endParaRPr>
          </a:p>
          <a:p>
            <a:pPr lvl="1" eaLnBrk="1" hangingPunct="1">
              <a:buClr>
                <a:schemeClr val="accent1"/>
              </a:buClr>
              <a:buSzTx/>
              <a:buFont typeface="Wingdings" pitchFamily="2" charset="2"/>
              <a:buNone/>
              <a:defRPr/>
            </a:pPr>
            <a:endParaRPr lang="en-IE" sz="1800" dirty="0">
              <a:latin typeface="Calibri" pitchFamily="34" charset="0"/>
              <a:ea typeface="ＭＳ Ｐゴシック" charset="0"/>
            </a:endParaRPr>
          </a:p>
          <a:p>
            <a:pPr lvl="1" eaLnBrk="1" hangingPunct="1">
              <a:buClr>
                <a:schemeClr val="accent1"/>
              </a:buClr>
              <a:buSzTx/>
              <a:buFont typeface="Wingdings" pitchFamily="2" charset="2"/>
              <a:buNone/>
              <a:defRPr/>
            </a:pPr>
            <a:endParaRPr lang="en-IE" sz="1400" dirty="0" smtClean="0">
              <a:latin typeface="Calibri" pitchFamily="34" charset="0"/>
              <a:ea typeface="ＭＳ Ｐゴシック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76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6"/>
            <a:ext cx="8229600" cy="518435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None/>
              <a:defRPr/>
            </a:pPr>
            <a:r>
              <a:rPr lang="en-IE" altLang="en-US" sz="2400" b="1" dirty="0" smtClean="0">
                <a:latin typeface="Calibri" pitchFamily="34" charset="0"/>
              </a:rPr>
              <a:t>	4* Focus Groups or Advice Drafting Groups</a:t>
            </a:r>
          </a:p>
          <a:p>
            <a:pPr marL="369888" lvl="1" indent="-369888" eaLnBrk="1" hangingPunct="1">
              <a:lnSpc>
                <a:spcPct val="90000"/>
              </a:lnSpc>
              <a:buClr>
                <a:srgbClr val="FF99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Face-to-face (one day duration);</a:t>
            </a:r>
          </a:p>
          <a:p>
            <a:pPr marL="369888" lvl="1" indent="-369888" eaLnBrk="1" hangingPunct="1">
              <a:lnSpc>
                <a:spcPct val="90000"/>
              </a:lnSpc>
              <a:buClr>
                <a:srgbClr val="FF99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Web-based (meetings </a:t>
            </a:r>
            <a:r>
              <a:rPr lang="en-IE" altLang="en-US" sz="2000" dirty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or </a:t>
            </a: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pre-meetings).</a:t>
            </a:r>
            <a:endParaRPr lang="en-IE" altLang="en-US" sz="2000" dirty="0">
              <a:solidFill>
                <a:srgbClr val="000000"/>
              </a:solidFill>
              <a:latin typeface="Calibri" pitchFamily="34" charset="0"/>
              <a:ea typeface="ＭＳ Ｐゴシック" charset="0"/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Wingdings" pitchFamily="2" charset="2"/>
              <a:buNone/>
              <a:defRPr/>
            </a:pPr>
            <a:r>
              <a:rPr lang="en-IE" altLang="en-US" sz="2000" dirty="0">
                <a:latin typeface="Calibri" pitchFamily="34" charset="0"/>
              </a:rPr>
              <a:t>	</a:t>
            </a:r>
            <a:r>
              <a:rPr lang="en-IE" altLang="en-US" sz="2000" dirty="0" smtClean="0">
                <a:latin typeface="Calibri" pitchFamily="34" charset="0"/>
              </a:rPr>
              <a:t>*</a:t>
            </a:r>
            <a:r>
              <a:rPr lang="en-IE" altLang="en-US" sz="2000" i="1" dirty="0" smtClean="0">
                <a:latin typeface="Calibri" pitchFamily="34" charset="0"/>
              </a:rPr>
              <a:t>The </a:t>
            </a:r>
            <a:r>
              <a:rPr lang="en-IE" altLang="en-US" sz="2000" i="1" dirty="0">
                <a:latin typeface="Calibri" pitchFamily="34" charset="0"/>
              </a:rPr>
              <a:t>number of meetings </a:t>
            </a:r>
            <a:r>
              <a:rPr lang="en-IE" altLang="en-US" sz="2000" i="1" dirty="0" smtClean="0">
                <a:latin typeface="Calibri" pitchFamily="34" charset="0"/>
              </a:rPr>
              <a:t>may change </a:t>
            </a:r>
            <a:r>
              <a:rPr lang="en-IE" altLang="en-US" sz="2000" i="1" dirty="0">
                <a:latin typeface="Calibri" pitchFamily="34" charset="0"/>
              </a:rPr>
              <a:t>depending on urgency and budget availability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Wingdings" pitchFamily="2" charset="2"/>
              <a:buNone/>
              <a:defRPr/>
            </a:pPr>
            <a:endParaRPr lang="en-IE" altLang="en-US" sz="1100" dirty="0" smtClean="0">
              <a:latin typeface="Calibri" pitchFamily="34" charset="0"/>
            </a:endParaRPr>
          </a:p>
          <a:p>
            <a:pPr marL="0" lvl="1" indent="0" eaLnBrk="1" hangingPunct="1">
              <a:lnSpc>
                <a:spcPct val="90000"/>
              </a:lnSpc>
              <a:buClr>
                <a:srgbClr val="CC9900"/>
              </a:buClr>
              <a:buSzTx/>
              <a:buNone/>
            </a:pPr>
            <a:r>
              <a:rPr lang="en-IE" altLang="en-US" sz="2400" b="1" dirty="0" smtClean="0">
                <a:solidFill>
                  <a:srgbClr val="000000"/>
                </a:solidFill>
                <a:latin typeface="Calibri" pitchFamily="34" charset="0"/>
              </a:rPr>
              <a:t>Other expected meetings with NWWAC participation</a:t>
            </a:r>
            <a:endParaRPr lang="en-IE" altLang="en-US" sz="2400" dirty="0">
              <a:solidFill>
                <a:srgbClr val="000000"/>
              </a:solidFill>
              <a:latin typeface="Calibri" pitchFamily="34" charset="0"/>
            </a:endParaRPr>
          </a:p>
          <a:p>
            <a:pPr marL="0" lvl="1" indent="0" eaLnBrk="1" hangingPunct="1">
              <a:lnSpc>
                <a:spcPct val="90000"/>
              </a:lnSpc>
              <a:buClr>
                <a:srgbClr val="CC9900"/>
              </a:buClr>
              <a:buSzTx/>
              <a:buNone/>
            </a:pPr>
            <a:endParaRPr lang="en-IE" altLang="en-US" sz="1200" dirty="0" smtClean="0">
              <a:solidFill>
                <a:srgbClr val="000000"/>
              </a:solidFill>
              <a:latin typeface="Calibri" pitchFamily="34" charset="0"/>
              <a:ea typeface="ＭＳ Ｐゴシック" charset="0"/>
              <a:cs typeface="+mn-cs"/>
            </a:endParaRPr>
          </a:p>
          <a:p>
            <a:pPr marL="369888" lvl="1" indent="-369888" eaLnBrk="1" hangingPunct="1">
              <a:buClr>
                <a:srgbClr val="FF990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Coordination meetings between DG MARE and the Advisory Councils; </a:t>
            </a: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</a:rPr>
              <a:t>Brussels (</a:t>
            </a:r>
            <a:r>
              <a:rPr lang="en-IE" altLang="en-US" sz="1600" dirty="0" smtClean="0">
                <a:solidFill>
                  <a:srgbClr val="000000"/>
                </a:solidFill>
                <a:latin typeface="Calibri" pitchFamily="34" charset="0"/>
              </a:rPr>
              <a:t>October 2018</a:t>
            </a: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</a:rPr>
              <a:t>);</a:t>
            </a:r>
          </a:p>
          <a:p>
            <a:pPr marL="369888" lvl="1" indent="-369888" eaLnBrk="1" hangingPunct="1">
              <a:buClr>
                <a:srgbClr val="FF9900"/>
              </a:buClr>
              <a:buSzPct val="125000"/>
              <a:buFont typeface="Wingdings" panose="05000000000000000000" pitchFamily="2" charset="2"/>
              <a:buChar char="§"/>
            </a:pP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Annual </a:t>
            </a:r>
            <a:r>
              <a:rPr lang="en-IE" altLang="en-US" sz="2000" dirty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Meeting between ICES and </a:t>
            </a: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the Advisory Councils </a:t>
            </a:r>
            <a:r>
              <a:rPr lang="en-IE" altLang="en-US" sz="2000" dirty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(</a:t>
            </a: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+mn-cs"/>
              </a:rPr>
              <a:t>MIACO and MIRAC) (</a:t>
            </a:r>
            <a:r>
              <a:rPr lang="en-IE" altLang="en-US" sz="1600" dirty="0" smtClean="0">
                <a:solidFill>
                  <a:srgbClr val="000000"/>
                </a:solidFill>
                <a:latin typeface="Calibri" pitchFamily="34" charset="0"/>
              </a:rPr>
              <a:t>Copenhagen</a:t>
            </a:r>
            <a:r>
              <a:rPr lang="en-IE" altLang="en-US" sz="1600" dirty="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en-IE" altLang="en-US" sz="1600" dirty="0" smtClean="0">
                <a:solidFill>
                  <a:srgbClr val="000000"/>
                </a:solidFill>
                <a:latin typeface="Calibri" pitchFamily="34" charset="0"/>
              </a:rPr>
              <a:t>January 2019</a:t>
            </a: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</a:rPr>
              <a:t>).</a:t>
            </a:r>
            <a:endParaRPr lang="en-IE" altLang="en-US" sz="20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9900"/>
              </a:buClr>
              <a:buFont typeface="Wingdings" pitchFamily="2" charset="2"/>
              <a:buNone/>
              <a:defRPr/>
            </a:pPr>
            <a:endParaRPr lang="fr-FR" altLang="en-US" sz="1800" dirty="0" smtClean="0"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7747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IE" sz="3600" b="1" dirty="0">
                <a:solidFill>
                  <a:schemeClr val="tx1"/>
                </a:solidFill>
                <a:latin typeface="Calibri" pitchFamily="34" charset="0"/>
                <a:ea typeface="ＭＳ Ｐゴシック" charset="0"/>
              </a:rPr>
              <a:t>Other meetings in Year 14</a:t>
            </a:r>
          </a:p>
        </p:txBody>
      </p:sp>
    </p:spTree>
    <p:extLst>
      <p:ext uri="{BB962C8B-B14F-4D97-AF65-F5344CB8AC3E}">
        <p14:creationId xmlns:p14="http://schemas.microsoft.com/office/powerpoint/2010/main" val="28716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24000"/>
            <a:ext cx="7623175" cy="3048000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IE" altLang="en-US" sz="4000" b="1" dirty="0" smtClean="0">
                <a:solidFill>
                  <a:schemeClr val="tx1"/>
                </a:solidFill>
                <a:latin typeface="Calibri" pitchFamily="34" charset="0"/>
              </a:rPr>
              <a:t>Year 14 </a:t>
            </a:r>
            <a:r>
              <a:rPr lang="en-IE" altLang="en-US" sz="2400" dirty="0" smtClean="0">
                <a:solidFill>
                  <a:schemeClr val="tx1"/>
                </a:solidFill>
                <a:latin typeface="Calibri" pitchFamily="34" charset="0"/>
              </a:rPr>
              <a:t>(1 October 2018 – 30 September 2019)</a:t>
            </a:r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altLang="en-US" sz="4000" b="1" dirty="0" smtClean="0">
                <a:solidFill>
                  <a:srgbClr val="0070C0"/>
                </a:solidFill>
                <a:latin typeface="Calibri" pitchFamily="34" charset="0"/>
              </a:rPr>
              <a:t>ADOPTION </a:t>
            </a:r>
            <a:r>
              <a:rPr lang="fr-FR" altLang="en-US" sz="4000" dirty="0">
                <a:solidFill>
                  <a:schemeClr val="tx1"/>
                </a:solidFill>
                <a:latin typeface="Calibri" pitchFamily="34" charset="0"/>
              </a:rPr>
              <a:t>of the </a:t>
            </a:r>
            <a:r>
              <a:rPr lang="en-IE" altLang="en-US" sz="4000" dirty="0" smtClean="0">
                <a:solidFill>
                  <a:schemeClr val="tx1"/>
                </a:solidFill>
                <a:latin typeface="Calibri" pitchFamily="34" charset="0"/>
              </a:rPr>
              <a:t>Work Programme</a:t>
            </a:r>
            <a:r>
              <a:rPr lang="fr-FR" altLang="en-US" sz="4000" b="1" dirty="0" smtClean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fr-FR" altLang="en-US" sz="4000" b="1" dirty="0" smtClean="0">
                <a:solidFill>
                  <a:srgbClr val="0070C0"/>
                </a:solidFill>
                <a:latin typeface="Calibri" pitchFamily="34" charset="0"/>
              </a:rPr>
            </a:br>
            <a:r>
              <a:rPr lang="fr-FR" altLang="en-US" sz="40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endParaRPr lang="en-US" altLang="en-US" sz="4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76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56792"/>
            <a:ext cx="7623175" cy="3048000"/>
          </a:xfrm>
        </p:spPr>
        <p:txBody>
          <a:bodyPr/>
          <a:lstStyle/>
          <a:p>
            <a:pPr algn="ctr" eaLnBrk="1" hangingPunct="1"/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b="1" dirty="0" smtClean="0">
                <a:solidFill>
                  <a:schemeClr val="tx1"/>
                </a:solidFill>
                <a:latin typeface="Calibri" pitchFamily="34" charset="0"/>
              </a:rPr>
              <a:t>Thank </a:t>
            </a:r>
            <a:r>
              <a:rPr lang="en-IE" altLang="en-US" sz="4800" b="1" dirty="0">
                <a:solidFill>
                  <a:schemeClr val="tx1"/>
                </a:solidFill>
                <a:latin typeface="Calibri" pitchFamily="34" charset="0"/>
              </a:rPr>
              <a:t>you</a:t>
            </a:r>
            <a: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9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46856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E" b="1" dirty="0"/>
              <a:t>3</a:t>
            </a:r>
            <a:r>
              <a:rPr lang="en-IE" b="1" dirty="0" smtClean="0"/>
              <a:t>. Report on the budget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8234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82601" y="3286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800" dirty="0">
                <a:solidFill>
                  <a:srgbClr val="000099"/>
                </a:solidFill>
                <a:latin typeface="Calibri" pitchFamily="34" charset="0"/>
              </a:rPr>
              <a:t>Presentation Overview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800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395288" y="1474933"/>
            <a:ext cx="8229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 anchorCtr="0"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endParaRPr lang="en-IE" sz="2000" dirty="0">
              <a:solidFill>
                <a:srgbClr val="000099"/>
              </a:solidFill>
            </a:endParaRPr>
          </a:p>
          <a:p>
            <a:pPr marL="1257148" lvl="2" indent="-342859">
              <a:spcBef>
                <a:spcPct val="20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IE" sz="2400" dirty="0">
                <a:solidFill>
                  <a:srgbClr val="000099"/>
                </a:solidFill>
              </a:rPr>
              <a:t>Update on Year 13 accounts;</a:t>
            </a:r>
          </a:p>
          <a:p>
            <a:pPr marL="342859" indent="-342859">
              <a:spcBef>
                <a:spcPct val="20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/>
            </a:pPr>
            <a:endParaRPr lang="en-IE" sz="2400" dirty="0">
              <a:solidFill>
                <a:srgbClr val="000099"/>
              </a:solidFill>
            </a:endParaRPr>
          </a:p>
          <a:p>
            <a:pPr marL="1257148" lvl="2" indent="-342859">
              <a:spcBef>
                <a:spcPct val="20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IE" sz="2400" dirty="0">
                <a:solidFill>
                  <a:srgbClr val="000099"/>
                </a:solidFill>
              </a:rPr>
              <a:t>Proposed Year 14 budget;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110000"/>
              <a:defRPr/>
            </a:pPr>
            <a:r>
              <a:rPr lang="en-IE" sz="2400" dirty="0">
                <a:solidFill>
                  <a:srgbClr val="000099"/>
                </a:solidFill>
              </a:rPr>
              <a:t>   </a:t>
            </a:r>
            <a:endParaRPr lang="en-GB" sz="2400" dirty="0">
              <a:solidFill>
                <a:srgbClr val="000099"/>
              </a:solidFill>
            </a:endParaRPr>
          </a:p>
          <a:p>
            <a:pPr marL="1257148" lvl="2" indent="-342859">
              <a:spcBef>
                <a:spcPct val="20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en-IE" sz="2400" dirty="0">
                <a:solidFill>
                  <a:srgbClr val="000099"/>
                </a:solidFill>
              </a:rPr>
              <a:t>Ratification of Year 14 budget.</a:t>
            </a:r>
            <a:endParaRPr lang="en-GB" sz="2400" dirty="0">
              <a:solidFill>
                <a:srgbClr val="000099"/>
              </a:solidFill>
            </a:endParaRPr>
          </a:p>
          <a:p>
            <a:pPr marL="571431" indent="-571431" algn="ctr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GB" sz="2400" dirty="0">
              <a:solidFill>
                <a:srgbClr val="000099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426060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482601" y="3286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2" eaLnBrk="1" hangingPunct="1">
              <a:buClr>
                <a:srgbClr val="CC9900"/>
              </a:buClr>
              <a:buSzPct val="110000"/>
              <a:buNone/>
            </a:pPr>
            <a:r>
              <a:rPr lang="en-IE" altLang="en-US" sz="3800" dirty="0">
                <a:solidFill>
                  <a:srgbClr val="000099"/>
                </a:solidFill>
                <a:latin typeface="Calibri" pitchFamily="34" charset="0"/>
              </a:rPr>
              <a:t>Year 13 Accounts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800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800" dirty="0">
              <a:solidFill>
                <a:srgbClr val="006633"/>
              </a:solidFill>
              <a:latin typeface="Calibri" pitchFamily="34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395288" y="1928813"/>
            <a:ext cx="8229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2" eaLnBrk="1" hangingPunct="1">
              <a:buClr>
                <a:srgbClr val="CC9900"/>
              </a:buClr>
              <a:buSzPct val="110000"/>
              <a:buNone/>
            </a:pP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Period: 01 October 2017 to 30 September 2018</a:t>
            </a:r>
          </a:p>
          <a:p>
            <a:pPr lvl="2" eaLnBrk="1" hangingPunct="1">
              <a:buClr>
                <a:srgbClr val="CC9900"/>
              </a:buClr>
              <a:buSzPct val="110000"/>
              <a:buNone/>
            </a:pPr>
            <a:endParaRPr lang="en-IE" alt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lvl="2" eaLnBrk="1" hangingPunct="1">
              <a:buClr>
                <a:srgbClr val="CC9900"/>
              </a:buClr>
              <a:buSzPct val="110000"/>
              <a:buNone/>
            </a:pP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Update on:</a:t>
            </a:r>
          </a:p>
          <a:p>
            <a:pPr lvl="2" eaLnBrk="1" hangingPunct="1">
              <a:buClr>
                <a:srgbClr val="CC9900"/>
              </a:buClr>
              <a:buSzPct val="110000"/>
              <a:buNone/>
            </a:pPr>
            <a:endParaRPr lang="en-IE" alt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marL="1257148" lvl="2" indent="-342859" eaLnBrk="1" hangingPunct="1">
              <a:buClr>
                <a:srgbClr val="CC9900"/>
              </a:buClr>
              <a:buSzPct val="110000"/>
              <a:buFont typeface="Arial" panose="020B0604020202020204" pitchFamily="34" charset="0"/>
              <a:buChar char="•"/>
            </a:pP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Income;</a:t>
            </a:r>
          </a:p>
          <a:p>
            <a:pPr marL="1257148" lvl="2" indent="-342859" eaLnBrk="1" hangingPunct="1">
              <a:buClr>
                <a:srgbClr val="CC9900"/>
              </a:buClr>
              <a:buSzPct val="110000"/>
              <a:buFont typeface="Arial" panose="020B0604020202020204" pitchFamily="34" charset="0"/>
              <a:buChar char="•"/>
            </a:pP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Expenditure.</a:t>
            </a:r>
          </a:p>
          <a:p>
            <a:pPr lvl="2" eaLnBrk="1" hangingPunct="1">
              <a:buClr>
                <a:srgbClr val="CC9900"/>
              </a:buClr>
              <a:buSzPct val="110000"/>
              <a:buFontTx/>
              <a:buNone/>
            </a:pPr>
            <a:endParaRPr lang="en-IE" alt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lvl="2" eaLnBrk="1" hangingPunct="1">
              <a:buClr>
                <a:srgbClr val="CC9900"/>
              </a:buClr>
              <a:buSzPct val="110000"/>
              <a:buFontTx/>
              <a:buNone/>
            </a:pPr>
            <a:endParaRPr lang="en-IE" altLang="en-US" sz="2400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25674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138" name="Group 7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5833317"/>
              </p:ext>
            </p:extLst>
          </p:nvPr>
        </p:nvGraphicFramePr>
        <p:xfrm>
          <a:off x="827088" y="1773239"/>
          <a:ext cx="7489328" cy="3019427"/>
        </p:xfrm>
        <a:graphic>
          <a:graphicData uri="http://schemas.openxmlformats.org/drawingml/2006/table">
            <a:tbl>
              <a:tblPr/>
              <a:tblGrid>
                <a:gridCol w="2305050"/>
                <a:gridCol w="1727894"/>
                <a:gridCol w="1656184"/>
                <a:gridCol w="180020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Estimated Income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01 October 2017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 Income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12 September 2018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Final Income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Commission</a:t>
                      </a: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€300,000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€240,000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E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€242,919*</a:t>
                      </a:r>
                      <a:endParaRPr lang="en-IE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Member’s Fees + interest on fees + misc. income</a:t>
                      </a: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€ 54,050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€ 57,310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€57,310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Member States</a:t>
                      </a: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€ 26,400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€ 26,400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€ 26,400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Total 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€ 380,450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€ 323,710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€ 326,629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88108" name="Text Box 44"/>
          <p:cNvSpPr txBox="1">
            <a:spLocks noChangeArrowheads="1"/>
          </p:cNvSpPr>
          <p:nvPr/>
        </p:nvSpPr>
        <p:spPr bwMode="auto">
          <a:xfrm>
            <a:off x="836614" y="5286376"/>
            <a:ext cx="7479803" cy="464344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 anchor="ctr" anchorCtr="0"/>
          <a:lstStyle/>
          <a:p>
            <a:pPr>
              <a:spcBef>
                <a:spcPct val="50000"/>
              </a:spcBef>
              <a:defRPr/>
            </a:pPr>
            <a:r>
              <a:rPr lang="en-IE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 The final balancing payment from the Commission is dependant on the total, audited, eligible expenditure.</a:t>
            </a:r>
          </a:p>
        </p:txBody>
      </p:sp>
      <p:sp>
        <p:nvSpPr>
          <p:cNvPr id="8227" name="Rectangle 45"/>
          <p:cNvSpPr>
            <a:spLocks noChangeArrowheads="1"/>
          </p:cNvSpPr>
          <p:nvPr/>
        </p:nvSpPr>
        <p:spPr bwMode="auto">
          <a:xfrm>
            <a:off x="484188" y="323850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800" dirty="0">
                <a:solidFill>
                  <a:srgbClr val="000099"/>
                </a:solidFill>
                <a:latin typeface="Calibri" pitchFamily="34" charset="0"/>
              </a:rPr>
              <a:t>Year 13 - Current Position</a:t>
            </a:r>
            <a:r>
              <a:rPr lang="en-GB" altLang="en-US" sz="3800" dirty="0">
                <a:solidFill>
                  <a:srgbClr val="000099"/>
                </a:solidFill>
                <a:latin typeface="Garamond" pitchFamily="18" charset="0"/>
              </a:rPr>
              <a:t/>
            </a:r>
            <a:br>
              <a:rPr lang="en-GB" altLang="en-US" sz="3800" dirty="0">
                <a:solidFill>
                  <a:srgbClr val="000099"/>
                </a:solidFill>
                <a:latin typeface="Garamond" pitchFamily="18" charset="0"/>
              </a:rPr>
            </a:br>
            <a:r>
              <a:rPr lang="en-GB" altLang="en-US" sz="3400" dirty="0">
                <a:latin typeface="Calibri" pitchFamily="34" charset="0"/>
              </a:rPr>
              <a:t>Income</a:t>
            </a:r>
            <a:endParaRPr lang="en-US" altLang="en-US" sz="3400" dirty="0">
              <a:latin typeface="Calibri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51299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4"/>
            <a:ext cx="8229600" cy="774700"/>
          </a:xfrm>
        </p:spPr>
        <p:txBody>
          <a:bodyPr/>
          <a:lstStyle/>
          <a:p>
            <a:pPr eaLnBrk="1" hangingPunct="1"/>
            <a:r>
              <a:rPr lang="en-GB" altLang="en-US" sz="3600" b="1" dirty="0" smtClean="0">
                <a:solidFill>
                  <a:schemeClr val="tx1"/>
                </a:solidFill>
                <a:latin typeface="Calibri" pitchFamily="34" charset="0"/>
              </a:rPr>
              <a:t>Main areas of Work in Year 13</a:t>
            </a:r>
            <a:endParaRPr lang="en-US" altLang="en-US" sz="25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256212"/>
          </a:xfrm>
        </p:spPr>
        <p:txBody>
          <a:bodyPr/>
          <a:lstStyle/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GB" altLang="en-US" sz="2500" b="1" dirty="0" smtClean="0">
                <a:latin typeface="Calibri" pitchFamily="34" charset="0"/>
              </a:rPr>
              <a:t>Landing Obligation</a:t>
            </a:r>
          </a:p>
          <a:p>
            <a:pPr marL="808038" lvl="2" indent="-249238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Tx/>
              <a:buFont typeface="Wingdings" panose="05000000000000000000" pitchFamily="2" charset="2"/>
              <a:buChar char="§"/>
            </a:pPr>
            <a:r>
              <a:rPr lang="en-IE" altLang="en-US" sz="2100" dirty="0" smtClean="0">
                <a:latin typeface="Calibri" pitchFamily="34" charset="0"/>
              </a:rPr>
              <a:t>Further Development of the Choke Mitigation Tool;</a:t>
            </a:r>
            <a:endParaRPr lang="en-IE" altLang="en-US" sz="2100" dirty="0">
              <a:latin typeface="Calibri" pitchFamily="34" charset="0"/>
            </a:endParaRPr>
          </a:p>
          <a:p>
            <a:pPr marL="808038" lvl="2" indent="-249238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Tx/>
              <a:buFont typeface="Wingdings" panose="05000000000000000000" pitchFamily="2" charset="2"/>
              <a:buChar char="§"/>
            </a:pPr>
            <a:r>
              <a:rPr lang="en-IE" altLang="en-US" sz="2100" dirty="0" smtClean="0">
                <a:latin typeface="Calibri" pitchFamily="34" charset="0"/>
              </a:rPr>
              <a:t>Engagement with </a:t>
            </a:r>
            <a:r>
              <a:rPr lang="en-IE" altLang="en-US" sz="2100" dirty="0">
                <a:latin typeface="Calibri" pitchFamily="34" charset="0"/>
              </a:rPr>
              <a:t>the NWW Member States Group;</a:t>
            </a:r>
          </a:p>
          <a:p>
            <a:pPr marL="808038" lvl="2" indent="-249238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Tx/>
              <a:buFont typeface="Wingdings" panose="05000000000000000000" pitchFamily="2" charset="2"/>
              <a:buChar char="§"/>
            </a:pPr>
            <a:r>
              <a:rPr lang="en-IE" altLang="en-US" sz="2100" dirty="0" smtClean="0">
                <a:latin typeface="Calibri" pitchFamily="34" charset="0"/>
              </a:rPr>
              <a:t>Advice on Discard Plans (Joint Recommendation);</a:t>
            </a:r>
            <a:endParaRPr lang="en-IE" altLang="en-US" sz="2100" dirty="0">
              <a:latin typeface="Calibri" pitchFamily="34" charset="0"/>
            </a:endParaRPr>
          </a:p>
          <a:p>
            <a:pPr marL="808038" lvl="2" indent="-249238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Tx/>
              <a:buFont typeface="Wingdings" panose="05000000000000000000" pitchFamily="2" charset="2"/>
              <a:buChar char="§"/>
            </a:pPr>
            <a:r>
              <a:rPr lang="en-IE" altLang="en-US" sz="2100" dirty="0" smtClean="0">
                <a:latin typeface="Calibri" pitchFamily="34" charset="0"/>
              </a:rPr>
              <a:t>Advice on Implementation and Control </a:t>
            </a:r>
            <a:r>
              <a:rPr lang="en-IE" altLang="en-US" sz="2100" dirty="0">
                <a:latin typeface="Calibri" pitchFamily="34" charset="0"/>
              </a:rPr>
              <a:t>and </a:t>
            </a:r>
            <a:r>
              <a:rPr lang="en-IE" altLang="en-US" sz="2100" dirty="0" smtClean="0">
                <a:latin typeface="Calibri" pitchFamily="34" charset="0"/>
              </a:rPr>
              <a:t>enforcement.</a:t>
            </a:r>
            <a:endParaRPr lang="en-IE" altLang="en-US" sz="2100" dirty="0">
              <a:latin typeface="Calibri" pitchFamily="34" charset="0"/>
            </a:endParaRPr>
          </a:p>
          <a:p>
            <a:pPr marL="558800" lvl="2" indent="0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SzTx/>
              <a:buNone/>
            </a:pPr>
            <a:endParaRPr lang="en-GB" altLang="en-US" sz="2100" dirty="0">
              <a:latin typeface="Calibri" pitchFamily="34" charset="0"/>
            </a:endParaRP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GB" altLang="en-US" sz="2500" b="1" dirty="0" smtClean="0">
                <a:latin typeface="Calibri" pitchFamily="34" charset="0"/>
              </a:rPr>
              <a:t>Consultation </a:t>
            </a:r>
            <a:r>
              <a:rPr lang="en-GB" altLang="en-US" sz="2500" b="1" dirty="0">
                <a:latin typeface="Calibri" pitchFamily="34" charset="0"/>
              </a:rPr>
              <a:t>responses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 smtClean="0">
                <a:latin typeface="Calibri" pitchFamily="34" charset="0"/>
              </a:rPr>
              <a:t>(EU) </a:t>
            </a:r>
            <a:r>
              <a:rPr lang="en-GB" altLang="en-US" sz="2100" dirty="0">
                <a:latin typeface="Calibri" pitchFamily="34" charset="0"/>
              </a:rPr>
              <a:t>Communication on Fishing Opportunities for </a:t>
            </a:r>
            <a:r>
              <a:rPr lang="en-GB" altLang="en-US" sz="2100" dirty="0" smtClean="0">
                <a:latin typeface="Calibri" pitchFamily="34" charset="0"/>
              </a:rPr>
              <a:t>2019;</a:t>
            </a:r>
            <a:endParaRPr lang="en-GB" altLang="en-US" sz="2100" dirty="0">
              <a:latin typeface="Calibri" pitchFamily="34" charset="0"/>
            </a:endParaRPr>
          </a:p>
          <a:p>
            <a:pPr lvl="2" eaLnBrk="1" hangingPunct="1">
              <a:buClr>
                <a:srgbClr val="FF9900"/>
              </a:buClr>
              <a:defRPr/>
            </a:pPr>
            <a:r>
              <a:rPr lang="en-IE" sz="2100" dirty="0" smtClean="0">
                <a:latin typeface="Calibri" pitchFamily="34" charset="0"/>
              </a:rPr>
              <a:t>(EU) Specific </a:t>
            </a:r>
            <a:r>
              <a:rPr lang="en-IE" sz="2100" dirty="0">
                <a:latin typeface="Calibri" pitchFamily="34" charset="0"/>
              </a:rPr>
              <a:t>Control and Inspection Programmes (SCIPs</a:t>
            </a:r>
            <a:r>
              <a:rPr lang="en-IE" sz="2100" dirty="0" smtClean="0">
                <a:latin typeface="Calibri" pitchFamily="34" charset="0"/>
              </a:rPr>
              <a:t>); 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 smtClean="0">
                <a:latin typeface="Calibri" pitchFamily="34" charset="0"/>
              </a:rPr>
              <a:t>(EP) Technical measures;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 smtClean="0">
                <a:latin typeface="Calibri" pitchFamily="34" charset="0"/>
              </a:rPr>
              <a:t>(MS) Marine Conservation Zones.</a:t>
            </a:r>
            <a:endParaRPr lang="en-GB" altLang="en-US" sz="2100" dirty="0">
              <a:latin typeface="Calibri" pitchFamily="34" charset="0"/>
            </a:endParaRPr>
          </a:p>
          <a:p>
            <a:pPr marL="671512" lvl="2" indent="0"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en-GB" altLang="en-US" sz="1400" dirty="0" smtClean="0">
              <a:latin typeface="Calibri" pitchFamily="34" charset="0"/>
            </a:endParaRPr>
          </a:p>
          <a:p>
            <a:pPr lvl="3" eaLnBrk="1" hangingPunct="1">
              <a:buClr>
                <a:srgbClr val="FF9900"/>
              </a:buClr>
              <a:defRPr/>
            </a:pPr>
            <a:endParaRPr lang="en-GB" altLang="en-US" sz="1900" dirty="0" smtClean="0">
              <a:latin typeface="Calibri" pitchFamily="34" charset="0"/>
            </a:endParaRPr>
          </a:p>
          <a:p>
            <a:pPr marL="671512" lvl="2" indent="0"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en-GB" altLang="en-US" sz="1400" dirty="0" smtClean="0">
              <a:latin typeface="Calibri" pitchFamily="34" charset="0"/>
            </a:endParaRPr>
          </a:p>
          <a:p>
            <a:pPr marL="344487" lvl="1" indent="0" eaLnBrk="1" hangingPunct="1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r>
              <a:rPr lang="en-GB" altLang="en-US" sz="2500" dirty="0" smtClean="0">
                <a:latin typeface="Calibri" pitchFamily="34" charset="0"/>
              </a:rPr>
              <a:t>	</a:t>
            </a:r>
            <a:r>
              <a:rPr lang="en-GB" altLang="en-US" sz="2800" dirty="0" smtClean="0">
                <a:latin typeface="Calibri" pitchFamily="34" charset="0"/>
              </a:rPr>
              <a:t>				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18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>
          <a:xfrm>
            <a:off x="482601" y="331788"/>
            <a:ext cx="8229600" cy="11398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GB" altLang="en-US" sz="4200" dirty="0">
                <a:solidFill>
                  <a:srgbClr val="000099"/>
                </a:solidFill>
                <a:latin typeface="Calibri" pitchFamily="34" charset="0"/>
              </a:rPr>
              <a:t>Year 13 - Current Position</a:t>
            </a:r>
            <a:r>
              <a:rPr lang="en-GB" altLang="en-US" sz="3800" dirty="0">
                <a:solidFill>
                  <a:srgbClr val="000099"/>
                </a:solidFill>
              </a:rPr>
              <a:t/>
            </a:r>
            <a:br>
              <a:rPr lang="en-GB" altLang="en-US" sz="3800" dirty="0">
                <a:solidFill>
                  <a:srgbClr val="000099"/>
                </a:solidFill>
              </a:rPr>
            </a:br>
            <a:r>
              <a:rPr lang="en-GB" altLang="en-US" sz="3800" dirty="0">
                <a:latin typeface="Calibri" pitchFamily="34" charset="0"/>
              </a:rPr>
              <a:t>Expenditure</a:t>
            </a:r>
            <a:endParaRPr lang="en-US" altLang="en-US" sz="3800" dirty="0">
              <a:latin typeface="Calibri" pitchFamily="34" charset="0"/>
            </a:endParaRPr>
          </a:p>
        </p:txBody>
      </p:sp>
      <p:graphicFrame>
        <p:nvGraphicFramePr>
          <p:cNvPr id="226550" name="Group 24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8638298"/>
              </p:ext>
            </p:extLst>
          </p:nvPr>
        </p:nvGraphicFramePr>
        <p:xfrm>
          <a:off x="1187624" y="1772816"/>
          <a:ext cx="6912768" cy="3730624"/>
        </p:xfrm>
        <a:graphic>
          <a:graphicData uri="http://schemas.openxmlformats.org/drawingml/2006/table">
            <a:tbl>
              <a:tblPr/>
              <a:tblGrid>
                <a:gridCol w="2304256"/>
                <a:gridCol w="2304256"/>
                <a:gridCol w="2304256"/>
              </a:tblGrid>
              <a:tr h="750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Approved Budget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01 October 2017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Predicted Expenditure to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30 September 2018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2505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Staff</a:t>
                      </a: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€ 146,393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€ 111,309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2674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Reimbursements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€ 119,400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€ 123,226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2674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Meetings and Information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€ 7,100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€ 3,373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2674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Operating costs 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€ 17,837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€ 19,492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2674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Interpretation and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Translation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€ 70,320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€ 50,130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2674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Fees (Chairman, Audit)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€ 19,400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€ 19,099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216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10800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€ 380,450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€ 326,629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cxnSp>
        <p:nvCxnSpPr>
          <p:cNvPr id="9266" name="AutoShape 65"/>
          <p:cNvCxnSpPr>
            <a:cxnSpLocks noChangeShapeType="1"/>
          </p:cNvCxnSpPr>
          <p:nvPr/>
        </p:nvCxnSpPr>
        <p:spPr bwMode="auto">
          <a:xfrm rot="16200000" flipH="1">
            <a:off x="8675688" y="6308726"/>
            <a:ext cx="1588" cy="1587"/>
          </a:xfrm>
          <a:prstGeom prst="curvedConnector3">
            <a:avLst>
              <a:gd name="adj1" fmla="val 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4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30309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2" name="AutoShape 59"/>
          <p:cNvCxnSpPr>
            <a:cxnSpLocks noChangeShapeType="1"/>
          </p:cNvCxnSpPr>
          <p:nvPr/>
        </p:nvCxnSpPr>
        <p:spPr bwMode="auto">
          <a:xfrm rot="16200000" flipH="1">
            <a:off x="7956550" y="5259389"/>
            <a:ext cx="1587" cy="1588"/>
          </a:xfrm>
          <a:prstGeom prst="curvedConnector3">
            <a:avLst>
              <a:gd name="adj1" fmla="val 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3" name="Rectangle 63"/>
          <p:cNvSpPr>
            <a:spLocks noChangeArrowheads="1"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800" dirty="0">
                <a:solidFill>
                  <a:srgbClr val="000099"/>
                </a:solidFill>
                <a:latin typeface="Calibri" pitchFamily="34" charset="0"/>
              </a:rPr>
              <a:t>Year 13 – Financial Timeline</a:t>
            </a:r>
            <a:endParaRPr lang="en-US" altLang="en-US" sz="4000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1268" name="Text Box 64"/>
          <p:cNvSpPr txBox="1">
            <a:spLocks noChangeArrowheads="1"/>
          </p:cNvSpPr>
          <p:nvPr/>
        </p:nvSpPr>
        <p:spPr bwMode="auto">
          <a:xfrm>
            <a:off x="395289" y="1571626"/>
            <a:ext cx="8064500" cy="403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r>
              <a:rPr lang="en-IE" altLang="en-US" sz="2000" b="1" dirty="0">
                <a:solidFill>
                  <a:srgbClr val="000099"/>
                </a:solidFill>
                <a:sym typeface="Wingdings" pitchFamily="2" charset="2"/>
              </a:rPr>
              <a:t>30 September 2018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110000"/>
              <a:defRPr/>
            </a:pPr>
            <a:r>
              <a:rPr lang="en-IE" altLang="en-US" sz="2000" dirty="0">
                <a:solidFill>
                  <a:srgbClr val="000099"/>
                </a:solidFill>
                <a:sym typeface="Wingdings" pitchFamily="2" charset="2"/>
              </a:rPr>
              <a:t>		End of </a:t>
            </a:r>
            <a:r>
              <a:rPr lang="en-IE" altLang="en-US" sz="2000" dirty="0">
                <a:solidFill>
                  <a:srgbClr val="000099"/>
                </a:solidFill>
              </a:rPr>
              <a:t>Financial Year 13.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r>
              <a:rPr lang="en-IE" altLang="en-US" sz="2000" dirty="0">
                <a:solidFill>
                  <a:srgbClr val="000099"/>
                </a:solidFill>
              </a:rPr>
              <a:t> </a:t>
            </a:r>
            <a:r>
              <a:rPr lang="en-IE" altLang="en-US" sz="2000" b="1" dirty="0">
                <a:solidFill>
                  <a:srgbClr val="000099"/>
                </a:solidFill>
              </a:rPr>
              <a:t>31 October 2018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10000"/>
              <a:defRPr/>
            </a:pPr>
            <a:r>
              <a:rPr lang="en-IE" altLang="en-US" sz="2000" dirty="0">
                <a:solidFill>
                  <a:srgbClr val="000099"/>
                </a:solidFill>
              </a:rPr>
              <a:t>		Close of financial Year 13;		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r>
              <a:rPr lang="en-IE" altLang="en-US" sz="2000" dirty="0">
                <a:solidFill>
                  <a:srgbClr val="000099"/>
                </a:solidFill>
              </a:rPr>
              <a:t> </a:t>
            </a:r>
            <a:r>
              <a:rPr lang="en-IE" altLang="en-US" sz="2000" b="1" dirty="0">
                <a:solidFill>
                  <a:srgbClr val="000099"/>
                </a:solidFill>
              </a:rPr>
              <a:t>November 2018</a:t>
            </a:r>
          </a:p>
          <a:p>
            <a:pPr lvl="2" eaLnBrk="1" hangingPunct="1">
              <a:spcBef>
                <a:spcPct val="20000"/>
              </a:spcBef>
              <a:buClr>
                <a:schemeClr val="accent1"/>
              </a:buClr>
              <a:buSzPct val="110000"/>
              <a:defRPr/>
            </a:pPr>
            <a:r>
              <a:rPr lang="en-IE" altLang="en-US" sz="2000" dirty="0">
                <a:solidFill>
                  <a:srgbClr val="000099"/>
                </a:solidFill>
              </a:rPr>
              <a:t>	Commission notified of final budgetary adjustments.</a:t>
            </a:r>
          </a:p>
          <a:p>
            <a:pPr lvl="2" eaLnBrk="1" hangingPunct="1">
              <a:spcBef>
                <a:spcPct val="20000"/>
              </a:spcBef>
              <a:buClr>
                <a:schemeClr val="accent1"/>
              </a:buClr>
              <a:buSzPct val="110000"/>
              <a:defRPr/>
            </a:pPr>
            <a:r>
              <a:rPr lang="en-IE" altLang="en-US" sz="2000" dirty="0">
                <a:solidFill>
                  <a:srgbClr val="000099"/>
                </a:solidFill>
              </a:rPr>
              <a:t>	Company Audit of Year 13 Income and Expenditure. 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110000"/>
              <a:buFont typeface="Wingdings" pitchFamily="2" charset="2"/>
              <a:buChar char="§"/>
              <a:defRPr/>
            </a:pPr>
            <a:r>
              <a:rPr lang="en-IE" altLang="en-US" sz="2000" dirty="0">
                <a:solidFill>
                  <a:srgbClr val="000099"/>
                </a:solidFill>
              </a:rPr>
              <a:t> </a:t>
            </a:r>
            <a:r>
              <a:rPr lang="en-IE" altLang="en-US" sz="2000" b="1" dirty="0">
                <a:solidFill>
                  <a:srgbClr val="000099"/>
                </a:solidFill>
              </a:rPr>
              <a:t>End-November 2018</a:t>
            </a:r>
          </a:p>
          <a:p>
            <a:pPr lvl="2" eaLnBrk="1" hangingPunct="1">
              <a:spcBef>
                <a:spcPct val="20000"/>
              </a:spcBef>
              <a:buClr>
                <a:schemeClr val="accent1"/>
              </a:buClr>
              <a:buSzPct val="110000"/>
              <a:defRPr/>
            </a:pPr>
            <a:r>
              <a:rPr lang="en-IE" altLang="en-US" sz="2000" dirty="0">
                <a:solidFill>
                  <a:srgbClr val="000099"/>
                </a:solidFill>
              </a:rPr>
              <a:t>	Company Audit certificate, </a:t>
            </a:r>
          </a:p>
          <a:p>
            <a:pPr lvl="2" eaLnBrk="1" hangingPunct="1">
              <a:spcBef>
                <a:spcPct val="20000"/>
              </a:spcBef>
              <a:buClr>
                <a:schemeClr val="accent1"/>
              </a:buClr>
              <a:buSzPct val="110000"/>
              <a:defRPr/>
            </a:pPr>
            <a:r>
              <a:rPr lang="en-IE" altLang="en-US" sz="2000" dirty="0">
                <a:solidFill>
                  <a:srgbClr val="000099"/>
                </a:solidFill>
              </a:rPr>
              <a:t>	Final financial and technical reports, submitted to the 	Commission.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116408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482601" y="3286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800" dirty="0">
                <a:solidFill>
                  <a:srgbClr val="000099"/>
                </a:solidFill>
                <a:latin typeface="Calibri" pitchFamily="34" charset="0"/>
              </a:rPr>
              <a:t>Proposed Budget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800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395288" y="1928813"/>
            <a:ext cx="8229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SzPct val="110000"/>
              <a:buFont typeface="Wingdings" pitchFamily="2" charset="2"/>
              <a:buChar char="§"/>
            </a:pPr>
            <a:endParaRPr lang="en-IE" altLang="en-US" sz="2000" dirty="0">
              <a:solidFill>
                <a:srgbClr val="000099"/>
              </a:solidFill>
              <a:latin typeface="Calibri" pitchFamily="34" charset="0"/>
            </a:endParaRPr>
          </a:p>
          <a:p>
            <a:pPr marL="0" lvl="2" algn="ctr" eaLnBrk="1" hangingPunct="1">
              <a:spcBef>
                <a:spcPts val="0"/>
              </a:spcBef>
              <a:buSzPct val="110000"/>
              <a:buNone/>
            </a:pPr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</a:rPr>
              <a:t>Year 14</a:t>
            </a:r>
          </a:p>
          <a:p>
            <a:pPr lvl="2" eaLnBrk="1" hangingPunct="1">
              <a:buSzPct val="110000"/>
              <a:buFontTx/>
              <a:buNone/>
            </a:pPr>
            <a:endParaRPr lang="en-IE" alt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lvl="2" eaLnBrk="1" hangingPunct="1">
              <a:buSzPct val="110000"/>
              <a:buFontTx/>
              <a:buNone/>
            </a:pPr>
            <a:endParaRPr lang="en-IE" alt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marL="0" lvl="2" algn="ctr" eaLnBrk="1" hangingPunct="1">
              <a:spcBef>
                <a:spcPts val="0"/>
              </a:spcBef>
              <a:buSzPct val="110000"/>
              <a:buNone/>
            </a:pP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01 October 2018 – 30 September 2019</a:t>
            </a:r>
            <a:endParaRPr lang="en-GB" altLang="en-US" sz="2400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3678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138" name="Group 7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28006314"/>
              </p:ext>
            </p:extLst>
          </p:nvPr>
        </p:nvGraphicFramePr>
        <p:xfrm>
          <a:off x="642938" y="1268760"/>
          <a:ext cx="7643812" cy="3202902"/>
        </p:xfrm>
        <a:graphic>
          <a:graphicData uri="http://schemas.openxmlformats.org/drawingml/2006/table">
            <a:tbl>
              <a:tblPr/>
              <a:tblGrid>
                <a:gridCol w="1857375"/>
                <a:gridCol w="1928812"/>
                <a:gridCol w="1815270"/>
                <a:gridCol w="2042355"/>
              </a:tblGrid>
              <a:tr h="762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Non-Eligible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Eligible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604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Commission</a:t>
                      </a: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€ 3,500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€ 300,000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€ 303,500</a:t>
                      </a:r>
                    </a:p>
                  </a:txBody>
                  <a:tcPr marL="0" marR="107999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604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Membership Fees</a:t>
                      </a: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€ 0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€ 56,800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€ 56,800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616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Member States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c.€ 80,000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€ 26,400*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€ 106,400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614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Total 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€ 83,500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€ 383,200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€ 466,700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88108" name="Text Box 44"/>
          <p:cNvSpPr txBox="1">
            <a:spLocks noChangeArrowheads="1"/>
          </p:cNvSpPr>
          <p:nvPr/>
        </p:nvSpPr>
        <p:spPr bwMode="auto">
          <a:xfrm>
            <a:off x="642938" y="4714876"/>
            <a:ext cx="5585246" cy="80235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>
              <a:spcBef>
                <a:spcPct val="50000"/>
              </a:spcBef>
              <a:defRPr/>
            </a:pPr>
            <a:r>
              <a:rPr lang="en-IE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</a:t>
            </a:r>
            <a:r>
              <a:rPr lang="en-IE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IE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Breakdown of Eligible income from Member States: </a:t>
            </a:r>
          </a:p>
          <a:p>
            <a:pPr>
              <a:spcBef>
                <a:spcPct val="50000"/>
              </a:spcBef>
              <a:defRPr/>
            </a:pPr>
            <a:r>
              <a:rPr lang="en-IE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€ 4,400: Belgium, France, Ireland, Netherlands, Spain and United Kingdom. </a:t>
            </a:r>
          </a:p>
        </p:txBody>
      </p:sp>
      <p:sp>
        <p:nvSpPr>
          <p:cNvPr id="12323" name="Rectangle 45"/>
          <p:cNvSpPr>
            <a:spLocks noChangeArrowheads="1"/>
          </p:cNvSpPr>
          <p:nvPr/>
        </p:nvSpPr>
        <p:spPr bwMode="auto">
          <a:xfrm>
            <a:off x="484188" y="323851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800" dirty="0">
                <a:solidFill>
                  <a:srgbClr val="000099"/>
                </a:solidFill>
                <a:latin typeface="Calibri" pitchFamily="34" charset="0"/>
              </a:rPr>
              <a:t>Year 14 – Estimated Income</a:t>
            </a:r>
            <a:endParaRPr lang="en-US" altLang="en-US" sz="3400" dirty="0">
              <a:latin typeface="Calibri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19489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468313" y="331788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IE" altLang="en-US" sz="3800" dirty="0">
                <a:solidFill>
                  <a:srgbClr val="000099"/>
                </a:solidFill>
                <a:latin typeface="Calibri" pitchFamily="34" charset="0"/>
              </a:rPr>
              <a:t>Year 14 – Estimated Expenditure</a:t>
            </a:r>
            <a:endParaRPr lang="en-GB" altLang="en-US" sz="3800" dirty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353355" name="Group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182752"/>
              </p:ext>
            </p:extLst>
          </p:nvPr>
        </p:nvGraphicFramePr>
        <p:xfrm>
          <a:off x="642938" y="1285876"/>
          <a:ext cx="7715251" cy="3848100"/>
        </p:xfrm>
        <a:graphic>
          <a:graphicData uri="http://schemas.openxmlformats.org/drawingml/2006/table">
            <a:tbl>
              <a:tblPr/>
              <a:tblGrid>
                <a:gridCol w="2560910"/>
                <a:gridCol w="1800200"/>
                <a:gridCol w="1728192"/>
                <a:gridCol w="1625949"/>
              </a:tblGrid>
              <a:tr h="760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Non-Eligible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(contribution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 kind)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Eligible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7519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Staff 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€ 60,000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€ 147,000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€ 207,000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Reimbursements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€ 3,500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€ 130,000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€ 133,500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Meetings and information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€ 20,000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€4,000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€ 24,000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Operating costs 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€ 20,000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€ 20,000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Interpretation and Translation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€ 0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€ 57,200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€ 57,200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Fees (Chairman, Audit)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€ 0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€ 25,000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€ 25,000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6780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€ 85,500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€ 383,200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€ 466,700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20508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468313" y="331788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IE" altLang="en-US" sz="3800" dirty="0">
                <a:solidFill>
                  <a:srgbClr val="000099"/>
                </a:solidFill>
                <a:latin typeface="Calibri" pitchFamily="34" charset="0"/>
              </a:rPr>
              <a:t>Year 13/14 – Budget Comparison</a:t>
            </a:r>
            <a:endParaRPr lang="en-GB" altLang="en-US" sz="3800" dirty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353355" name="Group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580450"/>
              </p:ext>
            </p:extLst>
          </p:nvPr>
        </p:nvGraphicFramePr>
        <p:xfrm>
          <a:off x="642938" y="1285876"/>
          <a:ext cx="7715251" cy="3848100"/>
        </p:xfrm>
        <a:graphic>
          <a:graphicData uri="http://schemas.openxmlformats.org/drawingml/2006/table">
            <a:tbl>
              <a:tblPr/>
              <a:tblGrid>
                <a:gridCol w="2560910"/>
                <a:gridCol w="1800200"/>
                <a:gridCol w="1728192"/>
                <a:gridCol w="1625949"/>
              </a:tblGrid>
              <a:tr h="760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This Year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(Year 13)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Proposed Budget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(Year 14)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Difference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(%)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7519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Staff 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€ 146,393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€ 147,000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0.41%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Reimbursements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€ 119,400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€ 130,000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8.88%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Meetings and information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€ 7,100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€4,000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-43.66%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Operating costs 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€ 17,837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€ 20,000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12.13%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Interpretation and Translation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€ 70,320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€ 57,200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-18.66%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068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Fees (Chairman, Audit)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€ 19,400</a:t>
                      </a: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€ 25,000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28.87%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6780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107999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€ 380,450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0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€ 383,200 </a:t>
                      </a:r>
                    </a:p>
                  </a:txBody>
                  <a:tcPr marL="0" marR="10799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0.72%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35185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82601" y="328613"/>
            <a:ext cx="8229600" cy="94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800" dirty="0">
                <a:solidFill>
                  <a:srgbClr val="000099"/>
                </a:solidFill>
                <a:latin typeface="Calibri" pitchFamily="34" charset="0"/>
              </a:rPr>
              <a:t>Year 14 – Financial Timeline</a:t>
            </a:r>
            <a:endParaRPr lang="en-US" altLang="en-US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95288" y="1785938"/>
            <a:ext cx="8353176" cy="3947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>
            <a:lvl1pPr marL="571500" indent="-5715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r>
              <a:rPr lang="en-IE" altLang="en-US" sz="2000" b="1" dirty="0">
                <a:solidFill>
                  <a:srgbClr val="000099"/>
                </a:solidFill>
                <a:latin typeface="Calibri" pitchFamily="34" charset="0"/>
                <a:sym typeface="Wingdings" pitchFamily="2" charset="2"/>
              </a:rPr>
              <a:t> 12 September 2018</a:t>
            </a:r>
          </a:p>
          <a:p>
            <a:pPr eaLnBrk="1" hangingPunct="1">
              <a:buSzPct val="110000"/>
              <a:buNone/>
            </a:pPr>
            <a:r>
              <a:rPr lang="en-GB" altLang="en-US" sz="2000" dirty="0">
                <a:solidFill>
                  <a:srgbClr val="000099"/>
                </a:solidFill>
                <a:latin typeface="Calibri" pitchFamily="34" charset="0"/>
              </a:rPr>
              <a:t>			Ratification of the Year 14 budget.</a:t>
            </a:r>
          </a:p>
          <a:p>
            <a:pPr lvl="1" eaLnBrk="1" hangingPunct="1"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r>
              <a:rPr lang="en-IE" altLang="en-US" sz="2000" b="1" dirty="0">
                <a:solidFill>
                  <a:srgbClr val="000099"/>
                </a:solidFill>
                <a:latin typeface="Calibri" pitchFamily="34" charset="0"/>
              </a:rPr>
              <a:t>by 30 September 2018</a:t>
            </a:r>
          </a:p>
          <a:p>
            <a:pPr eaLnBrk="1" hangingPunct="1">
              <a:buSzPct val="110000"/>
              <a:buNone/>
            </a:pPr>
            <a:r>
              <a:rPr lang="en-IE" altLang="en-US" sz="2000" dirty="0">
                <a:solidFill>
                  <a:srgbClr val="000099"/>
                </a:solidFill>
                <a:latin typeface="Calibri" pitchFamily="34" charset="0"/>
              </a:rPr>
              <a:t>			The budget and the </a:t>
            </a:r>
            <a:r>
              <a:rPr lang="en-IE" altLang="en-US" sz="2000" dirty="0" err="1">
                <a:solidFill>
                  <a:srgbClr val="000099"/>
                </a:solidFill>
                <a:latin typeface="Calibri" pitchFamily="34" charset="0"/>
              </a:rPr>
              <a:t>workplan</a:t>
            </a:r>
            <a:r>
              <a:rPr lang="en-IE" altLang="en-US" sz="2000" dirty="0">
                <a:solidFill>
                  <a:srgbClr val="000099"/>
                </a:solidFill>
                <a:latin typeface="Calibri" pitchFamily="34" charset="0"/>
              </a:rPr>
              <a:t> will be sent to </a:t>
            </a:r>
            <a:r>
              <a:rPr lang="en-GB" altLang="en-US" sz="2000" dirty="0">
                <a:solidFill>
                  <a:srgbClr val="000099"/>
                </a:solidFill>
                <a:latin typeface="Calibri" pitchFamily="34" charset="0"/>
              </a:rPr>
              <a:t>the 			Commission requesting a Specific Grant Agreement for the 		funding 	of the NWWAC in Year 14.</a:t>
            </a:r>
          </a:p>
          <a:p>
            <a:pPr lvl="1" eaLnBrk="1" hangingPunct="1">
              <a:buClr>
                <a:schemeClr val="accent1"/>
              </a:buClr>
              <a:buSzPct val="110000"/>
              <a:buFont typeface="Wingdings" pitchFamily="2" charset="2"/>
              <a:buChar char="§"/>
            </a:pPr>
            <a:r>
              <a:rPr lang="en-IE" altLang="en-US" sz="2000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IE" altLang="en-US" sz="2000" b="1" dirty="0">
                <a:solidFill>
                  <a:srgbClr val="000099"/>
                </a:solidFill>
                <a:latin typeface="Calibri" pitchFamily="34" charset="0"/>
              </a:rPr>
              <a:t>October 2018</a:t>
            </a:r>
          </a:p>
          <a:p>
            <a:pPr eaLnBrk="1" hangingPunct="1">
              <a:buSzPct val="110000"/>
              <a:buFontTx/>
              <a:buNone/>
            </a:pPr>
            <a:r>
              <a:rPr lang="en-GB" altLang="en-US" sz="2500" dirty="0">
                <a:solidFill>
                  <a:srgbClr val="000099"/>
                </a:solidFill>
                <a:latin typeface="Calibri" pitchFamily="34" charset="0"/>
              </a:rPr>
              <a:t>			</a:t>
            </a:r>
            <a:r>
              <a:rPr lang="en-GB" altLang="en-US" sz="2000" dirty="0">
                <a:solidFill>
                  <a:srgbClr val="000099"/>
                </a:solidFill>
                <a:latin typeface="Calibri" pitchFamily="34" charset="0"/>
              </a:rPr>
              <a:t>The Specific Grant Agreement for Year 14 is expected from 		the Commission.</a:t>
            </a:r>
          </a:p>
          <a:p>
            <a:pPr eaLnBrk="1" hangingPunct="1">
              <a:buFont typeface="Wingdings" pitchFamily="2" charset="2"/>
              <a:buNone/>
            </a:pPr>
            <a:endParaRPr lang="en-GB" altLang="en-US" sz="2500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136482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539553" y="2121006"/>
            <a:ext cx="8353425" cy="2616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ctr" anchorCtr="1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Thank you</a:t>
            </a:r>
          </a:p>
          <a:p>
            <a:pPr algn="ctr"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81917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fr-FR" altLang="en-US" sz="2400" b="1" i="1" dirty="0">
                <a:solidFill>
                  <a:srgbClr val="000099"/>
                </a:solidFill>
                <a:latin typeface="Calibri" pitchFamily="34" charset="0"/>
              </a:rPr>
              <a:t/>
            </a:r>
            <a:br>
              <a:rPr lang="fr-FR" altLang="en-US" sz="2400" b="1" i="1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fr-FR" altLang="en-US" sz="2400" b="1" i="1" dirty="0">
                <a:solidFill>
                  <a:srgbClr val="000099"/>
                </a:solidFill>
                <a:latin typeface="Calibri" pitchFamily="34" charset="0"/>
              </a:rPr>
              <a:t/>
            </a:r>
            <a:br>
              <a:rPr lang="fr-FR" altLang="en-US" sz="2400" b="1" i="1" dirty="0">
                <a:solidFill>
                  <a:srgbClr val="000099"/>
                </a:solidFill>
                <a:latin typeface="Calibri" pitchFamily="34" charset="0"/>
              </a:rPr>
            </a:br>
            <a:endParaRPr lang="fr-FR" altLang="en-US" sz="2400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7545" y="908721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en-US" sz="2400" b="1" i="1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fr-FR" altLang="en-US" sz="2400" b="1" i="1" dirty="0">
              <a:solidFill>
                <a:srgbClr val="000099"/>
              </a:solidFill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</a:rPr>
              <a:t>Proposal for decision </a:t>
            </a:r>
          </a:p>
          <a:p>
            <a:pPr marL="0" indent="0" algn="ctr">
              <a:buNone/>
            </a:pPr>
            <a:endParaRPr lang="en-IE" altLang="en-US" sz="3600" dirty="0">
              <a:solidFill>
                <a:srgbClr val="000099"/>
              </a:solidFill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</a:rPr>
              <a:t>That the Year 14 Budget </a:t>
            </a:r>
            <a:r>
              <a:rPr lang="en-IE" altLang="en-US" sz="3600">
                <a:solidFill>
                  <a:srgbClr val="000099"/>
                </a:solidFill>
                <a:latin typeface="Calibri" pitchFamily="34" charset="0"/>
              </a:rPr>
              <a:t>is </a:t>
            </a:r>
            <a:r>
              <a:rPr lang="en-IE" altLang="en-US" sz="3600">
                <a:solidFill>
                  <a:srgbClr val="000099"/>
                </a:solidFill>
                <a:latin typeface="Calibri" pitchFamily="34" charset="0"/>
              </a:rPr>
              <a:t>approved by </a:t>
            </a:r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</a:rPr>
              <a:t>the General Assembly</a:t>
            </a:r>
            <a:endParaRPr lang="en-IE" alt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alt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r-FR" altLang="en-US" sz="2400" dirty="0">
              <a:latin typeface="Calibri" pitchFamily="34" charset="0"/>
            </a:endParaRPr>
          </a:p>
          <a:p>
            <a:pPr eaLnBrk="1" hangingPunct="1"/>
            <a:endParaRPr lang="fr-FR" altLang="en-US" sz="2400" dirty="0">
              <a:latin typeface="Calibri" pitchFamily="34" charset="0"/>
            </a:endParaRPr>
          </a:p>
          <a:p>
            <a:pPr eaLnBrk="1" hangingPunct="1"/>
            <a:endParaRPr lang="fr-FR" altLang="en-US" sz="2400" dirty="0"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15409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46856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E" b="1" dirty="0" smtClean="0"/>
              <a:t>4. Report on membership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0195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805349"/>
          </a:xfrm>
        </p:spPr>
        <p:txBody>
          <a:bodyPr/>
          <a:lstStyle/>
          <a:p>
            <a:r>
              <a:rPr lang="en-GB" altLang="en-US" sz="3600" b="1" dirty="0" smtClean="0">
                <a:solidFill>
                  <a:schemeClr val="tx1"/>
                </a:solidFill>
                <a:latin typeface="Calibri" pitchFamily="34" charset="0"/>
              </a:rPr>
              <a:t>Main areas of Work in Year 13 </a:t>
            </a:r>
            <a:r>
              <a:rPr lang="en-GB" altLang="en-US" sz="2000" b="1" dirty="0" smtClean="0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en-GB" altLang="en-US" sz="2000" b="1" dirty="0" err="1">
                <a:solidFill>
                  <a:schemeClr val="tx1"/>
                </a:solidFill>
                <a:latin typeface="Calibri" pitchFamily="34" charset="0"/>
              </a:rPr>
              <a:t>C</a:t>
            </a:r>
            <a:r>
              <a:rPr lang="en-GB" altLang="en-US" sz="2000" b="1" dirty="0" err="1" smtClean="0">
                <a:solidFill>
                  <a:schemeClr val="tx1"/>
                </a:solidFill>
                <a:latin typeface="Calibri" pitchFamily="34" charset="0"/>
              </a:rPr>
              <a:t>ontd</a:t>
            </a:r>
            <a:r>
              <a:rPr lang="en-GB" altLang="en-US" sz="2000" b="1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IE" altLang="en-US" sz="36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8900"/>
            <a:ext cx="8229600" cy="5078412"/>
          </a:xfrm>
        </p:spPr>
        <p:txBody>
          <a:bodyPr/>
          <a:lstStyle/>
          <a:p>
            <a:pPr marL="344487" lvl="1" indent="0" eaLnBrk="1" hangingPunct="1">
              <a:buClr>
                <a:srgbClr val="FF9900"/>
              </a:buClr>
              <a:buSzPct val="65000"/>
              <a:buNone/>
              <a:defRPr/>
            </a:pPr>
            <a:r>
              <a:rPr lang="en-GB" altLang="en-US" sz="2500" b="1" dirty="0">
                <a:latin typeface="Calibri" pitchFamily="34" charset="0"/>
              </a:rPr>
              <a:t>	</a:t>
            </a: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GB" altLang="en-US" sz="2500" b="1" dirty="0" smtClean="0">
                <a:latin typeface="Calibri" pitchFamily="34" charset="0"/>
              </a:rPr>
              <a:t>Management </a:t>
            </a:r>
            <a:r>
              <a:rPr lang="en-GB" altLang="en-US" sz="2500" b="1" dirty="0">
                <a:latin typeface="Calibri" pitchFamily="34" charset="0"/>
              </a:rPr>
              <a:t>of stocks 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 smtClean="0">
                <a:latin typeface="Calibri" pitchFamily="34" charset="0"/>
              </a:rPr>
              <a:t>Choke risks (Haddock, Whiting)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>
                <a:latin typeface="Calibri" pitchFamily="34" charset="0"/>
              </a:rPr>
              <a:t>Sole in the Eastern Channel;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i="1" dirty="0" err="1" smtClean="0">
                <a:latin typeface="Calibri" pitchFamily="34" charset="0"/>
              </a:rPr>
              <a:t>Nephrops</a:t>
            </a:r>
            <a:r>
              <a:rPr lang="en-GB" altLang="en-US" sz="2100" i="1" dirty="0" smtClean="0">
                <a:latin typeface="Calibri" pitchFamily="34" charset="0"/>
              </a:rPr>
              <a:t> </a:t>
            </a:r>
            <a:r>
              <a:rPr lang="en-GB" altLang="en-US" sz="2100" dirty="0" smtClean="0">
                <a:latin typeface="Calibri" pitchFamily="34" charset="0"/>
              </a:rPr>
              <a:t>(FU16 request for ICES evaluation of advice; mesh size)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 smtClean="0">
                <a:latin typeface="Calibri" pitchFamily="34" charset="0"/>
              </a:rPr>
              <a:t>Underutilisation of Quota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 smtClean="0">
                <a:latin typeface="Calibri" pitchFamily="34" charset="0"/>
              </a:rPr>
              <a:t>Skates</a:t>
            </a:r>
            <a:r>
              <a:rPr lang="en-GB" altLang="en-US" sz="2100" dirty="0">
                <a:latin typeface="Calibri" pitchFamily="34" charset="0"/>
              </a:rPr>
              <a:t>, Rays and </a:t>
            </a:r>
            <a:r>
              <a:rPr lang="en-GB" altLang="en-US" sz="2100" dirty="0" smtClean="0">
                <a:latin typeface="Calibri" pitchFamily="34" charset="0"/>
              </a:rPr>
              <a:t>sharks (Undulate ray, NL Workshop).</a:t>
            </a:r>
          </a:p>
          <a:p>
            <a:pPr marL="671512" lvl="2" indent="0" eaLnBrk="1" hangingPunct="1">
              <a:buClr>
                <a:srgbClr val="FF9900"/>
              </a:buClr>
              <a:buNone/>
              <a:defRPr/>
            </a:pPr>
            <a:endParaRPr lang="en-GB" altLang="en-US" sz="2100" dirty="0" smtClean="0">
              <a:latin typeface="Calibri" pitchFamily="34" charset="0"/>
            </a:endParaRPr>
          </a:p>
          <a:p>
            <a:pPr marL="344487" lvl="1" indent="0" eaLnBrk="1" hangingPunct="1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endParaRPr lang="en-IE" b="1" dirty="0"/>
          </a:p>
          <a:p>
            <a:pPr marL="344487" lvl="1" indent="0" eaLnBrk="1" hangingPunct="1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endParaRPr lang="en-IE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91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8939" y="236539"/>
            <a:ext cx="8229600" cy="1620837"/>
          </a:xfrm>
        </p:spPr>
        <p:txBody>
          <a:bodyPr/>
          <a:lstStyle/>
          <a:p>
            <a:pPr eaLnBrk="1" hangingPunct="1"/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</a:rPr>
              <a:t>Membership Overview  </a:t>
            </a:r>
            <a:r>
              <a:rPr lang="en-IE" altLang="en-US" sz="4800" dirty="0">
                <a:solidFill>
                  <a:srgbClr val="000099"/>
                </a:solidFill>
                <a:latin typeface="Calibri" pitchFamily="34" charset="0"/>
              </a:rPr>
              <a:t/>
            </a:r>
            <a:br>
              <a:rPr lang="en-IE" altLang="en-US" sz="4800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General Assembly and Executive Committee</a:t>
            </a:r>
            <a:b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Years 1 to 14</a:t>
            </a:r>
            <a:endParaRPr lang="en-GB" altLang="en-US" sz="2400" dirty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411348"/>
              </p:ext>
            </p:extLst>
          </p:nvPr>
        </p:nvGraphicFramePr>
        <p:xfrm>
          <a:off x="1098551" y="1908175"/>
          <a:ext cx="7599363" cy="404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12574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title"/>
          </p:nvPr>
        </p:nvSpPr>
        <p:spPr>
          <a:xfrm>
            <a:off x="390525" y="241301"/>
            <a:ext cx="8229600" cy="1401763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</a:rPr>
              <a:t>Membership Overview </a:t>
            </a:r>
            <a:br>
              <a:rPr lang="en-IE" altLang="en-US" sz="3600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Working Groups</a:t>
            </a:r>
            <a:b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Years 1 to 14	 </a:t>
            </a:r>
            <a:b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</a:br>
            <a:endParaRPr lang="en-GB" altLang="en-US" sz="2400" dirty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141360"/>
              </p:ext>
            </p:extLst>
          </p:nvPr>
        </p:nvGraphicFramePr>
        <p:xfrm>
          <a:off x="735014" y="1622426"/>
          <a:ext cx="8089900" cy="4684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09402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388939" y="236539"/>
            <a:ext cx="8229600" cy="13350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</a:rPr>
              <a:t>Membership Overview</a:t>
            </a:r>
            <a:r>
              <a:rPr lang="en-IE" altLang="en-US" sz="4000" dirty="0">
                <a:solidFill>
                  <a:srgbClr val="000099"/>
                </a:solidFill>
                <a:latin typeface="Calibri" pitchFamily="34" charset="0"/>
              </a:rPr>
              <a:t/>
            </a:r>
            <a:br>
              <a:rPr lang="en-IE" altLang="en-US" sz="4000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Composition by Meeting type</a:t>
            </a:r>
            <a:b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Year 14</a:t>
            </a:r>
            <a:endParaRPr lang="en-GB" altLang="en-US" sz="2400" dirty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927950"/>
              </p:ext>
            </p:extLst>
          </p:nvPr>
        </p:nvGraphicFramePr>
        <p:xfrm>
          <a:off x="736600" y="1693863"/>
          <a:ext cx="835660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8550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388939" y="236539"/>
            <a:ext cx="8229600" cy="13350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</a:rPr>
              <a:t>Membership Overview</a:t>
            </a:r>
            <a:r>
              <a:rPr lang="en-IE" altLang="en-US" sz="4000" dirty="0">
                <a:solidFill>
                  <a:srgbClr val="000099"/>
                </a:solidFill>
                <a:latin typeface="Calibri" pitchFamily="34" charset="0"/>
              </a:rPr>
              <a:t/>
            </a:r>
            <a:br>
              <a:rPr lang="en-IE" altLang="en-US" sz="4000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Composition by Member State</a:t>
            </a:r>
            <a:b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</a:br>
            <a:r>
              <a:rPr lang="en-IE" altLang="en-US" sz="2400" dirty="0">
                <a:solidFill>
                  <a:srgbClr val="000099"/>
                </a:solidFill>
                <a:latin typeface="Calibri" pitchFamily="34" charset="0"/>
              </a:rPr>
              <a:t>Year 14</a:t>
            </a:r>
            <a:endParaRPr lang="en-GB" altLang="en-US" sz="2400" dirty="0">
              <a:solidFill>
                <a:srgbClr val="000099"/>
              </a:solidFill>
              <a:latin typeface="Calibri" pitchFamily="34" charset="0"/>
            </a:endParaRP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252955"/>
              </p:ext>
            </p:extLst>
          </p:nvPr>
        </p:nvGraphicFramePr>
        <p:xfrm>
          <a:off x="736600" y="1693863"/>
          <a:ext cx="8223940" cy="4399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1576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23529" y="2478609"/>
            <a:ext cx="8353425" cy="2616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Thank you</a:t>
            </a:r>
          </a:p>
          <a:p>
            <a:pPr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48671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46856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E" b="1" dirty="0" smtClean="0"/>
              <a:t>5. </a:t>
            </a:r>
            <a:r>
              <a:rPr lang="en-IE" b="1" dirty="0"/>
              <a:t>Size of the Executive Committee </a:t>
            </a:r>
            <a:endParaRPr lang="en-IE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334652"/>
              </p:ext>
            </p:extLst>
          </p:nvPr>
        </p:nvGraphicFramePr>
        <p:xfrm>
          <a:off x="611562" y="2060848"/>
          <a:ext cx="7920876" cy="3960441"/>
        </p:xfrm>
        <a:graphic>
          <a:graphicData uri="http://schemas.openxmlformats.org/drawingml/2006/table">
            <a:tbl>
              <a:tblPr/>
              <a:tblGrid>
                <a:gridCol w="1838543"/>
                <a:gridCol w="1067218"/>
                <a:gridCol w="1003023"/>
                <a:gridCol w="1003023"/>
                <a:gridCol w="1003023"/>
                <a:gridCol w="1003023"/>
                <a:gridCol w="1003023"/>
              </a:tblGrid>
              <a:tr h="1221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Year </a:t>
                      </a:r>
                      <a:r>
                        <a:rPr lang="en-IE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en-IE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</a:t>
                      </a:r>
                      <a:endParaRPr lang="en-IE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Option 26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Option 27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Option 28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Option 29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Option 30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221586">
                <a:tc>
                  <a:txBody>
                    <a:bodyPr/>
                    <a:lstStyle/>
                    <a:p>
                      <a:pPr marL="173990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(60 : 40)</a:t>
                      </a:r>
                      <a:endParaRPr lang="en-I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IE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62 : 38)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IE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59 : 41)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IE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61 : 39)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IE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59 : 41)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(60 : 40)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59959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Sector</a:t>
                      </a:r>
                      <a:r>
                        <a:rPr lang="en-IE" sz="16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Organisation 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671">
                <a:tc>
                  <a:txBody>
                    <a:bodyPr/>
                    <a:lstStyle/>
                    <a:p>
                      <a:pPr marL="173990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Other Interest Groups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I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I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5760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46856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E" b="1" dirty="0"/>
              <a:t>6</a:t>
            </a:r>
            <a:r>
              <a:rPr lang="en-IE" b="1" dirty="0" smtClean="0"/>
              <a:t>. </a:t>
            </a:r>
            <a:r>
              <a:rPr lang="en-IE" b="1" dirty="0" smtClean="0"/>
              <a:t>Introduction from the new Secretariat Management team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242667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56792"/>
            <a:ext cx="7623175" cy="3048000"/>
          </a:xfrm>
        </p:spPr>
        <p:txBody>
          <a:bodyPr/>
          <a:lstStyle/>
          <a:p>
            <a:pPr eaLnBrk="1" hangingPunct="1"/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9" y="2478609"/>
            <a:ext cx="8353425" cy="2616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r>
              <a:rPr lang="en-IE" altLang="en-US" sz="3600" dirty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Thank you</a:t>
            </a:r>
          </a:p>
          <a:p>
            <a:pPr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  <a:buClr>
                <a:srgbClr val="000099"/>
              </a:buClr>
              <a:buSzTx/>
              <a:buFontTx/>
              <a:buNone/>
            </a:pPr>
            <a:endParaRPr lang="en-IE" altLang="en-US" sz="2000" dirty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21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805349"/>
          </a:xfrm>
        </p:spPr>
        <p:txBody>
          <a:bodyPr/>
          <a:lstStyle/>
          <a:p>
            <a:r>
              <a:rPr lang="en-GB" altLang="en-US" sz="3600" b="1" dirty="0" smtClean="0">
                <a:solidFill>
                  <a:schemeClr val="tx1"/>
                </a:solidFill>
                <a:latin typeface="Calibri" pitchFamily="34" charset="0"/>
              </a:rPr>
              <a:t>Main areas of Work in Year 13 </a:t>
            </a:r>
            <a:r>
              <a:rPr lang="en-GB" altLang="en-US" sz="2000" b="1" dirty="0" smtClean="0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en-GB" altLang="en-US" sz="2000" b="1" dirty="0" err="1">
                <a:solidFill>
                  <a:schemeClr val="tx1"/>
                </a:solidFill>
                <a:latin typeface="Calibri" pitchFamily="34" charset="0"/>
              </a:rPr>
              <a:t>C</a:t>
            </a:r>
            <a:r>
              <a:rPr lang="en-GB" altLang="en-US" sz="2000" b="1" dirty="0" err="1" smtClean="0">
                <a:solidFill>
                  <a:schemeClr val="tx1"/>
                </a:solidFill>
                <a:latin typeface="Calibri" pitchFamily="34" charset="0"/>
              </a:rPr>
              <a:t>ontd</a:t>
            </a:r>
            <a:r>
              <a:rPr lang="en-GB" altLang="en-US" sz="2000" b="1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IE" altLang="en-US" sz="36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8900"/>
            <a:ext cx="8229600" cy="5078412"/>
          </a:xfrm>
        </p:spPr>
        <p:txBody>
          <a:bodyPr/>
          <a:lstStyle/>
          <a:p>
            <a:pPr marL="671512" lvl="2" indent="0" eaLnBrk="1" hangingPunct="1">
              <a:buClr>
                <a:srgbClr val="FF9900"/>
              </a:buClr>
              <a:buNone/>
              <a:defRPr/>
            </a:pPr>
            <a:endParaRPr lang="en-GB" altLang="en-US" sz="2100" dirty="0" smtClean="0">
              <a:latin typeface="Calibri" pitchFamily="34" charset="0"/>
            </a:endParaRP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GB" altLang="en-US" sz="2500" b="1" dirty="0">
                <a:latin typeface="Calibri" pitchFamily="34" charset="0"/>
              </a:rPr>
              <a:t>Collaboration with External Groups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>
                <a:solidFill>
                  <a:srgbClr val="000000"/>
                </a:solidFill>
                <a:latin typeface="Calibri" pitchFamily="34" charset="0"/>
              </a:rPr>
              <a:t>NWW Member States Group (</a:t>
            </a:r>
            <a:r>
              <a:rPr lang="en-GB" altLang="en-US" sz="1900" dirty="0">
                <a:solidFill>
                  <a:srgbClr val="000000"/>
                </a:solidFill>
                <a:latin typeface="Calibri" pitchFamily="34" charset="0"/>
              </a:rPr>
              <a:t>Routine attendance);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>
                <a:latin typeface="Calibri" pitchFamily="34" charset="0"/>
              </a:rPr>
              <a:t>ICES (</a:t>
            </a:r>
            <a:r>
              <a:rPr lang="en-GB" altLang="en-US" sz="1900" dirty="0" err="1">
                <a:latin typeface="Calibri" pitchFamily="34" charset="0"/>
              </a:rPr>
              <a:t>WkIrish</a:t>
            </a:r>
            <a:r>
              <a:rPr lang="en-GB" altLang="en-US" sz="1900" dirty="0">
                <a:latin typeface="Calibri" pitchFamily="34" charset="0"/>
              </a:rPr>
              <a:t> 4, Sea bass benchmark, MIACO and MIRAC);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>
                <a:solidFill>
                  <a:srgbClr val="000000"/>
                </a:solidFill>
                <a:latin typeface="Calibri" pitchFamily="34" charset="0"/>
              </a:rPr>
              <a:t>EFCA;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>
                <a:solidFill>
                  <a:srgbClr val="000000"/>
                </a:solidFill>
                <a:latin typeface="Calibri" pitchFamily="34" charset="0"/>
              </a:rPr>
              <a:t>EU Expert Group on Fisheries Control;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 err="1">
                <a:solidFill>
                  <a:srgbClr val="000000"/>
                </a:solidFill>
                <a:latin typeface="Calibri" pitchFamily="34" charset="0"/>
              </a:rPr>
              <a:t>Seafish</a:t>
            </a:r>
            <a:r>
              <a:rPr lang="en-GB" altLang="en-US" sz="2100" dirty="0">
                <a:solidFill>
                  <a:srgbClr val="000000"/>
                </a:solidFill>
                <a:latin typeface="Calibri" pitchFamily="34" charset="0"/>
              </a:rPr>
              <a:t> Discard Action Group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100" dirty="0">
                <a:solidFill>
                  <a:srgbClr val="000000"/>
                </a:solidFill>
                <a:latin typeface="Calibri" pitchFamily="34" charset="0"/>
              </a:rPr>
              <a:t>EFARO (Seminar on the reform of the CFP).</a:t>
            </a:r>
            <a:endParaRPr lang="en-GB" altLang="en-US" sz="2100" dirty="0">
              <a:latin typeface="Calibri" pitchFamily="34" charset="0"/>
            </a:endParaRPr>
          </a:p>
          <a:p>
            <a:pPr marL="344487" lvl="1" indent="0" eaLnBrk="1" hangingPunct="1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endParaRPr lang="en-IE" b="1" dirty="0"/>
          </a:p>
          <a:p>
            <a:pPr marL="344487" lvl="1" indent="0" eaLnBrk="1" hangingPunct="1">
              <a:buClr>
                <a:srgbClr val="FF9900"/>
              </a:buClr>
              <a:buSzPct val="65000"/>
              <a:buFont typeface="Wingdings" pitchFamily="2" charset="2"/>
              <a:buNone/>
              <a:defRPr/>
            </a:pPr>
            <a:endParaRPr lang="en-IE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01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805349"/>
          </a:xfrm>
        </p:spPr>
        <p:txBody>
          <a:bodyPr/>
          <a:lstStyle/>
          <a:p>
            <a:r>
              <a:rPr lang="en-GB" altLang="en-US" sz="3600" b="1" dirty="0" smtClean="0">
                <a:solidFill>
                  <a:schemeClr val="tx1"/>
                </a:solidFill>
                <a:latin typeface="Calibri" pitchFamily="34" charset="0"/>
              </a:rPr>
              <a:t>Other relevant work in Year 13</a:t>
            </a:r>
            <a:endParaRPr lang="en-IE" altLang="en-US" sz="36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9"/>
            <a:ext cx="8229600" cy="5005387"/>
          </a:xfrm>
        </p:spPr>
        <p:txBody>
          <a:bodyPr/>
          <a:lstStyle/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GB" altLang="en-US" sz="2500" b="1" dirty="0" smtClean="0">
                <a:latin typeface="Calibri" pitchFamily="34" charset="0"/>
              </a:rPr>
              <a:t>Participation </a:t>
            </a:r>
            <a:r>
              <a:rPr lang="en-GB" altLang="en-US" sz="2500" b="1" dirty="0">
                <a:latin typeface="Calibri" pitchFamily="34" charset="0"/>
              </a:rPr>
              <a:t>in EU projects </a:t>
            </a:r>
            <a:endParaRPr lang="en-GB" altLang="en-US" sz="2500" b="1" dirty="0" smtClean="0">
              <a:latin typeface="Calibri" pitchFamily="34" charset="0"/>
            </a:endParaRPr>
          </a:p>
          <a:p>
            <a:pPr lvl="2" eaLnBrk="1" hangingPunct="1">
              <a:buClr>
                <a:srgbClr val="FF9900"/>
              </a:buClr>
              <a:defRPr/>
            </a:pPr>
            <a:r>
              <a:rPr lang="en-GB" altLang="en-US" sz="2000" dirty="0" smtClean="0">
                <a:latin typeface="Calibri" pitchFamily="34" charset="0"/>
                <a:cs typeface="+mn-cs"/>
              </a:rPr>
              <a:t>Ended - MAREFRAME </a:t>
            </a:r>
            <a:r>
              <a:rPr lang="en-GB" altLang="en-US" sz="2000" dirty="0">
                <a:latin typeface="Calibri" pitchFamily="34" charset="0"/>
                <a:cs typeface="+mn-cs"/>
              </a:rPr>
              <a:t>(FP7: 2014-2017</a:t>
            </a:r>
            <a:r>
              <a:rPr lang="en-GB" altLang="en-US" sz="2000" dirty="0" smtClean="0">
                <a:latin typeface="Calibri" pitchFamily="34" charset="0"/>
                <a:cs typeface="+mn-cs"/>
              </a:rPr>
              <a:t>);</a:t>
            </a:r>
            <a:endParaRPr lang="en-GB" altLang="en-US" sz="2000" dirty="0">
              <a:latin typeface="Calibri" pitchFamily="34" charset="0"/>
              <a:cs typeface="+mn-cs"/>
            </a:endParaRPr>
          </a:p>
          <a:p>
            <a:pPr marL="671512" lvl="2" indent="0"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en-GB" altLang="en-US" sz="1400" dirty="0" smtClean="0">
              <a:latin typeface="Calibri" pitchFamily="34" charset="0"/>
            </a:endParaRP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GB" altLang="en-US" sz="2500" b="1" dirty="0" smtClean="0">
                <a:latin typeface="Calibri" pitchFamily="34" charset="0"/>
              </a:rPr>
              <a:t>Recruitment 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IE" altLang="en-US" sz="2100" dirty="0" smtClean="0">
                <a:latin typeface="Calibri" pitchFamily="34" charset="0"/>
              </a:rPr>
              <a:t>Deputy Executive Secretary</a:t>
            </a:r>
          </a:p>
          <a:p>
            <a:pPr lvl="3" eaLnBrk="1" hangingPunct="1">
              <a:buClr>
                <a:srgbClr val="FF9900"/>
              </a:buClr>
              <a:defRPr/>
            </a:pPr>
            <a:r>
              <a:rPr lang="en-IE" altLang="en-US" sz="1900" dirty="0" smtClean="0">
                <a:latin typeface="Calibri" pitchFamily="34" charset="0"/>
              </a:rPr>
              <a:t>Sara Vandamme (01 December 2017 – present)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IE" altLang="en-US" sz="2100" dirty="0" smtClean="0">
                <a:latin typeface="Calibri" pitchFamily="34" charset="0"/>
              </a:rPr>
              <a:t>Financial </a:t>
            </a:r>
            <a:r>
              <a:rPr lang="en-IE" altLang="en-US" sz="2100" dirty="0">
                <a:latin typeface="Calibri" pitchFamily="34" charset="0"/>
              </a:rPr>
              <a:t>Administrator and Event </a:t>
            </a:r>
            <a:r>
              <a:rPr lang="en-IE" altLang="en-US" sz="2100" dirty="0" smtClean="0">
                <a:latin typeface="Calibri" pitchFamily="34" charset="0"/>
              </a:rPr>
              <a:t>Manager</a:t>
            </a:r>
          </a:p>
          <a:p>
            <a:pPr lvl="3" eaLnBrk="1" hangingPunct="1">
              <a:buClr>
                <a:srgbClr val="FF9900"/>
              </a:buClr>
              <a:defRPr/>
            </a:pPr>
            <a:r>
              <a:rPr lang="en-IE" altLang="en-US" sz="1900" dirty="0" smtClean="0">
                <a:latin typeface="Calibri" pitchFamily="34" charset="0"/>
              </a:rPr>
              <a:t>Rachel Maher (08 January – 15 June 2018)</a:t>
            </a:r>
          </a:p>
          <a:p>
            <a:pPr lvl="3" eaLnBrk="1" hangingPunct="1">
              <a:buClr>
                <a:srgbClr val="FF9900"/>
              </a:buClr>
              <a:defRPr/>
            </a:pPr>
            <a:r>
              <a:rPr lang="en-IE" altLang="en-US" sz="1900" dirty="0" smtClean="0">
                <a:latin typeface="Calibri" pitchFamily="34" charset="0"/>
              </a:rPr>
              <a:t>Monica Negoita (19 June 2018 - present)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IE" altLang="en-US" sz="2100" dirty="0" smtClean="0">
                <a:latin typeface="Calibri" pitchFamily="34" charset="0"/>
              </a:rPr>
              <a:t>Executive Assistant (Vacant)</a:t>
            </a:r>
          </a:p>
          <a:p>
            <a:pPr lvl="3" eaLnBrk="1" hangingPunct="1">
              <a:buClr>
                <a:srgbClr val="FF9900"/>
              </a:buClr>
              <a:defRPr/>
            </a:pPr>
            <a:r>
              <a:rPr lang="en-IE" altLang="en-US" sz="1900" dirty="0">
                <a:latin typeface="Calibri" pitchFamily="34" charset="0"/>
              </a:rPr>
              <a:t>Deirdre </a:t>
            </a:r>
            <a:r>
              <a:rPr lang="en-IE" altLang="en-US" sz="1900" dirty="0" smtClean="0">
                <a:latin typeface="Calibri" pitchFamily="34" charset="0"/>
              </a:rPr>
              <a:t>Hoare ( 01 February - 22 June 2018)</a:t>
            </a:r>
            <a:r>
              <a:rPr lang="en-GB" altLang="en-US" sz="2300" dirty="0" smtClean="0">
                <a:latin typeface="Calibri" pitchFamily="34" charset="0"/>
              </a:rPr>
              <a:t/>
            </a:r>
            <a:br>
              <a:rPr lang="en-GB" altLang="en-US" sz="2300" dirty="0" smtClean="0">
                <a:latin typeface="Calibri" pitchFamily="34" charset="0"/>
              </a:rPr>
            </a:br>
            <a:endParaRPr lang="en-GB" altLang="en-US" sz="2300" dirty="0" smtClean="0">
              <a:latin typeface="Calibri" pitchFamily="34" charset="0"/>
            </a:endParaRPr>
          </a:p>
          <a:p>
            <a:pPr marL="671512" lvl="2" indent="0" eaLnBrk="1" hangingPunct="1">
              <a:buClr>
                <a:srgbClr val="FF9900"/>
              </a:buClr>
              <a:buNone/>
              <a:defRPr/>
            </a:pPr>
            <a:endParaRPr lang="en-GB" altLang="en-US" sz="2100" dirty="0" smtClean="0">
              <a:latin typeface="Calibri" pitchFamily="34" charset="0"/>
            </a:endParaRPr>
          </a:p>
          <a:p>
            <a:pPr marL="671512" lvl="2" indent="0" eaLnBrk="1" hangingPunct="1">
              <a:buClr>
                <a:srgbClr val="FF9900"/>
              </a:buClr>
              <a:buFont typeface="Wingdings" pitchFamily="2" charset="2"/>
              <a:buNone/>
              <a:defRPr/>
            </a:pPr>
            <a:endParaRPr lang="en-GB" altLang="en-US" sz="1400" dirty="0" smtClean="0">
              <a:latin typeface="Calibri" pitchFamily="34" charset="0"/>
            </a:endParaRPr>
          </a:p>
          <a:p>
            <a:pPr>
              <a:defRPr/>
            </a:pPr>
            <a:endParaRPr lang="en-IE" dirty="0"/>
          </a:p>
        </p:txBody>
      </p:sp>
      <p:grpSp>
        <p:nvGrpSpPr>
          <p:cNvPr id="8" name="Group 7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69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17539" y="1214438"/>
            <a:ext cx="7623175" cy="1990725"/>
          </a:xfrm>
        </p:spPr>
        <p:txBody>
          <a:bodyPr/>
          <a:lstStyle/>
          <a:p>
            <a:pPr eaLnBrk="1" hangingPunct="1"/>
            <a:r>
              <a:rPr lang="fr-FR" altLang="en-US" sz="4000" b="1" dirty="0" err="1" smtClean="0">
                <a:solidFill>
                  <a:schemeClr val="tx1"/>
                </a:solidFill>
                <a:latin typeface="Calibri" pitchFamily="34" charset="0"/>
              </a:rPr>
              <a:t>Year</a:t>
            </a:r>
            <a:r>
              <a:rPr lang="fr-FR" altLang="en-US" sz="4000" b="1" dirty="0" smtClean="0">
                <a:solidFill>
                  <a:schemeClr val="tx1"/>
                </a:solidFill>
                <a:latin typeface="Calibri" pitchFamily="34" charset="0"/>
              </a:rPr>
              <a:t> 13</a:t>
            </a:r>
            <a: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fr-FR" altLang="en-US" sz="4000" b="1" dirty="0" smtClean="0">
                <a:solidFill>
                  <a:schemeClr val="tx1"/>
                </a:solidFill>
                <a:latin typeface="Calibri" pitchFamily="34" charset="0"/>
              </a:rPr>
              <a:t>31 </a:t>
            </a:r>
            <a: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  <a:t>Meetings of the NWWAC </a:t>
            </a:r>
            <a:br>
              <a:rPr lang="fr-FR" altLang="en-US" sz="40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fr-FR" altLang="en-US" sz="4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060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328614"/>
            <a:ext cx="8229600" cy="652462"/>
          </a:xfrm>
        </p:spPr>
        <p:txBody>
          <a:bodyPr/>
          <a:lstStyle/>
          <a:p>
            <a:pPr eaLnBrk="1" hangingPunct="1"/>
            <a:r>
              <a:rPr lang="en-GB" altLang="en-US" sz="3600" b="1" dirty="0" smtClean="0">
                <a:solidFill>
                  <a:schemeClr val="tx1"/>
                </a:solidFill>
                <a:latin typeface="Calibri" pitchFamily="34" charset="0"/>
              </a:rPr>
              <a:t>Year 13 – NWWAC Meetings</a:t>
            </a:r>
            <a:endParaRPr lang="en-US" altLang="en-US" sz="36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0728"/>
            <a:ext cx="8229600" cy="511177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IE" altLang="en-US" sz="9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altLang="en-US" sz="2500" b="1" dirty="0" smtClean="0">
                <a:solidFill>
                  <a:srgbClr val="000000"/>
                </a:solidFill>
                <a:latin typeface="Calibri" pitchFamily="34" charset="0"/>
              </a:rPr>
              <a:t>1 </a:t>
            </a:r>
            <a:r>
              <a:rPr lang="en-IE" altLang="en-US" sz="2500" b="1" dirty="0">
                <a:solidFill>
                  <a:srgbClr val="000000"/>
                </a:solidFill>
                <a:latin typeface="Calibri" pitchFamily="34" charset="0"/>
              </a:rPr>
              <a:t>General Assembly </a:t>
            </a:r>
          </a:p>
          <a:p>
            <a:pPr lvl="2" eaLnBrk="1" hangingPunct="1">
              <a:buClr>
                <a:srgbClr val="FF9900"/>
              </a:buClr>
            </a:pPr>
            <a:r>
              <a:rPr lang="en-IE" altLang="en-US" sz="2000" dirty="0" smtClean="0">
                <a:latin typeface="Calibri" pitchFamily="34" charset="0"/>
              </a:rPr>
              <a:t>GA/AGM 	September 2018</a:t>
            </a:r>
          </a:p>
          <a:p>
            <a:pPr lvl="1" eaLnBrk="1" hangingPunct="1"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IE" altLang="en-US" sz="1200" dirty="0" smtClean="0">
              <a:latin typeface="Calibri" pitchFamily="34" charset="0"/>
            </a:endParaRP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altLang="en-US" sz="2500" b="1" dirty="0" smtClean="0">
                <a:solidFill>
                  <a:srgbClr val="000000"/>
                </a:solidFill>
                <a:latin typeface="Calibri" pitchFamily="34" charset="0"/>
              </a:rPr>
              <a:t>3 </a:t>
            </a:r>
            <a:r>
              <a:rPr lang="en-IE" altLang="en-US" sz="2500" b="1" dirty="0">
                <a:solidFill>
                  <a:srgbClr val="000000"/>
                </a:solidFill>
                <a:latin typeface="Calibri" pitchFamily="34" charset="0"/>
              </a:rPr>
              <a:t>Executive Committee </a:t>
            </a:r>
          </a:p>
          <a:p>
            <a:pPr lvl="2" eaLnBrk="1" hangingPunct="1">
              <a:buClr>
                <a:srgbClr val="FF9900"/>
              </a:buClr>
            </a:pPr>
            <a:r>
              <a:rPr lang="en-IE" altLang="en-US" sz="2000" dirty="0" smtClean="0">
                <a:latin typeface="Calibri" pitchFamily="34" charset="0"/>
              </a:rPr>
              <a:t>Madrid	  	March 2018</a:t>
            </a:r>
          </a:p>
          <a:p>
            <a:pPr lvl="2" eaLnBrk="1" hangingPunct="1">
              <a:buClr>
                <a:srgbClr val="FF9900"/>
              </a:buClr>
            </a:pPr>
            <a:r>
              <a:rPr lang="en-IE" altLang="en-US" sz="2000" dirty="0" smtClean="0">
                <a:latin typeface="Calibri" pitchFamily="34" charset="0"/>
              </a:rPr>
              <a:t>Ghent		July 2018</a:t>
            </a:r>
          </a:p>
          <a:p>
            <a:pPr lvl="2" eaLnBrk="1" hangingPunct="1">
              <a:buClr>
                <a:srgbClr val="FF9900"/>
              </a:buClr>
            </a:pPr>
            <a:r>
              <a:rPr lang="en-IE" altLang="en-US" sz="2000" dirty="0" smtClean="0">
                <a:latin typeface="Calibri" pitchFamily="34" charset="0"/>
              </a:rPr>
              <a:t>Dublin		September 2018</a:t>
            </a:r>
          </a:p>
          <a:p>
            <a:pPr lvl="2" eaLnBrk="1" hangingPunct="1">
              <a:buFontTx/>
              <a:buNone/>
            </a:pPr>
            <a:endParaRPr lang="en-IE" altLang="en-US" sz="1200" dirty="0" smtClean="0">
              <a:latin typeface="Calibri" pitchFamily="34" charset="0"/>
            </a:endParaRPr>
          </a:p>
          <a:p>
            <a:pPr lvl="1" eaLnBrk="1" hangingPunct="1">
              <a:buClr>
                <a:srgbClr val="FF9900"/>
              </a:buClr>
              <a:buSzPct val="65000"/>
              <a:buFont typeface="Wingdings" pitchFamily="2" charset="2"/>
              <a:buChar char="n"/>
              <a:defRPr/>
            </a:pPr>
            <a:r>
              <a:rPr lang="en-IE" altLang="en-US" sz="2500" b="1" dirty="0" smtClean="0">
                <a:solidFill>
                  <a:srgbClr val="000000"/>
                </a:solidFill>
                <a:latin typeface="Calibri" pitchFamily="34" charset="0"/>
              </a:rPr>
              <a:t>12 Sub-regional Working Groups</a:t>
            </a:r>
          </a:p>
          <a:p>
            <a:pPr lvl="2" eaLnBrk="1" hangingPunct="1">
              <a:buClr>
                <a:srgbClr val="FF9900"/>
              </a:buClr>
              <a:defRPr/>
            </a:pPr>
            <a:r>
              <a:rPr lang="en-IE" altLang="en-US" sz="2000" dirty="0" smtClean="0">
                <a:latin typeface="Calibri" pitchFamily="34" charset="0"/>
              </a:rPr>
              <a:t>Dublin		November 2017 (WG4)</a:t>
            </a:r>
            <a:endParaRPr lang="en-IE" altLang="en-US" sz="2000" dirty="0">
              <a:latin typeface="Calibri" pitchFamily="34" charset="0"/>
            </a:endParaRPr>
          </a:p>
          <a:p>
            <a:pPr lvl="2" eaLnBrk="1" hangingPunct="1">
              <a:buClr>
                <a:srgbClr val="FF9900"/>
              </a:buClr>
            </a:pPr>
            <a:r>
              <a:rPr lang="en-IE" altLang="en-US" sz="2000" dirty="0" smtClean="0">
                <a:latin typeface="Calibri" pitchFamily="34" charset="0"/>
              </a:rPr>
              <a:t>Madrid		March 2018</a:t>
            </a:r>
          </a:p>
          <a:p>
            <a:pPr lvl="2" eaLnBrk="1" hangingPunct="1">
              <a:buClr>
                <a:srgbClr val="FF9900"/>
              </a:buClr>
            </a:pPr>
            <a:r>
              <a:rPr lang="en-IE" altLang="en-US" sz="2000" dirty="0" smtClean="0">
                <a:latin typeface="Calibri" pitchFamily="34" charset="0"/>
              </a:rPr>
              <a:t>Ghent		July 2018</a:t>
            </a:r>
          </a:p>
          <a:p>
            <a:pPr lvl="2" eaLnBrk="1" hangingPunct="1">
              <a:buClr>
                <a:srgbClr val="FF9900"/>
              </a:buClr>
            </a:pPr>
            <a:r>
              <a:rPr lang="en-IE" altLang="en-US" sz="2000" dirty="0" smtClean="0">
                <a:latin typeface="Calibri" pitchFamily="34" charset="0"/>
              </a:rPr>
              <a:t>Dublin		September 2018</a:t>
            </a:r>
            <a:endParaRPr lang="en-IE" altLang="en-US" sz="2000" dirty="0">
              <a:latin typeface="Calibri" pitchFamily="34" charset="0"/>
            </a:endParaRPr>
          </a:p>
          <a:p>
            <a:pPr marL="344487" lvl="1" indent="0" eaLnBrk="1" hangingPunct="1">
              <a:buClr>
                <a:srgbClr val="FF9900"/>
              </a:buClr>
              <a:buSzPct val="65000"/>
              <a:buNone/>
              <a:defRPr/>
            </a:pPr>
            <a:endParaRPr lang="en-IE" altLang="en-US" sz="2100" b="1" dirty="0">
              <a:solidFill>
                <a:srgbClr val="000000"/>
              </a:solidFill>
              <a:latin typeface="Calibri" pitchFamily="34" charset="0"/>
            </a:endParaRPr>
          </a:p>
          <a:p>
            <a:pPr marL="671512" lvl="2" indent="0" eaLnBrk="1" hangingPunct="1">
              <a:buClr>
                <a:srgbClr val="FF9900"/>
              </a:buClr>
              <a:buNone/>
            </a:pPr>
            <a:endParaRPr lang="en-IE" altLang="en-US" sz="1200" dirty="0"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77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0995"/>
            <a:ext cx="8229600" cy="793750"/>
          </a:xfrm>
        </p:spPr>
        <p:txBody>
          <a:bodyPr/>
          <a:lstStyle/>
          <a:p>
            <a:pPr eaLnBrk="1" hangingPunct="1"/>
            <a:r>
              <a:rPr lang="fr-FR" altLang="en-US" sz="3600" b="1" dirty="0" err="1" smtClean="0">
                <a:solidFill>
                  <a:schemeClr val="tx1"/>
                </a:solidFill>
                <a:latin typeface="Calibri" pitchFamily="34" charset="0"/>
              </a:rPr>
              <a:t>Year</a:t>
            </a:r>
            <a:r>
              <a:rPr lang="fr-FR" altLang="en-US" sz="3600" b="1" dirty="0" smtClean="0">
                <a:solidFill>
                  <a:schemeClr val="tx1"/>
                </a:solidFill>
                <a:latin typeface="Calibri" pitchFamily="34" charset="0"/>
              </a:rPr>
              <a:t> 13 – NWWAC Meetings </a:t>
            </a:r>
            <a:r>
              <a:rPr lang="fr-FR" altLang="en-US" sz="2400" dirty="0" smtClean="0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fr-FR" altLang="en-US" sz="2400" dirty="0" err="1" smtClean="0">
                <a:solidFill>
                  <a:schemeClr val="tx1"/>
                </a:solidFill>
                <a:latin typeface="Calibri" pitchFamily="34" charset="0"/>
              </a:rPr>
              <a:t>contd</a:t>
            </a:r>
            <a:r>
              <a:rPr lang="fr-FR" altLang="en-US" sz="24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fr-FR" altLang="en-US" sz="3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51458"/>
            <a:ext cx="8641208" cy="4797822"/>
          </a:xfrm>
        </p:spPr>
        <p:txBody>
          <a:bodyPr/>
          <a:lstStyle/>
          <a:p>
            <a:pPr marL="450850" indent="-368300" eaLnBrk="1" hangingPunct="1">
              <a:buClr>
                <a:srgbClr val="FF9900"/>
              </a:buClr>
              <a:defRPr/>
            </a:pPr>
            <a:r>
              <a:rPr lang="en-IE" altLang="en-US" sz="2200" b="1" dirty="0">
                <a:latin typeface="Calibri" pitchFamily="34" charset="0"/>
              </a:rPr>
              <a:t>8</a:t>
            </a:r>
            <a:r>
              <a:rPr lang="en-IE" altLang="en-US" sz="2200" b="1" dirty="0" smtClean="0">
                <a:latin typeface="Calibri" pitchFamily="34" charset="0"/>
              </a:rPr>
              <a:t> </a:t>
            </a:r>
            <a:r>
              <a:rPr lang="en-IE" altLang="en-US" sz="22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IE" altLang="en-US" sz="2200" b="1" dirty="0">
                <a:latin typeface="Calibri" pitchFamily="34" charset="0"/>
              </a:rPr>
              <a:t>Horizontal Working </a:t>
            </a:r>
            <a:r>
              <a:rPr lang="en-IE" altLang="en-US" sz="2200" b="1" dirty="0" smtClean="0">
                <a:latin typeface="Calibri" pitchFamily="34" charset="0"/>
              </a:rPr>
              <a:t>Groups/Focus Groups</a:t>
            </a:r>
            <a:endParaRPr lang="en-IE" altLang="en-US" sz="22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711200" lvl="2" indent="-315913" eaLnBrk="1" hangingPunct="1">
              <a:buClr>
                <a:srgbClr val="FF9900"/>
              </a:buClr>
              <a:defRPr/>
            </a:pPr>
            <a:r>
              <a:rPr lang="en-IE" sz="2000" b="1" dirty="0" smtClean="0">
                <a:latin typeface="Calibri" pitchFamily="34" charset="0"/>
                <a:ea typeface="ＭＳ Ｐゴシック" charset="0"/>
              </a:rPr>
              <a:t>Sole Management 7d</a:t>
            </a:r>
          </a:p>
          <a:p>
            <a:pPr marL="712787" lvl="3" indent="0" eaLnBrk="1" hangingPunct="1">
              <a:buClr>
                <a:srgbClr val="FF9900"/>
              </a:buClr>
              <a:buNone/>
              <a:defRPr/>
            </a:pPr>
            <a:r>
              <a:rPr lang="en-IE" dirty="0" err="1">
                <a:latin typeface="Calibri" pitchFamily="34" charset="0"/>
              </a:rPr>
              <a:t>Webex</a:t>
            </a:r>
            <a:r>
              <a:rPr lang="en-IE" dirty="0">
                <a:latin typeface="Calibri" pitchFamily="34" charset="0"/>
              </a:rPr>
              <a:t> (November 2017)</a:t>
            </a:r>
          </a:p>
          <a:p>
            <a:pPr marL="711200" lvl="2" indent="-315913" eaLnBrk="1" hangingPunct="1">
              <a:buClr>
                <a:srgbClr val="FF9900"/>
              </a:buClr>
              <a:defRPr/>
            </a:pPr>
            <a:r>
              <a:rPr lang="en-IE" sz="2000" b="1" dirty="0" smtClean="0">
                <a:latin typeface="Calibri" pitchFamily="34" charset="0"/>
                <a:ea typeface="ＭＳ Ｐゴシック" charset="0"/>
              </a:rPr>
              <a:t>Landing Obligation</a:t>
            </a:r>
            <a:endParaRPr lang="en-IE" sz="2000" dirty="0" smtClean="0">
              <a:latin typeface="Calibri" pitchFamily="34" charset="0"/>
              <a:ea typeface="ＭＳ Ｐゴシック" charset="0"/>
            </a:endParaRPr>
          </a:p>
          <a:p>
            <a:pPr marL="763587" lvl="3" indent="0" eaLnBrk="1" hangingPunct="1">
              <a:buClr>
                <a:srgbClr val="FF9900"/>
              </a:buClr>
              <a:buNone/>
              <a:defRPr/>
            </a:pPr>
            <a:r>
              <a:rPr lang="en-IE" dirty="0" smtClean="0">
                <a:latin typeface="Calibri" pitchFamily="34" charset="0"/>
              </a:rPr>
              <a:t>3 Advice Drafting Groups </a:t>
            </a:r>
            <a:r>
              <a:rPr lang="en-IE" dirty="0">
                <a:latin typeface="Calibri" pitchFamily="34" charset="0"/>
              </a:rPr>
              <a:t>(</a:t>
            </a:r>
            <a:r>
              <a:rPr lang="en-IE" dirty="0" smtClean="0">
                <a:latin typeface="Calibri" pitchFamily="34" charset="0"/>
              </a:rPr>
              <a:t>Dublin: January (2), July 2018)</a:t>
            </a:r>
            <a:endParaRPr lang="en-IE" dirty="0">
              <a:latin typeface="Calibri" pitchFamily="34" charset="0"/>
            </a:endParaRPr>
          </a:p>
          <a:p>
            <a:pPr marL="762000" lvl="2" eaLnBrk="1" hangingPunct="1">
              <a:buClr>
                <a:srgbClr val="FF9900"/>
              </a:buClr>
              <a:defRPr/>
            </a:pPr>
            <a:r>
              <a:rPr lang="en-IE" altLang="en-US" sz="2000" b="1" dirty="0" smtClean="0">
                <a:latin typeface="Calibri" pitchFamily="34" charset="0"/>
              </a:rPr>
              <a:t>Technical Conservation Measures</a:t>
            </a:r>
          </a:p>
          <a:p>
            <a:pPr marL="763587" lvl="3" indent="0" eaLnBrk="1" hangingPunct="1">
              <a:buClr>
                <a:srgbClr val="FF9900"/>
              </a:buClr>
              <a:buNone/>
              <a:defRPr/>
            </a:pPr>
            <a:r>
              <a:rPr lang="en-IE" altLang="en-US" dirty="0" smtClean="0">
                <a:latin typeface="Calibri" pitchFamily="34" charset="0"/>
              </a:rPr>
              <a:t>Madrid (March 2018), Ghent (July 2018)</a:t>
            </a:r>
          </a:p>
          <a:p>
            <a:pPr marL="762000" lvl="2" eaLnBrk="1" hangingPunct="1">
              <a:buClr>
                <a:srgbClr val="FF9900"/>
              </a:buClr>
              <a:defRPr/>
            </a:pPr>
            <a:r>
              <a:rPr lang="en-IE" altLang="en-US" sz="2000" b="1" dirty="0">
                <a:solidFill>
                  <a:srgbClr val="000000"/>
                </a:solidFill>
                <a:latin typeface="Calibri" pitchFamily="34" charset="0"/>
              </a:rPr>
              <a:t>Control and Compliance</a:t>
            </a:r>
          </a:p>
          <a:p>
            <a:pPr marL="712788" lvl="2" indent="-177800" eaLnBrk="1" hangingPunct="1">
              <a:buClr>
                <a:srgbClr val="FF9900"/>
              </a:buClr>
              <a:buNone/>
              <a:defRPr/>
            </a:pPr>
            <a:r>
              <a:rPr lang="en-IE" altLang="en-US" sz="2000" dirty="0">
                <a:solidFill>
                  <a:srgbClr val="000000"/>
                </a:solidFill>
                <a:latin typeface="Calibri" pitchFamily="34" charset="0"/>
              </a:rPr>
              <a:t>	 Dublin (January 2018)</a:t>
            </a:r>
          </a:p>
          <a:p>
            <a:pPr marL="762000" lvl="2" eaLnBrk="1" hangingPunct="1">
              <a:buClr>
                <a:srgbClr val="FF9900"/>
              </a:buClr>
              <a:defRPr/>
            </a:pPr>
            <a:r>
              <a:rPr lang="en-IE" altLang="en-US" sz="2000" b="1" dirty="0" smtClean="0">
                <a:solidFill>
                  <a:srgbClr val="000000"/>
                </a:solidFill>
                <a:latin typeface="Calibri" pitchFamily="34" charset="0"/>
              </a:rPr>
              <a:t>Seismic Surveys; Gear Development (ICES); updates and presentations</a:t>
            </a:r>
          </a:p>
          <a:p>
            <a:pPr marL="717550" lvl="2" indent="0" eaLnBrk="1" hangingPunct="1">
              <a:buClr>
                <a:srgbClr val="FF9900"/>
              </a:buClr>
              <a:buNone/>
              <a:tabLst>
                <a:tab pos="712788" algn="l"/>
              </a:tabLst>
              <a:defRPr/>
            </a:pP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</a:rPr>
              <a:t> Dublin (September 2018)</a:t>
            </a:r>
          </a:p>
          <a:p>
            <a:pPr marL="1023937" lvl="3" indent="0" eaLnBrk="1" hangingPunct="1">
              <a:buNone/>
              <a:defRPr/>
            </a:pPr>
            <a:endParaRPr lang="en-IE" sz="1800" b="1" dirty="0" smtClean="0">
              <a:latin typeface="Calibri" pitchFamily="34" charset="0"/>
              <a:ea typeface="ＭＳ Ｐゴシック" charset="0"/>
            </a:endParaRPr>
          </a:p>
          <a:p>
            <a:pPr marL="450850" indent="-368300" eaLnBrk="1" hangingPunct="1">
              <a:buClr>
                <a:srgbClr val="FF9900"/>
              </a:buClr>
              <a:defRPr/>
            </a:pPr>
            <a:r>
              <a:rPr lang="en-IE" altLang="en-US" sz="2200" b="1" dirty="0" smtClean="0">
                <a:latin typeface="Calibri" pitchFamily="34" charset="0"/>
              </a:rPr>
              <a:t>1 Inter-AC  </a:t>
            </a:r>
            <a:endParaRPr lang="en-IE" sz="2200" b="1" dirty="0">
              <a:latin typeface="Calibri" pitchFamily="34" charset="0"/>
            </a:endParaRPr>
          </a:p>
          <a:p>
            <a:pPr marL="712788" lvl="2" indent="-261938" eaLnBrk="1" hangingPunct="1">
              <a:buNone/>
              <a:defRPr/>
            </a:pP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</a:rPr>
              <a:t>	</a:t>
            </a:r>
            <a:r>
              <a:rPr lang="en-IE" altLang="en-US" sz="2000" b="1" dirty="0">
                <a:latin typeface="Calibri" pitchFamily="34" charset="0"/>
              </a:rPr>
              <a:t> Functioning of the Advisory Councils </a:t>
            </a:r>
            <a:endParaRPr lang="en-IE" altLang="en-US" sz="2000" b="1" dirty="0" smtClean="0">
              <a:latin typeface="Calibri" pitchFamily="34" charset="0"/>
            </a:endParaRPr>
          </a:p>
          <a:p>
            <a:pPr marL="712788" lvl="2" indent="-261938" eaLnBrk="1" hangingPunct="1">
              <a:buNone/>
              <a:defRPr/>
            </a:pPr>
            <a:r>
              <a:rPr lang="en-IE" altLang="en-US" sz="2000" b="1" dirty="0">
                <a:solidFill>
                  <a:srgbClr val="000000"/>
                </a:solidFill>
                <a:latin typeface="Calibri" pitchFamily="34" charset="0"/>
              </a:rPr>
              <a:t>	</a:t>
            </a:r>
            <a:r>
              <a:rPr lang="en-IE" altLang="en-US" sz="20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IE" altLang="en-US" sz="2000" dirty="0" smtClean="0">
                <a:solidFill>
                  <a:srgbClr val="000000"/>
                </a:solidFill>
                <a:latin typeface="Calibri" pitchFamily="34" charset="0"/>
              </a:rPr>
              <a:t>Den Hague April 2018 (PELAC)</a:t>
            </a:r>
            <a:endParaRPr lang="en-IE" altLang="en-US" sz="2000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468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2532</Words>
  <Application>Microsoft Office PowerPoint</Application>
  <PresentationFormat>On-screen Show (4:3)</PresentationFormat>
  <Paragraphs>668</Paragraphs>
  <Slides>47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General Assembly</vt:lpstr>
      <vt:lpstr>PowerPoint Presentation</vt:lpstr>
      <vt:lpstr>Main areas of Work in Year 13</vt:lpstr>
      <vt:lpstr>Main areas of Work in Year 13 (Contd)</vt:lpstr>
      <vt:lpstr>Main areas of Work in Year 13 (Contd)</vt:lpstr>
      <vt:lpstr>Other relevant work in Year 13</vt:lpstr>
      <vt:lpstr>Year 13  31 Meetings of the NWWAC  </vt:lpstr>
      <vt:lpstr>Year 13 – NWWAC Meetings</vt:lpstr>
      <vt:lpstr>Year 13 – NWWAC Meetings (contd)</vt:lpstr>
      <vt:lpstr>Year 13 – NWWAC Meetings (Contd)</vt:lpstr>
      <vt:lpstr>Year 13  External Meetings with NWWAC participation</vt:lpstr>
      <vt:lpstr>Year 13 - External Meetings – Some examples</vt:lpstr>
      <vt:lpstr>Year 13 - External Meetings – Some examples</vt:lpstr>
      <vt:lpstr>Year 13    Letters, Opinions and Advice 20 submissions</vt:lpstr>
      <vt:lpstr>Letters, Opinions and Advice  </vt:lpstr>
      <vt:lpstr>Letters, Opinions and Advice </vt:lpstr>
      <vt:lpstr>Letters, Opinions and Advice </vt:lpstr>
      <vt:lpstr>Letters, Opinions and Advice </vt:lpstr>
      <vt:lpstr>Year 14 (01 October 2018 – 30 September 2019)  Work Programme  The work programme for Year 14 (October 2018 - September 2019) must be submitted to the Commission by 30 September 2017  </vt:lpstr>
      <vt:lpstr>Priority Areas</vt:lpstr>
      <vt:lpstr>Generic Work Areas</vt:lpstr>
      <vt:lpstr>NWWAC Plenary Meetings</vt:lpstr>
      <vt:lpstr>Other meetings in Year 14</vt:lpstr>
      <vt:lpstr>Year 14 (1 October 2018 – 30 September 2019)  ADOPTION of the Work Programme  </vt:lpstr>
      <vt:lpstr> Thank you </vt:lpstr>
      <vt:lpstr>PowerPoint Presentation</vt:lpstr>
      <vt:lpstr>PowerPoint Presentation</vt:lpstr>
      <vt:lpstr>PowerPoint Presentation</vt:lpstr>
      <vt:lpstr>PowerPoint Presentation</vt:lpstr>
      <vt:lpstr>Year 13 - Current Position Expenditure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  <vt:lpstr>Membership Overview   General Assembly and Executive Committee Years 1 to 14</vt:lpstr>
      <vt:lpstr>Membership Overview  Working Groups Years 1 to 14   </vt:lpstr>
      <vt:lpstr>Membership Overview Composition by Meeting type Year 14</vt:lpstr>
      <vt:lpstr>Membership Overview Composition by Member State Year 14</vt:lpstr>
      <vt:lpstr>PowerPoint Presentation</vt:lpstr>
      <vt:lpstr>PowerPoint Presentation</vt:lpstr>
      <vt:lpstr>PowerPoint Presentation</vt:lpstr>
      <vt:lpstr> 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NWWAC ACTION POINTS</dc:title>
  <dc:creator>Schoute, Barbara</dc:creator>
  <cp:lastModifiedBy>Vandamme, Sara</cp:lastModifiedBy>
  <cp:revision>22</cp:revision>
  <cp:lastPrinted>2016-09-01T10:32:20Z</cp:lastPrinted>
  <dcterms:created xsi:type="dcterms:W3CDTF">2015-09-07T16:44:37Z</dcterms:created>
  <dcterms:modified xsi:type="dcterms:W3CDTF">2018-09-11T11:07:50Z</dcterms:modified>
</cp:coreProperties>
</file>