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87" r:id="rId3"/>
    <p:sldId id="263" r:id="rId4"/>
    <p:sldId id="259" r:id="rId5"/>
    <p:sldId id="285" r:id="rId6"/>
    <p:sldId id="286" r:id="rId7"/>
    <p:sldId id="282" r:id="rId8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72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D5759-0266-4B1A-8BD8-3B00A0CA0777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69C72-08F6-4EB8-914F-2AD88FE1BC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1659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87791-F6D3-45C5-A4F5-65798C1894D3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56D64-116D-4420-86D4-28DDBAF955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679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CF236A9-C224-4A1A-BFDA-0277FBB7589C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231" y="4714168"/>
            <a:ext cx="5334627" cy="44684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358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850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994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034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70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124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842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827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716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9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918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C591C-8C9A-434D-A15C-75FF0A6C575B}" type="datetimeFigureOut">
              <a:rPr lang="en-IE" smtClean="0"/>
              <a:t>25/06/2018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25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79915"/>
            <a:ext cx="4200467" cy="12294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en-IE" b="1" dirty="0"/>
              <a:t>NWWAC </a:t>
            </a:r>
            <a:r>
              <a:rPr lang="en-IE" b="1" dirty="0" smtClean="0"/>
              <a:t>Working Group </a:t>
            </a:r>
            <a:r>
              <a:rPr lang="en-IE" b="1" dirty="0" smtClean="0"/>
              <a:t>2</a:t>
            </a: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>
            <a:normAutofit/>
          </a:bodyPr>
          <a:lstStyle/>
          <a:p>
            <a:endParaRPr lang="en-IE" sz="2400" dirty="0" smtClean="0"/>
          </a:p>
          <a:p>
            <a:r>
              <a:rPr lang="en-IE" sz="2400" dirty="0" smtClean="0"/>
              <a:t>Celtic Sea</a:t>
            </a:r>
            <a:endParaRPr lang="en-IE" sz="2400" dirty="0" smtClean="0"/>
          </a:p>
          <a:p>
            <a:pPr algn="l"/>
            <a:endParaRPr lang="en-IE" sz="2400" dirty="0" smtClean="0"/>
          </a:p>
          <a:p>
            <a:pPr algn="l"/>
            <a:r>
              <a:rPr lang="en-IE" sz="2400" dirty="0" smtClean="0"/>
              <a:t>Ghent, 4 July 2018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04982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>
                <a:solidFill>
                  <a:prstClr val="black"/>
                </a:solidFill>
              </a:rPr>
              <a:t>1. </a:t>
            </a:r>
            <a:r>
              <a:rPr lang="en-IE" b="1">
                <a:solidFill>
                  <a:prstClr val="black"/>
                </a:solidFill>
              </a:rPr>
              <a:t>Action </a:t>
            </a:r>
            <a:r>
              <a:rPr lang="en-IE" b="1" smtClean="0">
                <a:solidFill>
                  <a:prstClr val="black"/>
                </a:solidFill>
              </a:rPr>
              <a:t>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3700" dirty="0" smtClean="0"/>
          </a:p>
          <a:p>
            <a:pPr marL="0" indent="0">
              <a:buNone/>
            </a:pPr>
            <a:endParaRPr lang="en-IE" sz="37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384176"/>
            <a:ext cx="8579296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solidFill>
                  <a:srgbClr val="00B050"/>
                </a:solidFill>
              </a:rPr>
              <a:t>The </a:t>
            </a:r>
            <a:r>
              <a:rPr lang="en-IE" sz="2400" dirty="0">
                <a:solidFill>
                  <a:srgbClr val="00B050"/>
                </a:solidFill>
              </a:rPr>
              <a:t>NWWAC to revisit the advice on Celtic Sea haddock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solidFill>
                  <a:srgbClr val="00B050"/>
                </a:solidFill>
              </a:rPr>
              <a:t>The </a:t>
            </a:r>
            <a:r>
              <a:rPr lang="en-IE" sz="2400" dirty="0">
                <a:solidFill>
                  <a:srgbClr val="00B050"/>
                </a:solidFill>
              </a:rPr>
              <a:t>Nephrops advice to be sent to the EC to request ICES evaluation; 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solidFill>
                  <a:srgbClr val="00B050"/>
                </a:solidFill>
              </a:rPr>
              <a:t>The </a:t>
            </a:r>
            <a:r>
              <a:rPr lang="en-IE" sz="2400" dirty="0">
                <a:solidFill>
                  <a:srgbClr val="00B050"/>
                </a:solidFill>
              </a:rPr>
              <a:t>Secretariat to collate a comprehensive bibliography on the effects of seismic surveys on the marine environment;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solidFill>
                  <a:srgbClr val="00B050"/>
                </a:solidFill>
              </a:rPr>
              <a:t>The </a:t>
            </a:r>
            <a:r>
              <a:rPr lang="en-IE" sz="2400" dirty="0">
                <a:solidFill>
                  <a:srgbClr val="00B050"/>
                </a:solidFill>
              </a:rPr>
              <a:t>previous advice on the removal of Plaice in 7.hjk from the TAC regime should be revisited and the EC asked for more </a:t>
            </a:r>
            <a:r>
              <a:rPr lang="en-IE" sz="2400" dirty="0" smtClean="0">
                <a:solidFill>
                  <a:srgbClr val="00B050"/>
                </a:solidFill>
              </a:rPr>
              <a:t>input</a:t>
            </a:r>
          </a:p>
          <a:p>
            <a:pPr marL="0" indent="0">
              <a:buNone/>
            </a:pPr>
            <a:endParaRPr lang="en-IE" sz="1400" dirty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en-IE" sz="2400" dirty="0" smtClean="0">
                <a:solidFill>
                  <a:srgbClr val="00B050"/>
                </a:solidFill>
              </a:rPr>
              <a:t>The </a:t>
            </a:r>
            <a:r>
              <a:rPr lang="en-IE" sz="2400" dirty="0">
                <a:solidFill>
                  <a:srgbClr val="00B050"/>
                </a:solidFill>
              </a:rPr>
              <a:t>Secretariat to distribute a link to the Fishing into the Future report ‘Guidelines for Industry-Science data collection’.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IE" sz="2400" dirty="0" smtClean="0">
                <a:solidFill>
                  <a:srgbClr val="00B050"/>
                </a:solidFill>
              </a:rPr>
              <a:t>Mr </a:t>
            </a:r>
            <a:r>
              <a:rPr lang="en-IE" sz="2400" dirty="0">
                <a:solidFill>
                  <a:srgbClr val="00B050"/>
                </a:solidFill>
              </a:rPr>
              <a:t>Kelly to send details of relevant selectivity studies to the Secretariat, for distribution.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IE" sz="2400" dirty="0">
                <a:solidFill>
                  <a:srgbClr val="00B050"/>
                </a:solidFill>
              </a:rPr>
              <a:t>The EC to send details of a previous economic assessment on Celtic Sea haddock, for distribution to AC members</a:t>
            </a:r>
            <a:r>
              <a:rPr lang="en-IE" sz="2400" dirty="0" smtClean="0">
                <a:solidFill>
                  <a:srgbClr val="00B0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51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>
                <a:solidFill>
                  <a:prstClr val="black"/>
                </a:solidFill>
              </a:rPr>
              <a:t>1. </a:t>
            </a:r>
            <a:r>
              <a:rPr lang="en-IE" b="1">
                <a:solidFill>
                  <a:prstClr val="black"/>
                </a:solidFill>
              </a:rPr>
              <a:t>Action </a:t>
            </a:r>
            <a:r>
              <a:rPr lang="en-IE" b="1" smtClean="0">
                <a:solidFill>
                  <a:prstClr val="black"/>
                </a:solidFill>
              </a:rPr>
              <a:t>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3700" dirty="0" smtClean="0"/>
          </a:p>
          <a:p>
            <a:pPr marL="0" indent="0">
              <a:buNone/>
            </a:pPr>
            <a:endParaRPr lang="en-IE" sz="37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384176"/>
            <a:ext cx="8579296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8"/>
            </a:pPr>
            <a:r>
              <a:rPr lang="en-IE" sz="2400" dirty="0" smtClean="0">
                <a:solidFill>
                  <a:srgbClr val="00B050"/>
                </a:solidFill>
              </a:rPr>
              <a:t>The </a:t>
            </a:r>
            <a:r>
              <a:rPr lang="en-IE" sz="2400" dirty="0">
                <a:solidFill>
                  <a:srgbClr val="00B050"/>
                </a:solidFill>
              </a:rPr>
              <a:t>Secretariat to follow up with ICES to determine if there were any plans for an ICES meeting to benchmark Celtic Sea haddock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IE" sz="2400" dirty="0" smtClean="0">
                <a:solidFill>
                  <a:srgbClr val="00B050"/>
                </a:solidFill>
              </a:rPr>
              <a:t>Ms </a:t>
            </a:r>
            <a:r>
              <a:rPr lang="en-IE" sz="2400" dirty="0">
                <a:solidFill>
                  <a:srgbClr val="00B050"/>
                </a:solidFill>
              </a:rPr>
              <a:t>Fernandez to assist the Secretariat to write a request to the EC to provide data to allow the NWWAC to conduct an analysis on the underutilisation of quota by Member State.</a:t>
            </a:r>
          </a:p>
        </p:txBody>
      </p:sp>
    </p:spTree>
    <p:extLst>
      <p:ext uri="{BB962C8B-B14F-4D97-AF65-F5344CB8AC3E}">
        <p14:creationId xmlns:p14="http://schemas.microsoft.com/office/powerpoint/2010/main" val="244608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2. Drafting advice to inform the Fishing Opportunities for 2019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72208"/>
            <a:ext cx="843528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IE" sz="2200" b="1" dirty="0"/>
          </a:p>
        </p:txBody>
      </p:sp>
    </p:spTree>
    <p:extLst>
      <p:ext uri="{BB962C8B-B14F-4D97-AF65-F5344CB8AC3E}">
        <p14:creationId xmlns:p14="http://schemas.microsoft.com/office/powerpoint/2010/main" val="11146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083352" cy="1143000"/>
          </a:xfrm>
        </p:spPr>
        <p:txBody>
          <a:bodyPr>
            <a:normAutofit/>
          </a:bodyPr>
          <a:lstStyle/>
          <a:p>
            <a:pPr lvl="0" algn="l"/>
            <a:r>
              <a:rPr lang="en-IE" b="1" dirty="0" smtClean="0">
                <a:solidFill>
                  <a:prstClr val="black"/>
                </a:solidFill>
              </a:rPr>
              <a:t>3. </a:t>
            </a:r>
            <a:r>
              <a:rPr lang="en-IE" b="1" dirty="0"/>
              <a:t>Follow up on previous discussions </a:t>
            </a:r>
            <a:br>
              <a:rPr lang="en-IE" b="1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72208"/>
            <a:ext cx="843528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IE" sz="2200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384176"/>
            <a:ext cx="8579296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buFont typeface="+mj-lt"/>
              <a:buAutoNum type="arabicPeriod"/>
            </a:pPr>
            <a:r>
              <a:rPr lang="en-IE" sz="2400" dirty="0"/>
              <a:t>Bibliography of Seismic surveys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E" sz="2400" dirty="0"/>
              <a:t>Data analysis </a:t>
            </a:r>
            <a:r>
              <a:rPr lang="en-US" sz="2400" dirty="0"/>
              <a:t>on the </a:t>
            </a:r>
            <a:r>
              <a:rPr lang="en-US" sz="2400" dirty="0" err="1"/>
              <a:t>underutilisation</a:t>
            </a:r>
            <a:r>
              <a:rPr lang="en-US" sz="2400" dirty="0"/>
              <a:t> of quota by Member </a:t>
            </a:r>
            <a:r>
              <a:rPr lang="en-US" sz="2400" dirty="0" smtClean="0"/>
              <a:t>State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2318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5. Summary of Action 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6043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605136"/>
            <a:ext cx="7623175" cy="3048000"/>
          </a:xfrm>
        </p:spPr>
        <p:txBody>
          <a:bodyPr>
            <a:normAutofit fontScale="90000"/>
          </a:bodyPr>
          <a:lstStyle/>
          <a:p>
            <a:pPr algn="l"/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r>
              <a:rPr lang="en-IE" altLang="en-US" sz="4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Thank you</a:t>
            </a:r>
            <a:br>
              <a:rPr lang="en-IE" altLang="en-US" sz="4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endParaRPr lang="en-US" altLang="en-US" sz="4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7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237</Words>
  <Application>Microsoft Office PowerPoint</Application>
  <PresentationFormat>On-screen Show (4:3)</PresentationFormat>
  <Paragraphs>24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NWWAC Working Group 2</vt:lpstr>
      <vt:lpstr>1. Action points</vt:lpstr>
      <vt:lpstr>1. Action points</vt:lpstr>
      <vt:lpstr>2. Drafting advice to inform the Fishing Opportunities for 2019</vt:lpstr>
      <vt:lpstr>3. Follow up on previous discussions  </vt:lpstr>
      <vt:lpstr>5. Summary of Action Points</vt:lpstr>
      <vt:lpstr>   Thank you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NWWAC ACTION POINTS</dc:title>
  <dc:creator>Schoute, Barbara</dc:creator>
  <cp:lastModifiedBy>Vandamme, Sara</cp:lastModifiedBy>
  <cp:revision>46</cp:revision>
  <cp:lastPrinted>2015-09-15T10:48:00Z</cp:lastPrinted>
  <dcterms:created xsi:type="dcterms:W3CDTF">2015-09-07T16:44:37Z</dcterms:created>
  <dcterms:modified xsi:type="dcterms:W3CDTF">2018-06-25T11:37:59Z</dcterms:modified>
</cp:coreProperties>
</file>