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handoutMasterIdLst>
    <p:handoutMasterId r:id="rId11"/>
  </p:handoutMasterIdLst>
  <p:sldIdLst>
    <p:sldId id="260" r:id="rId2"/>
    <p:sldId id="287" r:id="rId3"/>
    <p:sldId id="288" r:id="rId4"/>
    <p:sldId id="290" r:id="rId5"/>
    <p:sldId id="259" r:id="rId6"/>
    <p:sldId id="289" r:id="rId7"/>
    <p:sldId id="286" r:id="rId8"/>
    <p:sldId id="282" r:id="rId9"/>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58" d="100"/>
          <a:sy n="58" d="100"/>
        </p:scale>
        <p:origin x="775" y="4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8EBD5759-0266-4B1A-8BD8-3B00A0CA0777}" type="datetimeFigureOut">
              <a:rPr lang="en-IE" smtClean="0"/>
              <a:t>04/07/2018</a:t>
            </a:fld>
            <a:endParaRPr lang="en-IE"/>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5EF69C72-08F6-4EB8-914F-2AD88FE1BCD4}" type="slidenum">
              <a:rPr lang="en-IE" smtClean="0"/>
              <a:t>‹#›</a:t>
            </a:fld>
            <a:endParaRPr lang="en-IE"/>
          </a:p>
        </p:txBody>
      </p:sp>
    </p:spTree>
    <p:extLst>
      <p:ext uri="{BB962C8B-B14F-4D97-AF65-F5344CB8AC3E}">
        <p14:creationId xmlns:p14="http://schemas.microsoft.com/office/powerpoint/2010/main" val="3181659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92B87791-F6D3-45C5-A4F5-65798C1894D3}" type="datetimeFigureOut">
              <a:rPr lang="en-IE" smtClean="0"/>
              <a:t>04/07/2018</a:t>
            </a:fld>
            <a:endParaRPr lang="en-IE"/>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66750" y="4714875"/>
            <a:ext cx="5335588"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28163"/>
            <a:ext cx="2889250" cy="4968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778250" y="9428163"/>
            <a:ext cx="2889250" cy="496887"/>
          </a:xfrm>
          <a:prstGeom prst="rect">
            <a:avLst/>
          </a:prstGeom>
        </p:spPr>
        <p:txBody>
          <a:bodyPr vert="horz" lIns="91440" tIns="45720" rIns="91440" bIns="45720" rtlCol="0" anchor="b"/>
          <a:lstStyle>
            <a:lvl1pPr algn="r">
              <a:defRPr sz="1200"/>
            </a:lvl1pPr>
          </a:lstStyle>
          <a:p>
            <a:fld id="{84A56D64-116D-4420-86D4-28DDBAF95575}" type="slidenum">
              <a:rPr lang="en-IE" smtClean="0"/>
              <a:t>‹#›</a:t>
            </a:fld>
            <a:endParaRPr lang="en-IE"/>
          </a:p>
        </p:txBody>
      </p:sp>
    </p:spTree>
    <p:extLst>
      <p:ext uri="{BB962C8B-B14F-4D97-AF65-F5344CB8AC3E}">
        <p14:creationId xmlns:p14="http://schemas.microsoft.com/office/powerpoint/2010/main" val="2056792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ea typeface="MS PGothic" pitchFamily="34" charset="-128"/>
              </a:defRPr>
            </a:lvl1pPr>
            <a:lvl2pPr marL="742950" indent="-285750" defTabSz="915988" eaLnBrk="0" hangingPunct="0">
              <a:spcBef>
                <a:spcPct val="30000"/>
              </a:spcBef>
              <a:defRPr sz="1200">
                <a:solidFill>
                  <a:schemeClr val="tx1"/>
                </a:solidFill>
                <a:latin typeface="Arial" charset="0"/>
                <a:ea typeface="MS PGothic" pitchFamily="34" charset="-128"/>
              </a:defRPr>
            </a:lvl2pPr>
            <a:lvl3pPr marL="1143000" indent="-228600" defTabSz="915988" eaLnBrk="0" hangingPunct="0">
              <a:spcBef>
                <a:spcPct val="30000"/>
              </a:spcBef>
              <a:defRPr sz="1200">
                <a:solidFill>
                  <a:schemeClr val="tx1"/>
                </a:solidFill>
                <a:latin typeface="Arial" charset="0"/>
                <a:ea typeface="MS PGothic" pitchFamily="34" charset="-128"/>
              </a:defRPr>
            </a:lvl3pPr>
            <a:lvl4pPr marL="1600200" indent="-228600" defTabSz="915988" eaLnBrk="0" hangingPunct="0">
              <a:spcBef>
                <a:spcPct val="30000"/>
              </a:spcBef>
              <a:defRPr sz="1200">
                <a:solidFill>
                  <a:schemeClr val="tx1"/>
                </a:solidFill>
                <a:latin typeface="Arial" charset="0"/>
                <a:ea typeface="MS PGothic" pitchFamily="34" charset="-128"/>
              </a:defRPr>
            </a:lvl4pPr>
            <a:lvl5pPr marL="2057400" indent="-228600" defTabSz="915988" eaLnBrk="0" hangingPunct="0">
              <a:spcBef>
                <a:spcPct val="30000"/>
              </a:spcBef>
              <a:defRPr sz="1200">
                <a:solidFill>
                  <a:schemeClr val="tx1"/>
                </a:solidFill>
                <a:latin typeface="Arial" charset="0"/>
                <a:ea typeface="MS PGothic"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6CF236A9-C224-4A1A-BFDA-0277FBB7589C}" type="slidenum">
              <a:rPr lang="en-US" altLang="en-US" smtClean="0">
                <a:solidFill>
                  <a:prstClr val="black"/>
                </a:solidFill>
              </a:rPr>
              <a:pPr eaLnBrk="1" hangingPunct="1">
                <a:spcBef>
                  <a:spcPct val="0"/>
                </a:spcBef>
              </a:pPr>
              <a:t>8</a:t>
            </a:fld>
            <a:endParaRPr lang="en-US" altLang="en-US" dirty="0" smtClean="0">
              <a:solidFill>
                <a:prstClr val="black"/>
              </a:solidFill>
            </a:endParaRPr>
          </a:p>
        </p:txBody>
      </p:sp>
      <p:sp>
        <p:nvSpPr>
          <p:cNvPr id="41987" name="Rectangle 2"/>
          <p:cNvSpPr>
            <a:spLocks noGrp="1" noRot="1" noChangeAspect="1" noChangeArrowheads="1" noTextEdit="1"/>
          </p:cNvSpPr>
          <p:nvPr>
            <p:ph type="sldImg"/>
          </p:nvPr>
        </p:nvSpPr>
        <p:spPr>
          <a:xfrm>
            <a:off x="854075" y="744538"/>
            <a:ext cx="4960938" cy="3721100"/>
          </a:xfrm>
          <a:ln/>
        </p:spPr>
      </p:sp>
      <p:sp>
        <p:nvSpPr>
          <p:cNvPr id="41988" name="Rectangle 3"/>
          <p:cNvSpPr>
            <a:spLocks noGrp="1" noChangeArrowheads="1"/>
          </p:cNvSpPr>
          <p:nvPr>
            <p:ph type="body" idx="1"/>
          </p:nvPr>
        </p:nvSpPr>
        <p:spPr>
          <a:xfrm>
            <a:off x="667231" y="4714168"/>
            <a:ext cx="5334627" cy="446849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en-US" dirty="0" smtClean="0"/>
          </a:p>
        </p:txBody>
      </p:sp>
    </p:spTree>
    <p:extLst>
      <p:ext uri="{BB962C8B-B14F-4D97-AF65-F5344CB8AC3E}">
        <p14:creationId xmlns:p14="http://schemas.microsoft.com/office/powerpoint/2010/main" val="2945831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04/07/2018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183584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04/07/2018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928508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04/07/2018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079949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04/07/2018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3410346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5C591C-8C9A-434D-A15C-75FF0A6C575B}" type="datetimeFigureOut">
              <a:rPr lang="en-IE" smtClean="0"/>
              <a:t>04/07/2018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58702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555C591C-8C9A-434D-A15C-75FF0A6C575B}" type="datetimeFigureOut">
              <a:rPr lang="en-IE" smtClean="0"/>
              <a:t>04/07/2018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1691240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555C591C-8C9A-434D-A15C-75FF0A6C575B}" type="datetimeFigureOut">
              <a:rPr lang="en-IE" smtClean="0"/>
              <a:t>04/07/2018</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1998421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555C591C-8C9A-434D-A15C-75FF0A6C575B}" type="datetimeFigureOut">
              <a:rPr lang="en-IE" smtClean="0"/>
              <a:t>04/07/2018</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058271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C591C-8C9A-434D-A15C-75FF0A6C575B}" type="datetimeFigureOut">
              <a:rPr lang="en-IE" smtClean="0"/>
              <a:t>04/07/2018</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1107169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5C591C-8C9A-434D-A15C-75FF0A6C575B}" type="datetimeFigureOut">
              <a:rPr lang="en-IE" smtClean="0"/>
              <a:t>04/07/2018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909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5C591C-8C9A-434D-A15C-75FF0A6C575B}" type="datetimeFigureOut">
              <a:rPr lang="en-IE" smtClean="0"/>
              <a:t>04/07/2018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829186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5C591C-8C9A-434D-A15C-75FF0A6C575B}" type="datetimeFigureOut">
              <a:rPr lang="en-IE" smtClean="0"/>
              <a:t>04/07/2018</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81D9A-05DB-4E4E-935B-4134488B5E41}" type="slidenum">
              <a:rPr lang="en-IE" smtClean="0"/>
              <a:t>‹#›</a:t>
            </a:fld>
            <a:endParaRPr lang="en-IE"/>
          </a:p>
        </p:txBody>
      </p:sp>
    </p:spTree>
    <p:extLst>
      <p:ext uri="{BB962C8B-B14F-4D97-AF65-F5344CB8AC3E}">
        <p14:creationId xmlns:p14="http://schemas.microsoft.com/office/powerpoint/2010/main" val="3432540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5976" y="5079915"/>
            <a:ext cx="4200467" cy="1229405"/>
          </a:xfrm>
          <a:prstGeom prst="rect">
            <a:avLst/>
          </a:prstGeom>
        </p:spPr>
      </p:pic>
      <p:sp>
        <p:nvSpPr>
          <p:cNvPr id="2" name="Title 1"/>
          <p:cNvSpPr>
            <a:spLocks noGrp="1"/>
          </p:cNvSpPr>
          <p:nvPr>
            <p:ph type="ctrTitle"/>
          </p:nvPr>
        </p:nvSpPr>
        <p:spPr>
          <a:xfrm>
            <a:off x="685800" y="2204864"/>
            <a:ext cx="7772400" cy="1470025"/>
          </a:xfrm>
        </p:spPr>
        <p:txBody>
          <a:bodyPr/>
          <a:lstStyle/>
          <a:p>
            <a:r>
              <a:rPr lang="en-IE" b="1" dirty="0"/>
              <a:t>NWWAC </a:t>
            </a:r>
            <a:r>
              <a:rPr lang="en-IE" b="1" dirty="0" smtClean="0"/>
              <a:t>Working Group 4</a:t>
            </a:r>
            <a:endParaRPr lang="en-IE" b="1" dirty="0"/>
          </a:p>
        </p:txBody>
      </p:sp>
      <p:sp>
        <p:nvSpPr>
          <p:cNvPr id="3" name="Subtitle 2"/>
          <p:cNvSpPr>
            <a:spLocks noGrp="1"/>
          </p:cNvSpPr>
          <p:nvPr>
            <p:ph type="subTitle" idx="1"/>
          </p:nvPr>
        </p:nvSpPr>
        <p:spPr>
          <a:xfrm>
            <a:off x="1371600" y="3501008"/>
            <a:ext cx="6400800" cy="1752600"/>
          </a:xfrm>
        </p:spPr>
        <p:txBody>
          <a:bodyPr>
            <a:normAutofit lnSpcReduction="10000"/>
          </a:bodyPr>
          <a:lstStyle/>
          <a:p>
            <a:endParaRPr lang="en-IE" sz="2400" dirty="0" smtClean="0"/>
          </a:p>
          <a:p>
            <a:r>
              <a:rPr lang="en-IE" sz="2400" dirty="0" smtClean="0"/>
              <a:t>Irish Sea</a:t>
            </a:r>
          </a:p>
          <a:p>
            <a:pPr algn="l"/>
            <a:endParaRPr lang="en-IE" sz="2400" dirty="0" smtClean="0"/>
          </a:p>
          <a:p>
            <a:pPr algn="l"/>
            <a:r>
              <a:rPr lang="en-IE" sz="2400" dirty="0" smtClean="0"/>
              <a:t>Ghent, 4 July 2018</a:t>
            </a:r>
            <a:endParaRPr lang="en-IE" sz="2400" dirty="0"/>
          </a:p>
        </p:txBody>
      </p:sp>
    </p:spTree>
    <p:extLst>
      <p:ext uri="{BB962C8B-B14F-4D97-AF65-F5344CB8AC3E}">
        <p14:creationId xmlns:p14="http://schemas.microsoft.com/office/powerpoint/2010/main" val="1049827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E" b="1" dirty="0">
                <a:solidFill>
                  <a:prstClr val="black"/>
                </a:solidFill>
              </a:rPr>
              <a:t>1. </a:t>
            </a:r>
            <a:r>
              <a:rPr lang="en-IE" b="1">
                <a:solidFill>
                  <a:prstClr val="black"/>
                </a:solidFill>
              </a:rPr>
              <a:t>Action </a:t>
            </a:r>
            <a:r>
              <a:rPr lang="en-IE" b="1" smtClean="0">
                <a:solidFill>
                  <a:prstClr val="black"/>
                </a:solidFill>
              </a:rPr>
              <a:t>points</a:t>
            </a:r>
            <a:endParaRPr lang="en-IE" dirty="0"/>
          </a:p>
        </p:txBody>
      </p:sp>
      <p:sp>
        <p:nvSpPr>
          <p:cNvPr id="3" name="Content Placeholder 2"/>
          <p:cNvSpPr>
            <a:spLocks noGrp="1"/>
          </p:cNvSpPr>
          <p:nvPr>
            <p:ph idx="1"/>
          </p:nvPr>
        </p:nvSpPr>
        <p:spPr>
          <a:xfrm>
            <a:off x="457200" y="1412776"/>
            <a:ext cx="8686800" cy="5112568"/>
          </a:xfrm>
        </p:spPr>
        <p:txBody>
          <a:bodyPr>
            <a:normAutofit/>
          </a:bodyPr>
          <a:lstStyle/>
          <a:p>
            <a:pPr marL="0" indent="0">
              <a:buNone/>
            </a:pPr>
            <a:endParaRPr lang="en-IE" sz="3700" dirty="0" smtClean="0"/>
          </a:p>
          <a:p>
            <a:pPr marL="0" indent="0">
              <a:buNone/>
            </a:pPr>
            <a:endParaRPr lang="en-IE" sz="3700" dirty="0" smtClean="0"/>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1" name="Content Placeholder 2"/>
          <p:cNvSpPr txBox="1">
            <a:spLocks/>
          </p:cNvSpPr>
          <p:nvPr/>
        </p:nvSpPr>
        <p:spPr>
          <a:xfrm>
            <a:off x="457200" y="1384176"/>
            <a:ext cx="8579296" cy="48531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buFont typeface="+mj-lt"/>
              <a:buAutoNum type="arabicPeriod"/>
            </a:pPr>
            <a:r>
              <a:rPr lang="en-IE" sz="2400" dirty="0" smtClean="0"/>
              <a:t>Trials </a:t>
            </a:r>
            <a:r>
              <a:rPr lang="en-IE" sz="2400" dirty="0"/>
              <a:t>would be conducted in both Ireland and Norther-Ireland in early 2018 to look at the effect of increasing the mesh size in the TR1 fleet. BIM will coordinate with Mr Lynch and a new staff member at Anglo-North Irish Fish Producers Organisation. </a:t>
            </a:r>
          </a:p>
          <a:p>
            <a:pPr marL="514350" indent="-514350">
              <a:buFont typeface="+mj-lt"/>
              <a:buAutoNum type="arabicPeriod"/>
            </a:pPr>
            <a:r>
              <a:rPr lang="en-IE" sz="2400" dirty="0" smtClean="0"/>
              <a:t>Trials </a:t>
            </a:r>
            <a:r>
              <a:rPr lang="en-IE" sz="2400" dirty="0"/>
              <a:t>would be conducted in early 2018 to look at the effect of increasing the mesh size in the Northern Irish TR2 fleet. </a:t>
            </a:r>
          </a:p>
          <a:p>
            <a:pPr marL="514350" indent="-514350">
              <a:buFont typeface="+mj-lt"/>
              <a:buAutoNum type="arabicPeriod"/>
            </a:pPr>
            <a:r>
              <a:rPr lang="en-IE" sz="2400" dirty="0"/>
              <a:t>BIM will assess the data that is available from previous trials in more details to investigate the effect of different mesh sizes on the reduction of whiting in the TR2 fleet. </a:t>
            </a:r>
          </a:p>
          <a:p>
            <a:pPr marL="514350" indent="-514350">
              <a:buFont typeface="+mj-lt"/>
              <a:buAutoNum type="arabicPeriod"/>
            </a:pPr>
            <a:r>
              <a:rPr lang="en-IE" sz="2400" dirty="0" smtClean="0">
                <a:solidFill>
                  <a:srgbClr val="00B050"/>
                </a:solidFill>
              </a:rPr>
              <a:t>A </a:t>
            </a:r>
            <a:r>
              <a:rPr lang="en-IE" sz="2400" dirty="0">
                <a:solidFill>
                  <a:srgbClr val="00B050"/>
                </a:solidFill>
              </a:rPr>
              <a:t>letter would be drafted for the EC to consider postponing the increase in the cod-end mesh size in the Irish Sea Nephrops fishery, until more evidence is available. </a:t>
            </a:r>
          </a:p>
        </p:txBody>
      </p:sp>
    </p:spTree>
    <p:extLst>
      <p:ext uri="{BB962C8B-B14F-4D97-AF65-F5344CB8AC3E}">
        <p14:creationId xmlns:p14="http://schemas.microsoft.com/office/powerpoint/2010/main" val="2025107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E" b="1" dirty="0">
                <a:solidFill>
                  <a:prstClr val="black"/>
                </a:solidFill>
              </a:rPr>
              <a:t>1. </a:t>
            </a:r>
            <a:r>
              <a:rPr lang="en-IE" b="1">
                <a:solidFill>
                  <a:prstClr val="black"/>
                </a:solidFill>
              </a:rPr>
              <a:t>Action </a:t>
            </a:r>
            <a:r>
              <a:rPr lang="en-IE" b="1" smtClean="0">
                <a:solidFill>
                  <a:prstClr val="black"/>
                </a:solidFill>
              </a:rPr>
              <a:t>points</a:t>
            </a:r>
            <a:endParaRPr lang="en-IE" dirty="0"/>
          </a:p>
        </p:txBody>
      </p:sp>
      <p:sp>
        <p:nvSpPr>
          <p:cNvPr id="3" name="Content Placeholder 2"/>
          <p:cNvSpPr>
            <a:spLocks noGrp="1"/>
          </p:cNvSpPr>
          <p:nvPr>
            <p:ph idx="1"/>
          </p:nvPr>
        </p:nvSpPr>
        <p:spPr>
          <a:xfrm>
            <a:off x="457200" y="1412776"/>
            <a:ext cx="8686800" cy="5112568"/>
          </a:xfrm>
        </p:spPr>
        <p:txBody>
          <a:bodyPr>
            <a:normAutofit/>
          </a:bodyPr>
          <a:lstStyle/>
          <a:p>
            <a:pPr marL="0" indent="0">
              <a:buNone/>
            </a:pPr>
            <a:endParaRPr lang="en-IE" sz="3700" dirty="0" smtClean="0"/>
          </a:p>
          <a:p>
            <a:pPr marL="0" indent="0">
              <a:buNone/>
            </a:pPr>
            <a:endParaRPr lang="en-IE" sz="3700" dirty="0" smtClean="0"/>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1" name="Content Placeholder 2"/>
          <p:cNvSpPr txBox="1">
            <a:spLocks/>
          </p:cNvSpPr>
          <p:nvPr/>
        </p:nvSpPr>
        <p:spPr>
          <a:xfrm>
            <a:off x="457200" y="1384176"/>
            <a:ext cx="8579296" cy="48531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buFont typeface="+mj-lt"/>
              <a:buAutoNum type="arabicPeriod" startAt="5"/>
            </a:pPr>
            <a:r>
              <a:rPr lang="en-IE" sz="2400" dirty="0" smtClean="0">
                <a:solidFill>
                  <a:srgbClr val="00B050"/>
                </a:solidFill>
              </a:rPr>
              <a:t>The </a:t>
            </a:r>
            <a:r>
              <a:rPr lang="en-IE" sz="2400" dirty="0">
                <a:solidFill>
                  <a:srgbClr val="00B050"/>
                </a:solidFill>
              </a:rPr>
              <a:t>Secretariat will ask the ExCom for a fast-track approval of the NWWAC letter.</a:t>
            </a:r>
          </a:p>
          <a:p>
            <a:pPr marL="514350" indent="-514350">
              <a:buFont typeface="+mj-lt"/>
              <a:buAutoNum type="arabicPeriod" startAt="5"/>
            </a:pPr>
            <a:r>
              <a:rPr lang="en-IE" sz="2400" dirty="0" smtClean="0">
                <a:solidFill>
                  <a:srgbClr val="00B050"/>
                </a:solidFill>
              </a:rPr>
              <a:t>The </a:t>
            </a:r>
            <a:r>
              <a:rPr lang="en-IE" sz="2400" dirty="0">
                <a:solidFill>
                  <a:srgbClr val="00B050"/>
                </a:solidFill>
              </a:rPr>
              <a:t>Secretariat will discuss options with the NWW Member States Group on how research and trials on technical measures could be better coordinated.</a:t>
            </a:r>
          </a:p>
          <a:p>
            <a:pPr marL="514350" indent="-514350">
              <a:buFont typeface="+mj-lt"/>
              <a:buAutoNum type="arabicPeriod" startAt="5"/>
            </a:pPr>
            <a:r>
              <a:rPr lang="en-IE" sz="2400" dirty="0" smtClean="0">
                <a:solidFill>
                  <a:srgbClr val="00B050"/>
                </a:solidFill>
              </a:rPr>
              <a:t>The </a:t>
            </a:r>
            <a:r>
              <a:rPr lang="en-IE" sz="2400" dirty="0">
                <a:solidFill>
                  <a:srgbClr val="00B050"/>
                </a:solidFill>
              </a:rPr>
              <a:t>Secretariat, with the help of the scientific experts and WG members, would conduct a review on the different fisheries and metiers in the Irish Sea and the selective devices currently used for further discussion at the next WG 4 meeting. </a:t>
            </a:r>
          </a:p>
          <a:p>
            <a:pPr marL="514350" indent="-514350">
              <a:buFont typeface="+mj-lt"/>
              <a:buAutoNum type="arabicPeriod" startAt="5"/>
            </a:pPr>
            <a:endParaRPr lang="en-IE" sz="2400" dirty="0" smtClean="0">
              <a:solidFill>
                <a:srgbClr val="00B050"/>
              </a:solidFill>
            </a:endParaRPr>
          </a:p>
        </p:txBody>
      </p:sp>
    </p:spTree>
    <p:extLst>
      <p:ext uri="{BB962C8B-B14F-4D97-AF65-F5344CB8AC3E}">
        <p14:creationId xmlns:p14="http://schemas.microsoft.com/office/powerpoint/2010/main" val="2618838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E" b="1" dirty="0">
                <a:solidFill>
                  <a:prstClr val="black"/>
                </a:solidFill>
              </a:rPr>
              <a:t>1. </a:t>
            </a:r>
            <a:r>
              <a:rPr lang="en-IE" b="1">
                <a:solidFill>
                  <a:prstClr val="black"/>
                </a:solidFill>
              </a:rPr>
              <a:t>Action </a:t>
            </a:r>
            <a:r>
              <a:rPr lang="en-IE" b="1" smtClean="0">
                <a:solidFill>
                  <a:prstClr val="black"/>
                </a:solidFill>
              </a:rPr>
              <a:t>points</a:t>
            </a:r>
            <a:endParaRPr lang="en-IE" dirty="0"/>
          </a:p>
        </p:txBody>
      </p:sp>
      <p:sp>
        <p:nvSpPr>
          <p:cNvPr id="3" name="Content Placeholder 2"/>
          <p:cNvSpPr>
            <a:spLocks noGrp="1"/>
          </p:cNvSpPr>
          <p:nvPr>
            <p:ph idx="1"/>
          </p:nvPr>
        </p:nvSpPr>
        <p:spPr>
          <a:xfrm>
            <a:off x="457200" y="1412776"/>
            <a:ext cx="8686800" cy="5112568"/>
          </a:xfrm>
        </p:spPr>
        <p:txBody>
          <a:bodyPr>
            <a:normAutofit/>
          </a:bodyPr>
          <a:lstStyle/>
          <a:p>
            <a:pPr marL="0" indent="0">
              <a:buNone/>
            </a:pPr>
            <a:endParaRPr lang="en-IE" sz="3700" dirty="0" smtClean="0"/>
          </a:p>
          <a:p>
            <a:pPr marL="0" indent="0">
              <a:buNone/>
            </a:pPr>
            <a:endParaRPr lang="en-IE" sz="3700" dirty="0" smtClean="0"/>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pic>
        <p:nvPicPr>
          <p:cNvPr id="13" name="Picture 12"/>
          <p:cNvPicPr>
            <a:picLocks noChangeAspect="1"/>
          </p:cNvPicPr>
          <p:nvPr/>
        </p:nvPicPr>
        <p:blipFill rotWithShape="1">
          <a:blip r:embed="rId2"/>
          <a:srcRect l="26375" t="34600" r="24800" b="41600"/>
          <a:stretch/>
        </p:blipFill>
        <p:spPr>
          <a:xfrm>
            <a:off x="246347" y="2532008"/>
            <a:ext cx="8646133" cy="2370714"/>
          </a:xfrm>
          <a:prstGeom prst="rect">
            <a:avLst/>
          </a:prstGeom>
        </p:spPr>
      </p:pic>
    </p:spTree>
    <p:extLst>
      <p:ext uri="{BB962C8B-B14F-4D97-AF65-F5344CB8AC3E}">
        <p14:creationId xmlns:p14="http://schemas.microsoft.com/office/powerpoint/2010/main" val="2437304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IE" b="1" dirty="0" smtClean="0">
                <a:solidFill>
                  <a:prstClr val="black"/>
                </a:solidFill>
              </a:rPr>
              <a:t>2. Drafting advice to inform the Fishing Opportunities for 2019</a:t>
            </a:r>
            <a:endParaRPr lang="en-IE" dirty="0"/>
          </a:p>
        </p:txBody>
      </p:sp>
      <p:sp>
        <p:nvSpPr>
          <p:cNvPr id="3" name="Content Placeholder 2"/>
          <p:cNvSpPr>
            <a:spLocks noGrp="1"/>
          </p:cNvSpPr>
          <p:nvPr>
            <p:ph idx="1"/>
          </p:nvPr>
        </p:nvSpPr>
        <p:spPr>
          <a:xfrm>
            <a:off x="457200" y="1412776"/>
            <a:ext cx="8686800" cy="5112568"/>
          </a:xfrm>
        </p:spPr>
        <p:txBody>
          <a:bodyPr>
            <a:normAutofit/>
          </a:bodyPr>
          <a:lstStyle/>
          <a:p>
            <a:pPr marL="0" indent="0">
              <a:buNone/>
            </a:pPr>
            <a:endParaRPr lang="en-IE" dirty="0" smtClean="0"/>
          </a:p>
          <a:p>
            <a:pPr marL="0" indent="0">
              <a:buNone/>
            </a:pPr>
            <a:endParaRPr lang="en-IE" dirty="0" smtClean="0"/>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1" name="Content Placeholder 2"/>
          <p:cNvSpPr txBox="1">
            <a:spLocks/>
          </p:cNvSpPr>
          <p:nvPr/>
        </p:nvSpPr>
        <p:spPr>
          <a:xfrm>
            <a:off x="457200" y="1672208"/>
            <a:ext cx="8435280" cy="48531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buFont typeface="+mj-lt"/>
              <a:buAutoNum type="arabicPeriod"/>
            </a:pPr>
            <a:endParaRPr lang="en-IE" sz="2200" b="1" dirty="0"/>
          </a:p>
        </p:txBody>
      </p:sp>
    </p:spTree>
    <p:extLst>
      <p:ext uri="{BB962C8B-B14F-4D97-AF65-F5344CB8AC3E}">
        <p14:creationId xmlns:p14="http://schemas.microsoft.com/office/powerpoint/2010/main" val="1114616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l"/>
            <a:r>
              <a:rPr lang="en-IE" b="1" dirty="0">
                <a:solidFill>
                  <a:prstClr val="black"/>
                </a:solidFill>
              </a:rPr>
              <a:t>3</a:t>
            </a:r>
            <a:r>
              <a:rPr lang="en-IE" b="1" dirty="0" smtClean="0">
                <a:solidFill>
                  <a:prstClr val="black"/>
                </a:solidFill>
              </a:rPr>
              <a:t>. </a:t>
            </a:r>
            <a:r>
              <a:rPr lang="en-IE" b="1" dirty="0"/>
              <a:t>Marine Protected Areas </a:t>
            </a:r>
          </a:p>
        </p:txBody>
      </p:sp>
      <p:sp>
        <p:nvSpPr>
          <p:cNvPr id="3" name="Content Placeholder 2"/>
          <p:cNvSpPr>
            <a:spLocks noGrp="1"/>
          </p:cNvSpPr>
          <p:nvPr>
            <p:ph idx="1"/>
          </p:nvPr>
        </p:nvSpPr>
        <p:spPr>
          <a:xfrm>
            <a:off x="457200" y="1412776"/>
            <a:ext cx="8686800" cy="5112568"/>
          </a:xfrm>
        </p:spPr>
        <p:txBody>
          <a:bodyPr>
            <a:normAutofit/>
          </a:bodyPr>
          <a:lstStyle/>
          <a:p>
            <a:pPr marL="0" indent="0">
              <a:buNone/>
            </a:pPr>
            <a:endParaRPr lang="en-IE" dirty="0" smtClean="0"/>
          </a:p>
          <a:p>
            <a:pPr marL="0" indent="0">
              <a:buNone/>
            </a:pPr>
            <a:endParaRPr lang="en-IE" dirty="0" smtClean="0"/>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1" name="Content Placeholder 2"/>
          <p:cNvSpPr txBox="1">
            <a:spLocks/>
          </p:cNvSpPr>
          <p:nvPr/>
        </p:nvSpPr>
        <p:spPr>
          <a:xfrm>
            <a:off x="457200" y="1672208"/>
            <a:ext cx="8435280" cy="48531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buFont typeface="+mj-lt"/>
              <a:buAutoNum type="arabicPeriod"/>
            </a:pPr>
            <a:endParaRPr lang="en-IE" sz="2200" b="1" dirty="0"/>
          </a:p>
        </p:txBody>
      </p:sp>
    </p:spTree>
    <p:extLst>
      <p:ext uri="{BB962C8B-B14F-4D97-AF65-F5344CB8AC3E}">
        <p14:creationId xmlns:p14="http://schemas.microsoft.com/office/powerpoint/2010/main" val="2914501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E" b="1" dirty="0" smtClean="0">
                <a:solidFill>
                  <a:prstClr val="black"/>
                </a:solidFill>
              </a:rPr>
              <a:t>5. Summary of Action Points</a:t>
            </a:r>
            <a:endParaRPr lang="en-IE" dirty="0"/>
          </a:p>
        </p:txBody>
      </p:sp>
      <p:sp>
        <p:nvSpPr>
          <p:cNvPr id="3" name="Content Placeholder 2"/>
          <p:cNvSpPr>
            <a:spLocks noGrp="1"/>
          </p:cNvSpPr>
          <p:nvPr>
            <p:ph idx="1"/>
          </p:nvPr>
        </p:nvSpPr>
        <p:spPr>
          <a:xfrm>
            <a:off x="457200" y="1412776"/>
            <a:ext cx="8686800" cy="5112568"/>
          </a:xfrm>
        </p:spPr>
        <p:txBody>
          <a:bodyPr>
            <a:normAutofit/>
          </a:bodyPr>
          <a:lstStyle/>
          <a:p>
            <a:pPr marL="0" indent="0">
              <a:buNone/>
            </a:pPr>
            <a:endParaRPr lang="en-IE" dirty="0" smtClean="0"/>
          </a:p>
          <a:p>
            <a:pPr marL="0" indent="0">
              <a:buNone/>
            </a:pPr>
            <a:endParaRPr lang="en-IE" dirty="0" smtClean="0"/>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Tree>
    <p:extLst>
      <p:ext uri="{BB962C8B-B14F-4D97-AF65-F5344CB8AC3E}">
        <p14:creationId xmlns:p14="http://schemas.microsoft.com/office/powerpoint/2010/main" val="604365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914402" y="1605136"/>
            <a:ext cx="7623175" cy="3048000"/>
          </a:xfrm>
        </p:spPr>
        <p:txBody>
          <a:bodyPr>
            <a:normAutofit fontScale="90000"/>
          </a:bodyPr>
          <a:lstStyle/>
          <a:p>
            <a:pPr algn="l"/>
            <a:r>
              <a:rPr lang="en-IE" altLang="en-US" sz="4800" dirty="0" smtClean="0">
                <a:solidFill>
                  <a:schemeClr val="tx1"/>
                </a:solidFill>
                <a:latin typeface="Calibri" pitchFamily="34" charset="0"/>
              </a:rPr>
              <a:t/>
            </a:r>
            <a:br>
              <a:rPr lang="en-IE" altLang="en-US" sz="4800" dirty="0" smtClean="0">
                <a:solidFill>
                  <a:schemeClr val="tx1"/>
                </a:solidFill>
                <a:latin typeface="Calibri" pitchFamily="34" charset="0"/>
              </a:rPr>
            </a:br>
            <a:r>
              <a:rPr lang="en-IE" altLang="en-US" sz="4800" dirty="0" smtClean="0">
                <a:solidFill>
                  <a:schemeClr val="tx1"/>
                </a:solidFill>
                <a:latin typeface="Calibri" pitchFamily="34" charset="0"/>
              </a:rPr>
              <a:t/>
            </a:r>
            <a:br>
              <a:rPr lang="en-IE" altLang="en-US" sz="4800" dirty="0" smtClean="0">
                <a:solidFill>
                  <a:schemeClr val="tx1"/>
                </a:solidFill>
                <a:latin typeface="Calibri" pitchFamily="34" charset="0"/>
              </a:rPr>
            </a:br>
            <a:r>
              <a:rPr lang="en-IE" altLang="en-US" sz="4800" dirty="0" smtClean="0">
                <a:solidFill>
                  <a:schemeClr val="bg1">
                    <a:lumMod val="50000"/>
                  </a:schemeClr>
                </a:solidFill>
                <a:latin typeface="Calibri" pitchFamily="34" charset="0"/>
              </a:rPr>
              <a:t/>
            </a:r>
            <a:br>
              <a:rPr lang="en-IE" altLang="en-US" sz="4800" dirty="0" smtClean="0">
                <a:solidFill>
                  <a:schemeClr val="bg1">
                    <a:lumMod val="50000"/>
                  </a:schemeClr>
                </a:solidFill>
                <a:latin typeface="Calibri" pitchFamily="34" charset="0"/>
              </a:rPr>
            </a:br>
            <a:r>
              <a:rPr lang="en-IE" altLang="en-US" sz="4000" b="1" dirty="0" smtClean="0">
                <a:solidFill>
                  <a:schemeClr val="bg1">
                    <a:lumMod val="50000"/>
                  </a:schemeClr>
                </a:solidFill>
                <a:latin typeface="Calibri" pitchFamily="34" charset="0"/>
              </a:rPr>
              <a:t>Thank you</a:t>
            </a:r>
            <a:br>
              <a:rPr lang="en-IE" altLang="en-US" sz="4000" b="1" dirty="0" smtClean="0">
                <a:solidFill>
                  <a:schemeClr val="bg1">
                    <a:lumMod val="50000"/>
                  </a:schemeClr>
                </a:solidFill>
                <a:latin typeface="Calibri" pitchFamily="34" charset="0"/>
              </a:rPr>
            </a:br>
            <a:endParaRPr lang="en-US" altLang="en-US" sz="4000" dirty="0" smtClean="0">
              <a:solidFill>
                <a:schemeClr val="bg1">
                  <a:lumMod val="50000"/>
                </a:schemeClr>
              </a:solidFill>
              <a:latin typeface="Calibri"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55977" y="5079916"/>
            <a:ext cx="4200467" cy="1229405"/>
          </a:xfrm>
          <a:prstGeom prst="rect">
            <a:avLst/>
          </a:prstGeom>
        </p:spPr>
      </p:pic>
    </p:spTree>
    <p:extLst>
      <p:ext uri="{BB962C8B-B14F-4D97-AF65-F5344CB8AC3E}">
        <p14:creationId xmlns:p14="http://schemas.microsoft.com/office/powerpoint/2010/main" val="1693577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1180</TotalTime>
  <Words>261</Words>
  <Application>Microsoft Office PowerPoint</Application>
  <PresentationFormat>On-screen Show (4:3)</PresentationFormat>
  <Paragraphs>20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MS PGothic</vt:lpstr>
      <vt:lpstr>Arial</vt:lpstr>
      <vt:lpstr>Calibri</vt:lpstr>
      <vt:lpstr>Office Theme</vt:lpstr>
      <vt:lpstr>NWWAC Working Group 4</vt:lpstr>
      <vt:lpstr>1. Action points</vt:lpstr>
      <vt:lpstr>1. Action points</vt:lpstr>
      <vt:lpstr>1. Action points</vt:lpstr>
      <vt:lpstr>2. Drafting advice to inform the Fishing Opportunities for 2019</vt:lpstr>
      <vt:lpstr>3. Marine Protected Areas </vt:lpstr>
      <vt:lpstr>5. Summary of Action Points</vt:lpstr>
      <vt:lpstr>   Thank you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NWWAC ACTION POINTS</dc:title>
  <dc:creator>Schoute, Barbara</dc:creator>
  <cp:lastModifiedBy>Vandamme, Sara</cp:lastModifiedBy>
  <cp:revision>55</cp:revision>
  <cp:lastPrinted>2015-09-15T10:48:00Z</cp:lastPrinted>
  <dcterms:created xsi:type="dcterms:W3CDTF">2015-09-07T16:44:37Z</dcterms:created>
  <dcterms:modified xsi:type="dcterms:W3CDTF">2018-07-04T08:42:27Z</dcterms:modified>
</cp:coreProperties>
</file>