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03" r:id="rId5"/>
  </p:sldMasterIdLst>
  <p:notesMasterIdLst>
    <p:notesMasterId r:id="rId16"/>
  </p:notesMasterIdLst>
  <p:sldIdLst>
    <p:sldId id="256" r:id="rId6"/>
    <p:sldId id="303" r:id="rId7"/>
    <p:sldId id="326" r:id="rId8"/>
    <p:sldId id="328" r:id="rId9"/>
    <p:sldId id="366" r:id="rId10"/>
    <p:sldId id="364" r:id="rId11"/>
    <p:sldId id="365" r:id="rId12"/>
    <p:sldId id="329" r:id="rId13"/>
    <p:sldId id="280" r:id="rId14"/>
    <p:sldId id="363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ECFF"/>
    <a:srgbClr val="A7D971"/>
    <a:srgbClr val="B6DF89"/>
    <a:srgbClr val="A4D76B"/>
    <a:srgbClr val="13DDCF"/>
    <a:srgbClr val="02ABEE"/>
    <a:srgbClr val="07DEE9"/>
    <a:srgbClr val="CCFFFF"/>
    <a:srgbClr val="10C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96" autoAdjust="0"/>
  </p:normalViewPr>
  <p:slideViewPr>
    <p:cSldViewPr>
      <p:cViewPr>
        <p:scale>
          <a:sx n="70" d="100"/>
          <a:sy n="70" d="100"/>
        </p:scale>
        <p:origin x="-181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DA3E6-92F3-436C-8B1C-22DCE256EAFC}" type="datetimeFigureOut">
              <a:rPr lang="en-GB" smtClean="0"/>
              <a:t>27/05/2015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A6664-EB0C-4657-9341-09AE91DE0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A925BE-6A6D-48A8-B8F6-87454FE60A4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C1618-79CD-4976-BBFD-125CA8CC9948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44083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100">
                <a:latin typeface="Arial" charset="0"/>
                <a:cs typeface="Arial" charset="0"/>
              </a:rPr>
              <a:t>The spawning biomass has been increasing since 1998 and is estimated to be record high in 2011.Fishing mortality has been decreasing in recent years, but is still above F</a:t>
            </a:r>
            <a:r>
              <a:rPr lang="en-GB" sz="1100" baseline="-25000">
                <a:latin typeface="Arial" charset="0"/>
                <a:cs typeface="Arial" charset="0"/>
              </a:rPr>
              <a:t>MSY</a:t>
            </a:r>
            <a:r>
              <a:rPr lang="en-GB" sz="1100">
                <a:latin typeface="Arial" charset="0"/>
                <a:cs typeface="Arial" charset="0"/>
              </a:rPr>
              <a:t>. </a:t>
            </a:r>
            <a:r>
              <a:rPr lang="en-US" sz="1100">
                <a:latin typeface="Arial" charset="0"/>
                <a:cs typeface="Arial" charset="0"/>
              </a:rPr>
              <a:t>Recruitment </a:t>
            </a:r>
            <a:r>
              <a:rPr lang="en-GB" sz="1100">
                <a:latin typeface="Arial" charset="0"/>
                <a:cs typeface="Arial" charset="0"/>
              </a:rPr>
              <a:t>fluctuations appear to be without substantial trend over the whole series. After several high recruitments in 2006 to 2008, the last two recruitments are estimated to be low.</a:t>
            </a:r>
            <a:endParaRPr lang="pt-PT" sz="1100">
              <a:latin typeface="Arial" charset="0"/>
              <a:cs typeface="Arial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C1618-79CD-4976-BBFD-125CA8CC9948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44083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100">
                <a:latin typeface="Arial" charset="0"/>
                <a:cs typeface="Arial" charset="0"/>
              </a:rPr>
              <a:t>The spawning biomass has been increasing since 1998 and is estimated to be record high in 2011.Fishing mortality has been decreasing in recent years, but is still above F</a:t>
            </a:r>
            <a:r>
              <a:rPr lang="en-GB" sz="1100" baseline="-25000">
                <a:latin typeface="Arial" charset="0"/>
                <a:cs typeface="Arial" charset="0"/>
              </a:rPr>
              <a:t>MSY</a:t>
            </a:r>
            <a:r>
              <a:rPr lang="en-GB" sz="1100">
                <a:latin typeface="Arial" charset="0"/>
                <a:cs typeface="Arial" charset="0"/>
              </a:rPr>
              <a:t>. </a:t>
            </a:r>
            <a:r>
              <a:rPr lang="en-US" sz="1100">
                <a:latin typeface="Arial" charset="0"/>
                <a:cs typeface="Arial" charset="0"/>
              </a:rPr>
              <a:t>Recruitment </a:t>
            </a:r>
            <a:r>
              <a:rPr lang="en-GB" sz="1100">
                <a:latin typeface="Arial" charset="0"/>
                <a:cs typeface="Arial" charset="0"/>
              </a:rPr>
              <a:t>fluctuations appear to be without substantial trend over the whole series. After several high recruitments in 2006 to 2008, the last two recruitments are estimated to be low.</a:t>
            </a:r>
            <a:endParaRPr lang="pt-PT" sz="1100">
              <a:latin typeface="Arial" charset="0"/>
              <a:cs typeface="Arial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C1618-79CD-4976-BBFD-125CA8CC9948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44083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100">
                <a:latin typeface="Arial" charset="0"/>
                <a:cs typeface="Arial" charset="0"/>
              </a:rPr>
              <a:t>The spawning biomass has been increasing since 1998 and is estimated to be record high in 2011.Fishing mortality has been decreasing in recent years, but is still above F</a:t>
            </a:r>
            <a:r>
              <a:rPr lang="en-GB" sz="1100" baseline="-25000">
                <a:latin typeface="Arial" charset="0"/>
                <a:cs typeface="Arial" charset="0"/>
              </a:rPr>
              <a:t>MSY</a:t>
            </a:r>
            <a:r>
              <a:rPr lang="en-GB" sz="1100">
                <a:latin typeface="Arial" charset="0"/>
                <a:cs typeface="Arial" charset="0"/>
              </a:rPr>
              <a:t>. </a:t>
            </a:r>
            <a:r>
              <a:rPr lang="en-US" sz="1100">
                <a:latin typeface="Arial" charset="0"/>
                <a:cs typeface="Arial" charset="0"/>
              </a:rPr>
              <a:t>Recruitment </a:t>
            </a:r>
            <a:r>
              <a:rPr lang="en-GB" sz="1100">
                <a:latin typeface="Arial" charset="0"/>
                <a:cs typeface="Arial" charset="0"/>
              </a:rPr>
              <a:t>fluctuations appear to be without substantial trend over the whole series. After several high recruitments in 2006 to 2008, the last two recruitments are estimated to be low.</a:t>
            </a:r>
            <a:endParaRPr lang="pt-PT" sz="1100">
              <a:latin typeface="Arial" charset="0"/>
              <a:cs typeface="Arial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C1618-79CD-4976-BBFD-125CA8CC9948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44083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100">
                <a:latin typeface="Arial" charset="0"/>
                <a:cs typeface="Arial" charset="0"/>
              </a:rPr>
              <a:t>The spawning biomass has been increasing since 1998 and is estimated to be record high in 2011.Fishing mortality has been decreasing in recent years, but is still above F</a:t>
            </a:r>
            <a:r>
              <a:rPr lang="en-GB" sz="1100" baseline="-25000">
                <a:latin typeface="Arial" charset="0"/>
                <a:cs typeface="Arial" charset="0"/>
              </a:rPr>
              <a:t>MSY</a:t>
            </a:r>
            <a:r>
              <a:rPr lang="en-GB" sz="1100">
                <a:latin typeface="Arial" charset="0"/>
                <a:cs typeface="Arial" charset="0"/>
              </a:rPr>
              <a:t>. </a:t>
            </a:r>
            <a:r>
              <a:rPr lang="en-US" sz="1100">
                <a:latin typeface="Arial" charset="0"/>
                <a:cs typeface="Arial" charset="0"/>
              </a:rPr>
              <a:t>Recruitment </a:t>
            </a:r>
            <a:r>
              <a:rPr lang="en-GB" sz="1100">
                <a:latin typeface="Arial" charset="0"/>
                <a:cs typeface="Arial" charset="0"/>
              </a:rPr>
              <a:t>fluctuations appear to be without substantial trend over the whole series. After several high recruitments in 2006 to 2008, the last two recruitments are estimated to be low.</a:t>
            </a:r>
            <a:endParaRPr lang="pt-PT" sz="1100">
              <a:latin typeface="Arial" charset="0"/>
              <a:cs typeface="Arial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PT" smtClean="0"/>
              <a:t>For </a:t>
            </a:r>
            <a:r>
              <a:rPr lang="pt-PT" err="1" smtClean="0"/>
              <a:t>the</a:t>
            </a:r>
            <a:r>
              <a:rPr lang="pt-PT" smtClean="0"/>
              <a:t> stocks </a:t>
            </a:r>
            <a:r>
              <a:rPr lang="pt-PT" err="1" smtClean="0"/>
              <a:t>in</a:t>
            </a:r>
            <a:r>
              <a:rPr lang="pt-PT" smtClean="0"/>
              <a:t> </a:t>
            </a:r>
            <a:r>
              <a:rPr lang="pt-PT" err="1" smtClean="0"/>
              <a:t>the</a:t>
            </a:r>
            <a:r>
              <a:rPr lang="pt-PT" smtClean="0"/>
              <a:t> </a:t>
            </a:r>
            <a:r>
              <a:rPr lang="pt-PT" err="1" smtClean="0"/>
              <a:t>Celtic</a:t>
            </a:r>
            <a:r>
              <a:rPr lang="pt-PT" smtClean="0"/>
              <a:t> </a:t>
            </a:r>
            <a:r>
              <a:rPr lang="pt-PT" err="1" smtClean="0"/>
              <a:t>Sea</a:t>
            </a:r>
            <a:r>
              <a:rPr lang="pt-PT" smtClean="0"/>
              <a:t> </a:t>
            </a:r>
            <a:r>
              <a:rPr lang="pt-PT" baseline="0" smtClean="0"/>
              <a:t> </a:t>
            </a:r>
            <a:r>
              <a:rPr lang="pt-PT" baseline="0" err="1" smtClean="0"/>
              <a:t>and</a:t>
            </a:r>
            <a:r>
              <a:rPr lang="pt-PT" baseline="0" smtClean="0"/>
              <a:t> </a:t>
            </a:r>
            <a:r>
              <a:rPr lang="pt-PT" baseline="0" err="1" smtClean="0"/>
              <a:t>West</a:t>
            </a:r>
            <a:r>
              <a:rPr lang="pt-PT" baseline="0" smtClean="0"/>
              <a:t> </a:t>
            </a:r>
            <a:r>
              <a:rPr lang="pt-PT" baseline="0" err="1" smtClean="0"/>
              <a:t>of</a:t>
            </a:r>
            <a:r>
              <a:rPr lang="pt-PT" baseline="0" smtClean="0"/>
              <a:t> </a:t>
            </a:r>
            <a:r>
              <a:rPr lang="pt-PT" baseline="0" err="1" smtClean="0"/>
              <a:t>Scotland</a:t>
            </a:r>
            <a:r>
              <a:rPr lang="pt-PT" baseline="0" smtClean="0"/>
              <a:t> </a:t>
            </a:r>
            <a:r>
              <a:rPr lang="pt-PT" err="1" smtClean="0"/>
              <a:t>ecoregion</a:t>
            </a:r>
            <a:r>
              <a:rPr lang="pt-PT" smtClean="0"/>
              <a:t> </a:t>
            </a:r>
            <a:r>
              <a:rPr lang="pt-PT" baseline="0" err="1" smtClean="0"/>
              <a:t>there</a:t>
            </a:r>
            <a:r>
              <a:rPr lang="pt-PT" baseline="0" smtClean="0"/>
              <a:t> </a:t>
            </a:r>
            <a:r>
              <a:rPr lang="pt-PT" baseline="0" err="1" smtClean="0"/>
              <a:t>is</a:t>
            </a:r>
            <a:r>
              <a:rPr lang="pt-PT" baseline="0" smtClean="0"/>
              <a:t> </a:t>
            </a:r>
            <a:r>
              <a:rPr lang="pt-PT" baseline="0" err="1" smtClean="0"/>
              <a:t>any</a:t>
            </a:r>
            <a:r>
              <a:rPr lang="pt-PT" baseline="0" smtClean="0"/>
              <a:t> MP </a:t>
            </a:r>
            <a:r>
              <a:rPr lang="pt-PT" baseline="0" err="1" smtClean="0"/>
              <a:t>fulfilling</a:t>
            </a:r>
            <a:r>
              <a:rPr lang="pt-PT" baseline="0" smtClean="0"/>
              <a:t> </a:t>
            </a:r>
            <a:r>
              <a:rPr lang="pt-PT" baseline="0" err="1" smtClean="0"/>
              <a:t>the</a:t>
            </a:r>
            <a:r>
              <a:rPr lang="pt-PT" baseline="0" smtClean="0"/>
              <a:t> </a:t>
            </a:r>
            <a:r>
              <a:rPr lang="pt-PT" baseline="0" err="1" smtClean="0"/>
              <a:t>conditions</a:t>
            </a:r>
            <a:r>
              <a:rPr lang="pt-PT" baseline="0" smtClean="0"/>
              <a:t> </a:t>
            </a:r>
            <a:r>
              <a:rPr lang="pt-PT" baseline="0" err="1" smtClean="0"/>
              <a:t>referred</a:t>
            </a:r>
            <a:r>
              <a:rPr lang="pt-PT" baseline="0" smtClean="0"/>
              <a:t> to (</a:t>
            </a:r>
            <a:r>
              <a:rPr lang="pt-PT" baseline="0" err="1" smtClean="0"/>
              <a:t>evaluated</a:t>
            </a:r>
            <a:r>
              <a:rPr lang="pt-PT" baseline="0" smtClean="0"/>
              <a:t> </a:t>
            </a:r>
            <a:r>
              <a:rPr lang="pt-PT" baseline="0" err="1" smtClean="0"/>
              <a:t>by</a:t>
            </a:r>
            <a:r>
              <a:rPr lang="pt-PT" baseline="0" smtClean="0"/>
              <a:t> ICES to </a:t>
            </a:r>
            <a:r>
              <a:rPr lang="pt-PT" baseline="0" err="1" smtClean="0"/>
              <a:t>be</a:t>
            </a:r>
            <a:r>
              <a:rPr lang="pt-PT" baseline="0" smtClean="0"/>
              <a:t> PA &amp; </a:t>
            </a:r>
            <a:r>
              <a:rPr lang="pt-PT" baseline="0" err="1" smtClean="0"/>
              <a:t>recognized</a:t>
            </a:r>
            <a:r>
              <a:rPr lang="pt-PT" baseline="0" smtClean="0"/>
              <a:t> ….). </a:t>
            </a:r>
            <a:r>
              <a:rPr lang="pt-PT" baseline="0" err="1" smtClean="0"/>
              <a:t>The</a:t>
            </a:r>
            <a:r>
              <a:rPr lang="pt-PT" baseline="0" smtClean="0"/>
              <a:t> </a:t>
            </a:r>
            <a:r>
              <a:rPr lang="pt-PT" baseline="0" err="1" smtClean="0"/>
              <a:t>basis</a:t>
            </a:r>
            <a:r>
              <a:rPr lang="pt-PT" baseline="0" smtClean="0"/>
              <a:t> for ICES </a:t>
            </a:r>
            <a:r>
              <a:rPr lang="pt-PT" baseline="0" err="1" smtClean="0"/>
              <a:t>advice</a:t>
            </a:r>
            <a:r>
              <a:rPr lang="pt-PT" baseline="0" smtClean="0"/>
              <a:t> for 2012 </a:t>
            </a:r>
            <a:r>
              <a:rPr lang="pt-PT" baseline="0" err="1" smtClean="0"/>
              <a:t>is</a:t>
            </a:r>
            <a:r>
              <a:rPr lang="pt-PT" baseline="0" smtClean="0"/>
              <a:t> </a:t>
            </a:r>
            <a:r>
              <a:rPr lang="pt-PT" baseline="0" err="1" smtClean="0"/>
              <a:t>the</a:t>
            </a:r>
            <a:r>
              <a:rPr lang="pt-PT" baseline="0" smtClean="0"/>
              <a:t> ICES MSY </a:t>
            </a:r>
            <a:r>
              <a:rPr lang="pt-PT" baseline="0" err="1" smtClean="0"/>
              <a:t>framework</a:t>
            </a:r>
            <a:r>
              <a:rPr lang="pt-PT" baseline="0" smtClean="0"/>
              <a:t>. </a:t>
            </a:r>
            <a:endParaRPr lang="pt-PT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99B15-34E5-4BAA-91A9-467D3815A61B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EBBE-6EBD-4195-A660-E3274FDA9DA0}" type="datetimeFigureOut">
              <a:rPr lang="da-DK" smtClean="0"/>
              <a:t>27-05-2015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C26F-DECD-48B2-B589-C9288A68447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559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EBBE-6EBD-4195-A660-E3274FDA9DA0}" type="datetimeFigureOut">
              <a:rPr lang="da-DK" smtClean="0"/>
              <a:t>27-05-2015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C26F-DECD-48B2-B589-C9288A68447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03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EBBE-6EBD-4195-A660-E3274FDA9DA0}" type="datetimeFigureOut">
              <a:rPr lang="da-DK" smtClean="0"/>
              <a:t>27-05-2015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C26F-DECD-48B2-B589-C9288A68447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6629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6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8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42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83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50912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1800" y="18864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800" y="51571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957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730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73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80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263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263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51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430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8121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6500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22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EBBE-6EBD-4195-A660-E3274FDA9DA0}" type="datetimeFigureOut">
              <a:rPr lang="da-DK" smtClean="0"/>
              <a:t>27-05-2015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C26F-DECD-48B2-B589-C9288A68447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4537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logo and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02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logo">
    <p:bg>
      <p:bgPr>
        <a:solidFill>
          <a:srgbClr val="E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es-72dpi-rgb-small-notext-transpar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90110"/>
            <a:ext cx="1115616" cy="56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0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EBBE-6EBD-4195-A660-E3274FDA9DA0}" type="datetimeFigureOut">
              <a:rPr lang="da-DK" smtClean="0"/>
              <a:t>27-05-2015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C26F-DECD-48B2-B589-C9288A68447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702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EBBE-6EBD-4195-A660-E3274FDA9DA0}" type="datetimeFigureOut">
              <a:rPr lang="da-DK" smtClean="0"/>
              <a:t>27-05-2015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C26F-DECD-48B2-B589-C9288A68447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998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EBBE-6EBD-4195-A660-E3274FDA9DA0}" type="datetimeFigureOut">
              <a:rPr lang="da-DK" smtClean="0"/>
              <a:t>27-05-2015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C26F-DECD-48B2-B589-C9288A68447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815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EBBE-6EBD-4195-A660-E3274FDA9DA0}" type="datetimeFigureOut">
              <a:rPr lang="da-DK" smtClean="0"/>
              <a:t>27-05-2015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C26F-DECD-48B2-B589-C9288A68447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62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EBBE-6EBD-4195-A660-E3274FDA9DA0}" type="datetimeFigureOut">
              <a:rPr lang="da-DK" smtClean="0"/>
              <a:t>27-05-2015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C26F-DECD-48B2-B589-C9288A68447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870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EBBE-6EBD-4195-A660-E3274FDA9DA0}" type="datetimeFigureOut">
              <a:rPr lang="da-DK" smtClean="0"/>
              <a:t>27-05-2015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C26F-DECD-48B2-B589-C9288A68447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126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EBBE-6EBD-4195-A660-E3274FDA9DA0}" type="datetimeFigureOut">
              <a:rPr lang="da-DK" smtClean="0"/>
              <a:t>27-05-2015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2C26F-DECD-48B2-B589-C9288A68447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890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FEBBE-6EBD-4195-A660-E3274FDA9DA0}" type="datetimeFigureOut">
              <a:rPr lang="da-DK" smtClean="0"/>
              <a:t>27-05-2015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2C26F-DECD-48B2-B589-C9288A68447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201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2C26F-DECD-48B2-B589-C9288A68447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85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tif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1.docx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hyperlink" Target="http://www.ices.dk/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221088"/>
            <a:ext cx="78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mtClean="0">
                <a:solidFill>
                  <a:schemeClr val="bg1"/>
                </a:solidFill>
              </a:rPr>
              <a:t>ICES Advice for 2015 – Sea bass</a:t>
            </a:r>
            <a:endParaRPr lang="da-DK" sz="3600" b="1" dirty="0">
              <a:solidFill>
                <a:schemeClr val="bg1"/>
              </a:solidFill>
            </a:endParaRPr>
          </a:p>
        </p:txBody>
      </p:sp>
      <p:sp>
        <p:nvSpPr>
          <p:cNvPr id="3" name="Textfeld 1"/>
          <p:cNvSpPr txBox="1"/>
          <p:nvPr/>
        </p:nvSpPr>
        <p:spPr>
          <a:xfrm>
            <a:off x="1331640" y="4883332"/>
            <a:ext cx="7812360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200" i="1" smtClean="0">
                <a:solidFill>
                  <a:schemeClr val="tx2"/>
                </a:solidFill>
              </a:rPr>
              <a:t>Carmen Fernández, ICES ACOM vice-chair</a:t>
            </a:r>
            <a:endParaRPr lang="de-DE" sz="2200" i="1" dirty="0">
              <a:solidFill>
                <a:schemeClr val="tx2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123728" y="5468108"/>
            <a:ext cx="702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smtClean="0"/>
              <a:t>For Inter AC Sea bass workshop (Paris, May 26, 2015) 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10448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3"/>
          <p:cNvSpPr txBox="1"/>
          <p:nvPr/>
        </p:nvSpPr>
        <p:spPr>
          <a:xfrm>
            <a:off x="2555776" y="1772816"/>
            <a:ext cx="4680520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i="1" kern="0" smtClean="0">
                <a:solidFill>
                  <a:srgbClr val="FF0000"/>
                </a:solidFill>
              </a:rPr>
              <a:t>Thank you!</a:t>
            </a:r>
            <a:endParaRPr lang="en-US" sz="4000" b="1" i="1" kern="0">
              <a:solidFill>
                <a:srgbClr val="FF0000"/>
              </a:solidFill>
            </a:endParaRPr>
          </a:p>
        </p:txBody>
      </p:sp>
      <p:sp>
        <p:nvSpPr>
          <p:cNvPr id="3" name="CaixaDeTexto 23"/>
          <p:cNvSpPr txBox="1"/>
          <p:nvPr/>
        </p:nvSpPr>
        <p:spPr>
          <a:xfrm>
            <a:off x="2831108" y="5733256"/>
            <a:ext cx="476522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i="1" kern="0" smtClean="0">
                <a:solidFill>
                  <a:srgbClr val="FFFFFF"/>
                </a:solidFill>
              </a:rPr>
              <a:t>Comments/Questions ?</a:t>
            </a:r>
            <a:endParaRPr lang="en-US" sz="3600" b="1" i="1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0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-45256" y="18897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kern="0" smtClean="0">
                <a:solidFill>
                  <a:srgbClr val="FF0000"/>
                </a:solidFill>
              </a:rPr>
              <a:t>Sea bass </a:t>
            </a:r>
            <a:endParaRPr lang="en-US" sz="2800" b="1" kern="0">
              <a:solidFill>
                <a:srgbClr val="FF0000"/>
              </a:solidFill>
            </a:endParaRPr>
          </a:p>
        </p:txBody>
      </p:sp>
      <p:pic>
        <p:nvPicPr>
          <p:cNvPr id="7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138"/>
            <a:ext cx="8256840" cy="5538158"/>
          </a:xfrm>
          <a:prstGeom prst="rect">
            <a:avLst/>
          </a:prstGeom>
        </p:spPr>
      </p:pic>
      <p:sp>
        <p:nvSpPr>
          <p:cNvPr id="8" name="CaixaDeTexto 23"/>
          <p:cNvSpPr txBox="1"/>
          <p:nvPr/>
        </p:nvSpPr>
        <p:spPr>
          <a:xfrm>
            <a:off x="323528" y="6352557"/>
            <a:ext cx="423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smtClean="0"/>
              <a:t>Stock structure uncertain</a:t>
            </a:r>
            <a:endParaRPr lang="en-US" sz="2400" b="1" kern="0"/>
          </a:p>
        </p:txBody>
      </p:sp>
    </p:spTree>
    <p:extLst>
      <p:ext uri="{BB962C8B-B14F-4D97-AF65-F5344CB8AC3E}">
        <p14:creationId xmlns:p14="http://schemas.microsoft.com/office/powerpoint/2010/main" val="2756310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0" y="-31750"/>
            <a:ext cx="9144000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FF"/>
                </a:solidFill>
              </a:rPr>
              <a:t>Sea bass in IVbc, VIIa and VIId-h </a:t>
            </a:r>
            <a:endParaRPr lang="pt-PT" sz="2800" b="1" smtClean="0">
              <a:solidFill>
                <a:srgbClr val="FFFFFF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0" y="49147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Advice for 2015, MSY:</a:t>
            </a:r>
            <a:r>
              <a:rPr lang="en-GB" sz="2000" smtClean="0"/>
              <a:t>  Total landings (commercial + recreational) &lt; 1 155 t ;              </a:t>
            </a:r>
            <a:r>
              <a:rPr lang="en-GB" sz="2000" smtClean="0">
                <a:sym typeface="Wingdings" pitchFamily="2" charset="2"/>
              </a:rPr>
              <a:t>total catch can not be quantified</a:t>
            </a:r>
            <a:r>
              <a:rPr lang="en-GB" sz="2000" smtClean="0"/>
              <a:t> </a:t>
            </a:r>
          </a:p>
          <a:p>
            <a:endParaRPr lang="es-ES" sz="10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smtClean="0"/>
              <a:t>ICES </a:t>
            </a:r>
            <a:r>
              <a:rPr lang="en-US" sz="2000"/>
              <a:t>has no basis for advising on the allocation of the advised landings to commercial and recreational fisheries. </a:t>
            </a:r>
            <a:r>
              <a:rPr lang="en-GB" sz="2000"/>
              <a:t>The commercial landings corresponding to the advice will depend on the recreational landings and vice versa</a:t>
            </a:r>
            <a:r>
              <a:rPr lang="en-GB" sz="2000" smtClean="0"/>
              <a:t>.</a:t>
            </a:r>
            <a:endParaRPr lang="en-GB" sz="2000"/>
          </a:p>
          <a:p>
            <a:endParaRPr lang="en-US" sz="10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smtClean="0"/>
              <a:t>A </a:t>
            </a:r>
            <a:r>
              <a:rPr lang="en-US" sz="2000"/>
              <a:t>management plan </a:t>
            </a:r>
            <a:r>
              <a:rPr lang="en-US" sz="2000" smtClean="0"/>
              <a:t>urgently needed, </a:t>
            </a:r>
            <a:r>
              <a:rPr lang="en-US" sz="2000"/>
              <a:t>to develop and implement measures to substantially reduce fishing mortality throughout the range of the stock</a:t>
            </a:r>
            <a:r>
              <a:rPr lang="en-US" sz="2000" smtClean="0"/>
              <a:t>.</a:t>
            </a:r>
            <a:endParaRPr lang="en-GB" sz="2000"/>
          </a:p>
        </p:txBody>
      </p:sp>
      <p:sp>
        <p:nvSpPr>
          <p:cNvPr id="4" name="3 CuadroTexto"/>
          <p:cNvSpPr txBox="1"/>
          <p:nvPr/>
        </p:nvSpPr>
        <p:spPr>
          <a:xfrm>
            <a:off x="-23564" y="4653136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mtClean="0">
                <a:solidFill>
                  <a:srgbClr val="FF0000"/>
                </a:solidFill>
              </a:rPr>
              <a:t>Benchmark in 2014:</a:t>
            </a:r>
          </a:p>
          <a:p>
            <a:endParaRPr lang="es-ES" sz="1000" b="1" smtClean="0">
              <a:solidFill>
                <a:srgbClr val="FF0000"/>
              </a:solidFill>
            </a:endParaRPr>
          </a:p>
          <a:p>
            <a:r>
              <a:rPr lang="es-ES" sz="2000" smtClean="0"/>
              <a:t>Model and input data improved</a:t>
            </a:r>
          </a:p>
          <a:p>
            <a:endParaRPr lang="es-ES" sz="1000"/>
          </a:p>
          <a:p>
            <a:r>
              <a:rPr lang="es-ES" sz="2000" smtClean="0">
                <a:sym typeface="Wingdings" pitchFamily="2" charset="2"/>
              </a:rPr>
              <a:t></a:t>
            </a:r>
            <a:r>
              <a:rPr lang="es-ES" sz="2000" smtClean="0"/>
              <a:t> Categ 1 and ref points  </a:t>
            </a:r>
          </a:p>
          <a:p>
            <a:endParaRPr lang="es-ES" sz="1000" smtClean="0"/>
          </a:p>
          <a:p>
            <a:r>
              <a:rPr lang="es-ES" sz="2000" smtClean="0"/>
              <a:t>incorporates an F for recreational fisheries based on (few!) available estimates</a:t>
            </a:r>
          </a:p>
          <a:p>
            <a:endParaRPr lang="es-ES" sz="800" smtClean="0"/>
          </a:p>
          <a:p>
            <a:r>
              <a:rPr lang="es-ES" sz="2000" smtClean="0"/>
              <a:t>* F increasing and &gt; F</a:t>
            </a:r>
            <a:r>
              <a:rPr lang="es-ES" sz="2000" baseline="-25000" smtClean="0"/>
              <a:t>MSY  </a:t>
            </a:r>
            <a:r>
              <a:rPr lang="es-ES" sz="2000" smtClean="0"/>
              <a:t>proxy ;    low recruitment and decreasing SSB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899334"/>
              </p:ext>
            </p:extLst>
          </p:nvPr>
        </p:nvGraphicFramePr>
        <p:xfrm>
          <a:off x="10344" y="3004467"/>
          <a:ext cx="6211888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6" name="Documento" r:id="rId5" imgW="6211402" imgH="1955225" progId="Word.Document.12">
                  <p:embed/>
                </p:oleObj>
              </mc:Choice>
              <mc:Fallback>
                <p:oleObj name="Documento" r:id="rId5" imgW="6211402" imgH="19552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44" y="3004467"/>
                        <a:ext cx="6211888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419872" y="3075483"/>
            <a:ext cx="5685394" cy="2873797"/>
            <a:chOff x="1149" y="7970"/>
            <a:chExt cx="9387" cy="4840"/>
          </a:xfrm>
        </p:grpSpPr>
        <p:pic>
          <p:nvPicPr>
            <p:cNvPr id="15" name="Picture 21" descr="LandingsGraph4251_1_bss-47_2014_4251_201452313254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" y="7970"/>
              <a:ext cx="4674" cy="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2" descr="RecruitmentGraph4251_2_bss-47_2014_4251_201452313254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" y="7970"/>
              <a:ext cx="4674" cy="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3" descr="FishMortalityGraph4251_3_bss-47_2014_4251_201452313254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" y="10399"/>
              <a:ext cx="4674" cy="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4" descr="SSBGraph4251_4_bss-47_2014_4251_201452313254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" y="10399"/>
              <a:ext cx="4674" cy="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96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" y="0"/>
            <a:ext cx="9144000" cy="5042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</a:rPr>
              <a:t>Sea bass in IVbc, VIIa and VIId-h </a:t>
            </a:r>
            <a:endParaRPr lang="pt-PT" sz="2800" b="1">
              <a:solidFill>
                <a:srgbClr val="FFFFFF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" y="504230"/>
            <a:ext cx="914400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/>
              <a:t>Slow growth, late maturation, spawning aggregation, site fidelity</a:t>
            </a:r>
          </a:p>
          <a:p>
            <a:r>
              <a:rPr lang="es-ES" sz="2000">
                <a:sym typeface="Wingdings" pitchFamily="2" charset="2"/>
              </a:rPr>
              <a:t>    </a:t>
            </a:r>
            <a:r>
              <a:rPr lang="es-ES" sz="2000" smtClean="0">
                <a:sym typeface="Wingdings" pitchFamily="2" charset="2"/>
              </a:rPr>
              <a:t>increased vulnerability to overexploitation </a:t>
            </a:r>
            <a:r>
              <a:rPr lang="es-ES" sz="2000">
                <a:sym typeface="Wingdings" pitchFamily="2" charset="2"/>
              </a:rPr>
              <a:t>and </a:t>
            </a:r>
            <a:r>
              <a:rPr lang="es-ES" sz="2000" smtClean="0">
                <a:sym typeface="Wingdings" pitchFamily="2" charset="2"/>
              </a:rPr>
              <a:t>localized </a:t>
            </a:r>
            <a:r>
              <a:rPr lang="es-ES" sz="2000">
                <a:sym typeface="Wingdings" pitchFamily="2" charset="2"/>
              </a:rPr>
              <a:t>depletion</a:t>
            </a:r>
            <a:r>
              <a:rPr lang="es-ES" sz="2000"/>
              <a:t> </a:t>
            </a:r>
            <a:endParaRPr lang="pt-PT" sz="2000" smtClean="0"/>
          </a:p>
          <a:p>
            <a:endParaRPr lang="pt-PT" sz="2000"/>
          </a:p>
          <a:p>
            <a:r>
              <a:rPr lang="pt-PT" sz="2000" smtClean="0"/>
              <a:t>Ocean warming in recent decades likely led to the more northerly distribution of sea bass</a:t>
            </a:r>
          </a:p>
          <a:p>
            <a:endParaRPr lang="pt-PT" sz="800" smtClean="0"/>
          </a:p>
          <a:p>
            <a:r>
              <a:rPr lang="pt-PT" sz="2000" smtClean="0"/>
              <a:t>Above-average sea temperatures expected to be favourable to survival of young bass</a:t>
            </a:r>
            <a:endParaRPr lang="pt-PT" sz="2000"/>
          </a:p>
          <a:p>
            <a:endParaRPr lang="pt-PT" sz="2000" smtClean="0"/>
          </a:p>
          <a:p>
            <a:r>
              <a:rPr lang="pt-PT" sz="2000" b="1" smtClean="0"/>
              <a:t>Fisheries:</a:t>
            </a:r>
            <a:r>
              <a:rPr lang="pt-PT" sz="2000" smtClean="0"/>
              <a:t> </a:t>
            </a:r>
          </a:p>
          <a:p>
            <a:endParaRPr lang="pt-PT" sz="80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PT" sz="2000" smtClean="0"/>
              <a:t>Targeted by pelagic pair trawlers on offshore spawning grounds (Dec to April)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2000" smtClean="0"/>
              <a:t>Seasonal target or bycatch by large fleet of inshore vessels (various gears)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PT" sz="2000" smtClean="0"/>
              <a:t>Moratorium of commercial sea bass fishing in VI and VII for Irish vessels since 1990</a:t>
            </a:r>
          </a:p>
          <a:p>
            <a:endParaRPr lang="pt-PT" sz="800" smtClean="0"/>
          </a:p>
          <a:p>
            <a:r>
              <a:rPr lang="pt-PT" sz="2000" smtClean="0"/>
              <a:t>Discarding low, except for some small-mesh trawl fleets in inshore areas</a:t>
            </a:r>
            <a:endParaRPr lang="pt-PT" sz="2000"/>
          </a:p>
          <a:p>
            <a:endParaRPr lang="pt-PT" sz="1000" smtClean="0"/>
          </a:p>
          <a:p>
            <a:r>
              <a:rPr lang="pt-PT" sz="2000" smtClean="0"/>
              <a:t>Important species for recreational fishing (mostly angling)</a:t>
            </a:r>
            <a:endParaRPr lang="pt-PT" sz="2000"/>
          </a:p>
          <a:p>
            <a:endParaRPr lang="pt-PT" sz="2000" smtClean="0"/>
          </a:p>
          <a:p>
            <a:r>
              <a:rPr lang="pt-PT" sz="2000" smtClean="0"/>
              <a:t>Commercial l</a:t>
            </a:r>
            <a:r>
              <a:rPr lang="pt-PT" sz="2000" b="0" smtClean="0"/>
              <a:t>andings  2013 </a:t>
            </a:r>
            <a:r>
              <a:rPr lang="pt-PT" sz="2000"/>
              <a:t>~</a:t>
            </a:r>
            <a:r>
              <a:rPr lang="pt-PT" sz="2000" b="0" smtClean="0"/>
              <a:t> </a:t>
            </a:r>
            <a:r>
              <a:rPr lang="pt-PT" sz="2000" smtClean="0"/>
              <a:t>4 100 t</a:t>
            </a:r>
            <a:r>
              <a:rPr lang="pt-PT" sz="2000" b="0" smtClean="0"/>
              <a:t>  </a:t>
            </a:r>
            <a:r>
              <a:rPr lang="pt-PT" sz="2000" b="0"/>
              <a:t>(</a:t>
            </a:r>
            <a:r>
              <a:rPr lang="pt-PT" sz="2000" b="0" smtClean="0"/>
              <a:t>discards not fully quantified ~</a:t>
            </a:r>
            <a:r>
              <a:rPr lang="pt-PT" sz="2000"/>
              <a:t> 5</a:t>
            </a:r>
            <a:r>
              <a:rPr lang="pt-PT" sz="2000" smtClean="0"/>
              <a:t>%</a:t>
            </a:r>
            <a:r>
              <a:rPr lang="pt-PT" sz="2000"/>
              <a:t> </a:t>
            </a:r>
            <a:r>
              <a:rPr lang="pt-PT" sz="2000" smtClean="0"/>
              <a:t>in weight</a:t>
            </a:r>
            <a:r>
              <a:rPr lang="pt-PT" sz="2000" b="0" smtClean="0"/>
              <a:t>).</a:t>
            </a:r>
          </a:p>
          <a:p>
            <a:endParaRPr lang="pt-PT" sz="800" smtClean="0"/>
          </a:p>
          <a:p>
            <a:r>
              <a:rPr lang="pt-PT" sz="2000" smtClean="0"/>
              <a:t>Recreational catch substantial, not fully quantified (surveys indicate annual removals   ~ 1 500 t in recent years)</a:t>
            </a:r>
            <a:endParaRPr lang="pt-PT" sz="2000" b="0" smtClean="0"/>
          </a:p>
          <a:p>
            <a:endParaRPr lang="pt-PT" sz="1000" b="0" smtClean="0">
              <a:sym typeface="Wingdings" pitchFamily="2" charset="2"/>
            </a:endParaRPr>
          </a:p>
          <a:p>
            <a:endParaRPr lang="pt-PT" sz="1000" b="0">
              <a:sym typeface="Wingdings" pitchFamily="2" charset="2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1608" y="6165304"/>
            <a:ext cx="18473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PT" b="0" baseline="-25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" y="0"/>
            <a:ext cx="9144000" cy="5042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</a:rPr>
              <a:t>Sea bass in IVbc, VIIa and VIId-h </a:t>
            </a:r>
            <a:endParaRPr lang="pt-PT" sz="2800" b="1">
              <a:solidFill>
                <a:srgbClr val="FFFFFF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" y="504230"/>
            <a:ext cx="914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0" smtClean="0"/>
              <a:t>F </a:t>
            </a:r>
            <a:r>
              <a:rPr lang="en-GB" sz="1800" b="0"/>
              <a:t>(</a:t>
            </a:r>
            <a:r>
              <a:rPr lang="en-GB" sz="1800" b="0" smtClean="0"/>
              <a:t>2014)= F(2011-13)= 0.33 (0.24 comm + 0.09 recreat); SSB(2015)= </a:t>
            </a:r>
            <a:r>
              <a:rPr lang="en-GB" smtClean="0"/>
              <a:t>7 600 t</a:t>
            </a:r>
            <a:r>
              <a:rPr lang="en-GB" sz="1800" b="0" smtClean="0"/>
              <a:t>                  </a:t>
            </a:r>
          </a:p>
          <a:p>
            <a:r>
              <a:rPr lang="es-ES" smtClean="0"/>
              <a:t>Weights </a:t>
            </a:r>
            <a:r>
              <a:rPr lang="es-ES"/>
              <a:t>in </a:t>
            </a:r>
            <a:r>
              <a:rPr lang="es-ES" smtClean="0"/>
              <a:t>tonnes</a:t>
            </a:r>
            <a:r>
              <a:rPr lang="en-GB" sz="1800" b="0" smtClean="0"/>
              <a:t>                                                                                                                        </a:t>
            </a:r>
            <a:r>
              <a:rPr lang="en-GB" sz="1800" b="0" smtClean="0">
                <a:solidFill>
                  <a:schemeClr val="bg1"/>
                </a:solidFill>
              </a:rPr>
              <a:t>F</a:t>
            </a:r>
            <a:r>
              <a:rPr lang="en-GB" sz="1800" b="0" baseline="-25000" smtClean="0">
                <a:solidFill>
                  <a:schemeClr val="bg1"/>
                </a:solidFill>
              </a:rPr>
              <a:t>MSY</a:t>
            </a:r>
            <a:r>
              <a:rPr lang="en-GB" sz="1800" b="0" smtClean="0">
                <a:solidFill>
                  <a:schemeClr val="bg1"/>
                </a:solidFill>
              </a:rPr>
              <a:t>=0.13</a:t>
            </a:r>
            <a:endParaRPr lang="en-GB" sz="1800" b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1608" y="6165304"/>
            <a:ext cx="18473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PT" b="0" baseline="-2500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84" y="3140968"/>
            <a:ext cx="91512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smtClean="0"/>
              <a:t>Management plan needed. </a:t>
            </a:r>
          </a:p>
          <a:p>
            <a:r>
              <a:rPr lang="es-ES" sz="2000" smtClean="0"/>
              <a:t>F should be reduced; stock likely to decline further due to recent low recruitment.</a:t>
            </a:r>
          </a:p>
          <a:p>
            <a:endParaRPr lang="pt-PT" sz="1000" smtClean="0"/>
          </a:p>
          <a:p>
            <a:r>
              <a:rPr lang="pt-PT" sz="2000" smtClean="0"/>
              <a:t>Improvement </a:t>
            </a:r>
            <a:r>
              <a:rPr lang="pt-PT" sz="2000"/>
              <a:t>of fishery selection pattern needed (to allow more fish to spawn </a:t>
            </a:r>
            <a:r>
              <a:rPr lang="pt-PT" sz="2000" smtClean="0"/>
              <a:t>before </a:t>
            </a:r>
            <a:r>
              <a:rPr lang="pt-PT" sz="2000"/>
              <a:t>capture) </a:t>
            </a:r>
            <a:r>
              <a:rPr lang="pt-PT" sz="2000">
                <a:sym typeface="Wingdings" pitchFamily="2" charset="2"/>
              </a:rPr>
              <a:t> would require changes to gear design and spatial </a:t>
            </a:r>
            <a:r>
              <a:rPr lang="pt-PT" sz="2000" smtClean="0">
                <a:sym typeface="Wingdings" pitchFamily="2" charset="2"/>
              </a:rPr>
              <a:t>management</a:t>
            </a:r>
          </a:p>
          <a:p>
            <a:endParaRPr lang="pt-PT" sz="1000">
              <a:sym typeface="Wingdings" pitchFamily="2" charset="2"/>
            </a:endParaRPr>
          </a:p>
          <a:p>
            <a:r>
              <a:rPr lang="pt-PT" sz="2000" smtClean="0">
                <a:sym typeface="Wingdings" pitchFamily="2" charset="2"/>
              </a:rPr>
              <a:t>As there is no TAC for sea bass, there is potential for displacement of fishing effort from species with limiting quotas</a:t>
            </a:r>
          </a:p>
          <a:p>
            <a:endParaRPr lang="pt-PT" sz="2000">
              <a:sym typeface="Wingdings" pitchFamily="2" charset="2"/>
            </a:endParaRPr>
          </a:p>
          <a:p>
            <a:r>
              <a:rPr lang="pt-PT" sz="2000" smtClean="0">
                <a:sym typeface="Wingdings" pitchFamily="2" charset="2"/>
              </a:rPr>
              <a:t>* There are uncertainties in the assessment, but work is continuing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70560"/>
              </p:ext>
            </p:extLst>
          </p:nvPr>
        </p:nvGraphicFramePr>
        <p:xfrm>
          <a:off x="749859" y="1268760"/>
          <a:ext cx="7658744" cy="1698602"/>
        </p:xfrm>
        <a:graphic>
          <a:graphicData uri="http://schemas.openxmlformats.org/drawingml/2006/table">
            <a:tbl>
              <a:tblPr/>
              <a:tblGrid>
                <a:gridCol w="1322040"/>
                <a:gridCol w="2232248"/>
                <a:gridCol w="1224136"/>
                <a:gridCol w="720080"/>
                <a:gridCol w="1008112"/>
                <a:gridCol w="115212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Rationale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Landings comm+recreat (2015)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Basis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 Total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SSB</a:t>
                      </a:r>
                      <a:r>
                        <a:rPr lang="en-GB" sz="1200" b="0" baseline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(2016</a:t>
                      </a: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%SSB </a:t>
                      </a:r>
                      <a:r>
                        <a:rPr lang="en-GB" sz="1200" b="0" baseline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change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MSY approach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1155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1200" b="1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MSY</a:t>
                      </a: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= 0.13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0.13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7241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-5%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971"/>
                    </a:solidFill>
                  </a:tcPr>
                </a:tc>
              </a:tr>
              <a:tr h="226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Zero catch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12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= 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8285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+9%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Other options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2685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12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0.33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5869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−23%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2219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 × F</a:t>
                      </a:r>
                      <a:r>
                        <a:rPr lang="en-GB" sz="12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0.27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6286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-17%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1720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0.6 × F</a:t>
                      </a:r>
                      <a:r>
                        <a:rPr lang="en-GB" sz="12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6733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−11%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1185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 × F</a:t>
                      </a:r>
                      <a:r>
                        <a:rPr lang="en-GB" sz="12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2014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0.13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7214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−5%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613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 × F</a:t>
                      </a:r>
                      <a:r>
                        <a:rPr lang="en-GB" sz="12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2014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0.07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7730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+2%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8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0" y="-31750"/>
            <a:ext cx="9144000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</a:rPr>
              <a:t>Sea bass in </a:t>
            </a:r>
            <a:r>
              <a:rPr lang="en-US" sz="2800" b="1" smtClean="0">
                <a:solidFill>
                  <a:srgbClr val="FFFFFF"/>
                </a:solidFill>
              </a:rPr>
              <a:t>VIIIa,b (Bay of Biscay) </a:t>
            </a:r>
            <a:endParaRPr lang="pt-PT" sz="2800" b="1">
              <a:solidFill>
                <a:srgbClr val="FFFFFF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56524" y="491470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Advice for 2015, DLS:</a:t>
            </a:r>
            <a:endParaRPr lang="en-GB" sz="20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smtClean="0"/>
              <a:t>New data available do not change the perception of the stock </a:t>
            </a:r>
          </a:p>
          <a:p>
            <a:r>
              <a:rPr lang="en-GB" sz="2000">
                <a:sym typeface="Wingdings" pitchFamily="2" charset="2"/>
              </a:rPr>
              <a:t> </a:t>
            </a:r>
            <a:r>
              <a:rPr lang="en-GB" sz="2000" smtClean="0">
                <a:sym typeface="Wingdings" pitchFamily="2" charset="2"/>
              </a:rPr>
              <a:t>      advice given for 2014</a:t>
            </a:r>
            <a:r>
              <a:rPr lang="en-GB" sz="2000" smtClean="0"/>
              <a:t> also applicable for 2015:                                                                   </a:t>
            </a:r>
          </a:p>
          <a:p>
            <a:endParaRPr lang="en-GB" sz="800" smtClean="0"/>
          </a:p>
          <a:p>
            <a:r>
              <a:rPr lang="en-GB" sz="2000" smtClean="0"/>
              <a:t>            Commercial catch </a:t>
            </a:r>
            <a:r>
              <a:rPr lang="en-GB" sz="2000"/>
              <a:t>&lt; </a:t>
            </a:r>
            <a:r>
              <a:rPr lang="en-GB" sz="2000" smtClean="0"/>
              <a:t>1 890 </a:t>
            </a:r>
            <a:r>
              <a:rPr lang="en-GB" sz="2000"/>
              <a:t>t </a:t>
            </a:r>
            <a:r>
              <a:rPr lang="en-GB" sz="2000" smtClean="0"/>
              <a:t>; discards considered negligible</a:t>
            </a:r>
          </a:p>
          <a:p>
            <a:endParaRPr lang="en-GB" sz="800" smtClean="0"/>
          </a:p>
          <a:p>
            <a:r>
              <a:rPr lang="es-ES" sz="2000" smtClean="0"/>
              <a:t>            Recreational catches can not be quantified</a:t>
            </a:r>
          </a:p>
          <a:p>
            <a:r>
              <a:rPr lang="es-ES" sz="2000" smtClean="0"/>
              <a:t>======================================================================</a:t>
            </a:r>
            <a:endParaRPr lang="en-GB" sz="2000"/>
          </a:p>
        </p:txBody>
      </p:sp>
      <p:sp>
        <p:nvSpPr>
          <p:cNvPr id="4" name="3 CuadroTexto"/>
          <p:cNvSpPr txBox="1"/>
          <p:nvPr/>
        </p:nvSpPr>
        <p:spPr>
          <a:xfrm>
            <a:off x="-2299" y="2656850"/>
            <a:ext cx="914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1900" b="1"/>
              <a:t>Fisheries:</a:t>
            </a:r>
            <a:r>
              <a:rPr lang="es-ES" sz="1900"/>
              <a:t> longlines (July-Oct); </a:t>
            </a:r>
            <a:endParaRPr lang="es-ES" sz="1900" smtClean="0"/>
          </a:p>
          <a:p>
            <a:r>
              <a:rPr lang="es-ES" sz="1900"/>
              <a:t> </a:t>
            </a:r>
            <a:r>
              <a:rPr lang="es-ES" sz="1900" smtClean="0"/>
              <a:t>     pelagic </a:t>
            </a:r>
            <a:r>
              <a:rPr lang="es-ES" sz="1900"/>
              <a:t>trawl, nets, mixed bottom trawl (Nov-Apr) on spawning </a:t>
            </a:r>
            <a:r>
              <a:rPr lang="es-ES" sz="1900" smtClean="0"/>
              <a:t>aggregations</a:t>
            </a:r>
          </a:p>
          <a:p>
            <a:endParaRPr lang="es-ES" sz="90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1900" smtClean="0"/>
              <a:t>Historical </a:t>
            </a:r>
            <a:r>
              <a:rPr lang="es-ES" sz="1900"/>
              <a:t>sampling of commercial catches of variable quality.</a:t>
            </a:r>
          </a:p>
          <a:p>
            <a:endParaRPr lang="es-ES" sz="100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1900" smtClean="0"/>
              <a:t>Recreational catches likely substantial in some areas: </a:t>
            </a:r>
            <a:endParaRPr lang="es-ES" sz="900" smtClean="0"/>
          </a:p>
          <a:p>
            <a:r>
              <a:rPr lang="es-ES" sz="1900" smtClean="0"/>
              <a:t>      time-series of recreational catches, releases, size/age composition needed</a:t>
            </a:r>
          </a:p>
          <a:p>
            <a:endParaRPr lang="es-ES" sz="100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1900" smtClean="0"/>
              <a:t>Time-series of relative abundance indices (pre-recruit and adults) needed.</a:t>
            </a:r>
          </a:p>
          <a:p>
            <a:endParaRPr lang="es-ES" sz="190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1900" smtClean="0"/>
              <a:t>ICES recommends that implementation of input controls should be promoted</a:t>
            </a:r>
          </a:p>
          <a:p>
            <a:endParaRPr lang="es-ES" sz="1000" smtClean="0"/>
          </a:p>
          <a:p>
            <a:endParaRPr lang="es-ES" sz="100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1900" smtClean="0"/>
              <a:t>Stock category: 5</a:t>
            </a:r>
          </a:p>
          <a:p>
            <a:endParaRPr lang="es-ES" sz="800"/>
          </a:p>
          <a:p>
            <a:pPr marL="342900" indent="-342900">
              <a:buFont typeface="Arial" pitchFamily="34" charset="0"/>
              <a:buChar char="•"/>
            </a:pPr>
            <a:r>
              <a:rPr lang="pt-PT" sz="1900"/>
              <a:t>In the absence of representative data for assessment: advice based on 20% precautionary reduction over recent </a:t>
            </a:r>
            <a:r>
              <a:rPr lang="pt-PT" sz="1900" smtClean="0"/>
              <a:t>(2009-2011) average commercial landings</a:t>
            </a:r>
            <a:endParaRPr lang="es-ES" sz="190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0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0" y="-31750"/>
            <a:ext cx="9144000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</a:rPr>
              <a:t>Sea bass in </a:t>
            </a:r>
            <a:r>
              <a:rPr lang="en-US" sz="2800" b="1" smtClean="0">
                <a:solidFill>
                  <a:srgbClr val="FFFFFF"/>
                </a:solidFill>
              </a:rPr>
              <a:t>VIIIc &amp; IXa (Atlantic Iberian waters) </a:t>
            </a:r>
            <a:endParaRPr lang="pt-PT" sz="2800" b="1">
              <a:solidFill>
                <a:srgbClr val="FFFFFF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0" y="491470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Advice for 2015, DLS:</a:t>
            </a:r>
            <a:endParaRPr lang="en-GB" sz="20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smtClean="0"/>
              <a:t>New data available do not change the perception of the stock </a:t>
            </a:r>
          </a:p>
          <a:p>
            <a:r>
              <a:rPr lang="en-GB" sz="2000">
                <a:sym typeface="Wingdings" pitchFamily="2" charset="2"/>
              </a:rPr>
              <a:t> </a:t>
            </a:r>
            <a:r>
              <a:rPr lang="en-GB" sz="2000" smtClean="0">
                <a:sym typeface="Wingdings" pitchFamily="2" charset="2"/>
              </a:rPr>
              <a:t>      advice given for 2014</a:t>
            </a:r>
            <a:r>
              <a:rPr lang="en-GB" sz="2000" smtClean="0"/>
              <a:t> also applicable for 2015:                                                                   </a:t>
            </a:r>
          </a:p>
          <a:p>
            <a:endParaRPr lang="en-GB" sz="800" smtClean="0"/>
          </a:p>
          <a:p>
            <a:r>
              <a:rPr lang="en-GB" sz="2000" smtClean="0"/>
              <a:t>            Commercial catch </a:t>
            </a:r>
            <a:r>
              <a:rPr lang="en-GB" sz="2000"/>
              <a:t>&lt; </a:t>
            </a:r>
            <a:r>
              <a:rPr lang="en-GB" sz="2000" smtClean="0"/>
              <a:t>598 </a:t>
            </a:r>
            <a:r>
              <a:rPr lang="en-GB" sz="2000"/>
              <a:t>t </a:t>
            </a:r>
            <a:r>
              <a:rPr lang="en-GB" sz="2000" smtClean="0"/>
              <a:t>; </a:t>
            </a:r>
            <a:r>
              <a:rPr lang="en-GB" sz="2000"/>
              <a:t>discards considered </a:t>
            </a:r>
            <a:r>
              <a:rPr lang="en-GB" sz="2000" smtClean="0"/>
              <a:t>negligible</a:t>
            </a:r>
          </a:p>
          <a:p>
            <a:endParaRPr lang="en-GB" sz="800" smtClean="0"/>
          </a:p>
          <a:p>
            <a:r>
              <a:rPr lang="en-GB" sz="2000" smtClean="0"/>
              <a:t>            Recreational catches can no be quantified </a:t>
            </a:r>
            <a:r>
              <a:rPr lang="en-CA" sz="2000" smtClean="0"/>
              <a:t> </a:t>
            </a:r>
          </a:p>
          <a:p>
            <a:r>
              <a:rPr lang="es-ES" sz="2000" smtClean="0"/>
              <a:t>======================================================================</a:t>
            </a:r>
            <a:endParaRPr lang="en-GB" sz="2000"/>
          </a:p>
        </p:txBody>
      </p:sp>
      <p:sp>
        <p:nvSpPr>
          <p:cNvPr id="4" name="3 CuadroTexto"/>
          <p:cNvSpPr txBox="1"/>
          <p:nvPr/>
        </p:nvSpPr>
        <p:spPr>
          <a:xfrm>
            <a:off x="0" y="2852936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1900" b="1"/>
              <a:t>Fisheries:</a:t>
            </a:r>
            <a:r>
              <a:rPr lang="es-ES" sz="1900"/>
              <a:t> </a:t>
            </a:r>
            <a:r>
              <a:rPr lang="es-ES" sz="1900" smtClean="0"/>
              <a:t>mostly coastal artisanal (various gears)</a:t>
            </a:r>
          </a:p>
          <a:p>
            <a:endParaRPr lang="es-ES" sz="80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1900"/>
              <a:t>Historical sampling of commercial catches of variable quality</a:t>
            </a:r>
            <a:r>
              <a:rPr lang="es-ES" sz="1900" smtClean="0"/>
              <a:t>.</a:t>
            </a:r>
          </a:p>
          <a:p>
            <a:endParaRPr lang="es-ES" sz="120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1900" smtClean="0"/>
              <a:t>Recreational catches likely substantial in some areas: </a:t>
            </a:r>
          </a:p>
          <a:p>
            <a:r>
              <a:rPr lang="es-ES" sz="900"/>
              <a:t> </a:t>
            </a:r>
            <a:r>
              <a:rPr lang="es-ES" sz="900" smtClean="0"/>
              <a:t>            </a:t>
            </a:r>
            <a:r>
              <a:rPr lang="es-ES" sz="1900" smtClean="0"/>
              <a:t>time-series of recreational catches, releases, size/age composition needed</a:t>
            </a:r>
          </a:p>
          <a:p>
            <a:endParaRPr lang="es-ES" sz="100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1900" smtClean="0"/>
              <a:t>Time-series of relative abundance indices (pre-recruit and adults) needed.</a:t>
            </a:r>
          </a:p>
          <a:p>
            <a:endParaRPr lang="es-ES" sz="100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1900"/>
              <a:t>ICES recommends that implementation of input controls should be </a:t>
            </a:r>
            <a:r>
              <a:rPr lang="es-ES" sz="1900" smtClean="0"/>
              <a:t>promoted</a:t>
            </a:r>
          </a:p>
          <a:p>
            <a:endParaRPr lang="es-ES" sz="100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1900" smtClean="0"/>
              <a:t>Stock category: 5</a:t>
            </a:r>
          </a:p>
          <a:p>
            <a:endParaRPr lang="es-ES" sz="1000"/>
          </a:p>
          <a:p>
            <a:pPr marL="342900" indent="-342900">
              <a:buFont typeface="Arial" pitchFamily="34" charset="0"/>
              <a:buChar char="•"/>
            </a:pPr>
            <a:r>
              <a:rPr lang="pt-PT" sz="1900"/>
              <a:t>In the absence of representative data for assessment: advice based on 20% precautionary reduction over recent </a:t>
            </a:r>
            <a:r>
              <a:rPr lang="pt-PT" sz="1900" smtClean="0"/>
              <a:t>(2009-2011) average commercial landings</a:t>
            </a:r>
            <a:endParaRPr lang="es-ES" sz="190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9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0" y="-31750"/>
            <a:ext cx="9144000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</a:rPr>
              <a:t>Sea bass in VIa, VIIb and VIIj (West of Scotland and Ireland) </a:t>
            </a:r>
            <a:endParaRPr lang="pt-PT" sz="2800" b="1">
              <a:solidFill>
                <a:srgbClr val="FFFFFF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0" y="491470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Advice for 2015, DLS:</a:t>
            </a:r>
            <a:endParaRPr lang="en-GB" sz="20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smtClean="0"/>
              <a:t>Landings data were revised downwards;                                                                          no change to stock perception, but reapplication of previous year’s method with the revised data revised the advice to</a:t>
            </a:r>
          </a:p>
          <a:p>
            <a:r>
              <a:rPr lang="en-GB" sz="2000" smtClean="0">
                <a:sym typeface="Wingdings" pitchFamily="2" charset="2"/>
              </a:rPr>
              <a:t>              </a:t>
            </a:r>
            <a:r>
              <a:rPr lang="en-GB" sz="2000" smtClean="0"/>
              <a:t>Commercial </a:t>
            </a:r>
            <a:r>
              <a:rPr lang="en-GB" sz="2000"/>
              <a:t>landings &lt; </a:t>
            </a:r>
            <a:r>
              <a:rPr lang="en-GB" sz="2000" smtClean="0"/>
              <a:t>5 </a:t>
            </a:r>
            <a:r>
              <a:rPr lang="en-GB" sz="2000"/>
              <a:t>t ;  total catch can not be </a:t>
            </a:r>
            <a:r>
              <a:rPr lang="en-GB" sz="2000" smtClean="0"/>
              <a:t>quantified</a:t>
            </a:r>
          </a:p>
          <a:p>
            <a:endParaRPr lang="en-GB" sz="10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/>
              <a:t>N</a:t>
            </a:r>
            <a:r>
              <a:rPr lang="en-GB" sz="2000" smtClean="0"/>
              <a:t>ot </a:t>
            </a:r>
            <a:r>
              <a:rPr lang="en-GB" sz="2000"/>
              <a:t>clear whether this should constitute a separate management </a:t>
            </a:r>
            <a:r>
              <a:rPr lang="en-GB" sz="2000" smtClean="0"/>
              <a:t>unit </a:t>
            </a:r>
          </a:p>
          <a:p>
            <a:r>
              <a:rPr lang="en-CA" sz="2000" smtClean="0"/>
              <a:t>ICES </a:t>
            </a:r>
            <a:r>
              <a:rPr lang="en-CA" sz="2000"/>
              <a:t>does not necessarily advocate the introduction of a TAC for sea bass in this </a:t>
            </a:r>
            <a:r>
              <a:rPr lang="en-CA" sz="2000" smtClean="0"/>
              <a:t>area</a:t>
            </a:r>
          </a:p>
          <a:p>
            <a:r>
              <a:rPr lang="en-CA" sz="2000" smtClean="0"/>
              <a:t>====================================================================== </a:t>
            </a:r>
            <a:endParaRPr lang="en-GB" sz="2000"/>
          </a:p>
        </p:txBody>
      </p:sp>
      <p:sp>
        <p:nvSpPr>
          <p:cNvPr id="4" name="3 CuadroTexto"/>
          <p:cNvSpPr txBox="1"/>
          <p:nvPr/>
        </p:nvSpPr>
        <p:spPr>
          <a:xfrm>
            <a:off x="0" y="3284984"/>
            <a:ext cx="9144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1900" smtClean="0"/>
              <a:t>Only official landings available; </a:t>
            </a:r>
          </a:p>
          <a:p>
            <a:r>
              <a:rPr lang="es-ES" sz="1900"/>
              <a:t> </a:t>
            </a:r>
            <a:r>
              <a:rPr lang="es-ES" sz="1900" smtClean="0"/>
              <a:t>      no information on discards</a:t>
            </a:r>
          </a:p>
          <a:p>
            <a:r>
              <a:rPr lang="es-ES" sz="1900"/>
              <a:t> </a:t>
            </a:r>
            <a:r>
              <a:rPr lang="es-ES" sz="1900" smtClean="0"/>
              <a:t>      recreational catch unknown (important recreational species)</a:t>
            </a:r>
          </a:p>
          <a:p>
            <a:endParaRPr lang="es-ES" sz="100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1900" smtClean="0"/>
              <a:t>Moratorium on commercial fishing for Irish vessels in VI and VII;  any catches by Irish commercial vessels are discarded. Commercial landings mostly from French vessels.</a:t>
            </a:r>
          </a:p>
          <a:p>
            <a:endParaRPr lang="es-ES" sz="1400"/>
          </a:p>
          <a:p>
            <a:pPr marL="342900" indent="-342900">
              <a:buFont typeface="Arial" pitchFamily="34" charset="0"/>
              <a:buChar char="•"/>
            </a:pPr>
            <a:r>
              <a:rPr lang="es-ES" sz="1900"/>
              <a:t>ICES recommends that implementation of input controls should be </a:t>
            </a:r>
            <a:r>
              <a:rPr lang="es-ES" sz="1900" smtClean="0"/>
              <a:t>promoted</a:t>
            </a:r>
          </a:p>
          <a:p>
            <a:endParaRPr lang="es-ES" sz="100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1900" smtClean="0"/>
              <a:t>Stock category: 6</a:t>
            </a:r>
          </a:p>
          <a:p>
            <a:endParaRPr lang="es-ES" sz="800"/>
          </a:p>
          <a:p>
            <a:pPr marL="342900" indent="-342900">
              <a:buFont typeface="Arial" pitchFamily="34" charset="0"/>
              <a:buChar char="•"/>
            </a:pPr>
            <a:r>
              <a:rPr lang="pt-PT" sz="1900">
                <a:solidFill>
                  <a:schemeClr val="bg1"/>
                </a:solidFill>
              </a:rPr>
              <a:t>In the absence of representative data for assessment: advice based on 20% precautionary reduction over recent </a:t>
            </a:r>
            <a:r>
              <a:rPr lang="pt-PT" sz="1900" smtClean="0">
                <a:solidFill>
                  <a:schemeClr val="bg1"/>
                </a:solidFill>
              </a:rPr>
              <a:t>(2009-2011) average commercial landings</a:t>
            </a:r>
            <a:endParaRPr lang="es-ES" sz="190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7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" name="1 CuadroTexto"/>
          <p:cNvSpPr txBox="1"/>
          <p:nvPr/>
        </p:nvSpPr>
        <p:spPr>
          <a:xfrm>
            <a:off x="0" y="68168"/>
            <a:ext cx="90768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mtClean="0">
                <a:solidFill>
                  <a:srgbClr val="0070C0"/>
                </a:solidFill>
              </a:rPr>
              <a:t>All advice available online at:</a:t>
            </a:r>
          </a:p>
          <a:p>
            <a:endParaRPr lang="es-ES" sz="1000"/>
          </a:p>
          <a:p>
            <a:pPr algn="ctr"/>
            <a:r>
              <a:rPr lang="es-ES" sz="2800" smtClean="0"/>
              <a:t>                </a:t>
            </a:r>
            <a:r>
              <a:rPr lang="es-ES" sz="2800" smtClean="0">
                <a:hlinkClick r:id="rId5"/>
              </a:rPr>
              <a:t>http://www.ices.dk</a:t>
            </a:r>
            <a:endParaRPr lang="es-ES" sz="1000"/>
          </a:p>
          <a:p>
            <a:r>
              <a:rPr lang="es-ES" sz="2800" i="1" smtClean="0">
                <a:solidFill>
                  <a:srgbClr val="0070C0"/>
                </a:solidFill>
              </a:rPr>
              <a:t>Click on</a:t>
            </a:r>
          </a:p>
          <a:p>
            <a:endParaRPr lang="es-ES" sz="1000"/>
          </a:p>
          <a:p>
            <a:r>
              <a:rPr lang="es-ES" sz="2800" smtClean="0"/>
              <a:t>            Follow</a:t>
            </a:r>
            <a:r>
              <a:rPr lang="es-ES" sz="2800" smtClean="0">
                <a:sym typeface="Wingdings" pitchFamily="2" charset="2"/>
              </a:rPr>
              <a:t> Advisory process</a:t>
            </a:r>
            <a:r>
              <a:rPr lang="es-ES" sz="2800" smtClean="0"/>
              <a:t> </a:t>
            </a:r>
            <a:r>
              <a:rPr lang="es-ES" sz="2800" smtClean="0">
                <a:sym typeface="Wingdings" pitchFamily="2" charset="2"/>
              </a:rPr>
              <a:t> Latest advice</a:t>
            </a:r>
          </a:p>
          <a:p>
            <a:endParaRPr lang="es-ES" sz="2800" smtClean="0">
              <a:sym typeface="Wingdings" pitchFamily="2" charset="2"/>
            </a:endParaRPr>
          </a:p>
          <a:p>
            <a:endParaRPr lang="es-ES" sz="2800" smtClean="0">
              <a:sym typeface="Wingdings" pitchFamily="2" charset="2"/>
            </a:endParaRPr>
          </a:p>
          <a:p>
            <a:endParaRPr lang="es-ES" sz="2800">
              <a:sym typeface="Wingdings" pitchFamily="2" charset="2"/>
            </a:endParaRPr>
          </a:p>
          <a:p>
            <a:r>
              <a:rPr lang="es-ES" sz="2800" i="1" smtClean="0">
                <a:solidFill>
                  <a:srgbClr val="0070C0"/>
                </a:solidFill>
                <a:sym typeface="Wingdings" pitchFamily="2" charset="2"/>
              </a:rPr>
              <a:t>For advice release dates, follow link:</a:t>
            </a:r>
          </a:p>
          <a:p>
            <a:endParaRPr lang="es-ES" sz="1000" smtClean="0">
              <a:sym typeface="Wingdings" pitchFamily="2" charset="2"/>
            </a:endParaRPr>
          </a:p>
          <a:p>
            <a:pPr lvl="1"/>
            <a:r>
              <a:rPr lang="es-ES" sz="2800" smtClean="0">
                <a:sym typeface="Wingdings" pitchFamily="2" charset="2"/>
              </a:rPr>
              <a:t>Follow Advisory process  Advice requests  and advice release dates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673481" y="5536115"/>
            <a:ext cx="2781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i="1" smtClean="0">
                <a:solidFill>
                  <a:schemeClr val="bg1"/>
                </a:solidFill>
              </a:rPr>
              <a:t>Advice online</a:t>
            </a:r>
            <a:endParaRPr lang="en-GB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4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ICES Feedback on DCF">
  <a:themeElements>
    <a:clrScheme name="ICES">
      <a:dk1>
        <a:srgbClr val="002448"/>
      </a:dk1>
      <a:lt1>
        <a:srgbClr val="003366"/>
      </a:lt1>
      <a:dk2>
        <a:srgbClr val="FF9900"/>
      </a:dk2>
      <a:lt2>
        <a:srgbClr val="009999"/>
      </a:lt2>
      <a:accent1>
        <a:srgbClr val="336699"/>
      </a:accent1>
      <a:accent2>
        <a:srgbClr val="AACAC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3C76754FAE04FB8BF4E6694417E35" ma:contentTypeVersion="6" ma:contentTypeDescription="Create a new document." ma:contentTypeScope="" ma:versionID="e47dadb216c8d305ce35f5913518ee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a24e7f2e0d80366a42f470dc8e5076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B2BB6A-2291-49A0-A69F-231C6468ED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B5F44B-53D2-4E96-A3A6-48A360588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5A656EF-C784-4537-BBAE-0F36D3A5F0DC}">
  <ds:schemaRefs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4192</TotalTime>
  <Words>1337</Words>
  <Application>Microsoft Office PowerPoint</Application>
  <PresentationFormat>On-screen Show (4:3)</PresentationFormat>
  <Paragraphs>193</Paragraphs>
  <Slides>10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13_ICES Feedback on DCF</vt:lpstr>
      <vt:lpstr>Documento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Johannesen</dc:creator>
  <cp:lastModifiedBy>McGrath, Joanna</cp:lastModifiedBy>
  <cp:revision>1060</cp:revision>
  <dcterms:created xsi:type="dcterms:W3CDTF">2013-09-18T12:28:31Z</dcterms:created>
  <dcterms:modified xsi:type="dcterms:W3CDTF">2015-05-27T10:49:31Z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0x0101009653C76754FAE04FB8BF4E6694417E35</vt:lpwstr>
  </property>
</Properties>
</file>