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9" r:id="rId2"/>
    <p:sldId id="274" r:id="rId3"/>
    <p:sldId id="279" r:id="rId4"/>
    <p:sldId id="275" r:id="rId5"/>
    <p:sldId id="276" r:id="rId6"/>
    <p:sldId id="277" r:id="rId7"/>
    <p:sldId id="280" r:id="rId8"/>
    <p:sldId id="278" r:id="rId9"/>
    <p:sldId id="262" r:id="rId10"/>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allerani, Matilde" initials="VM" lastIdx="1" clrIdx="0">
    <p:extLst>
      <p:ext uri="{19B8F6BF-5375-455C-9EA6-DF929625EA0E}">
        <p15:presenceInfo xmlns:p15="http://schemas.microsoft.com/office/powerpoint/2012/main" userId="S::Matilde.Vallerani@bim.ie::7fcaafa3-c561-4f73-962e-4eaa7c1322d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800" autoAdjust="0"/>
  </p:normalViewPr>
  <p:slideViewPr>
    <p:cSldViewPr>
      <p:cViewPr varScale="1">
        <p:scale>
          <a:sx n="52" d="100"/>
          <a:sy n="52" d="100"/>
        </p:scale>
        <p:origin x="192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8EBD5759-0266-4B1A-8BD8-3B00A0CA0777}" type="datetimeFigureOut">
              <a:rPr lang="en-IE" smtClean="0"/>
              <a:t>10/03/2020</a:t>
            </a:fld>
            <a:endParaRPr lang="en-IE"/>
          </a:p>
        </p:txBody>
      </p:sp>
      <p:sp>
        <p:nvSpPr>
          <p:cNvPr id="4" name="Footer Placeholder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5EF69C72-08F6-4EB8-914F-2AD88FE1BCD4}" type="slidenum">
              <a:rPr lang="en-IE" smtClean="0"/>
              <a:t>‹#›</a:t>
            </a:fld>
            <a:endParaRPr lang="en-IE"/>
          </a:p>
        </p:txBody>
      </p:sp>
    </p:spTree>
    <p:extLst>
      <p:ext uri="{BB962C8B-B14F-4D97-AF65-F5344CB8AC3E}">
        <p14:creationId xmlns:p14="http://schemas.microsoft.com/office/powerpoint/2010/main" val="31816597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92B87791-F6D3-45C5-A4F5-65798C1894D3}" type="datetimeFigureOut">
              <a:rPr lang="en-IE" smtClean="0"/>
              <a:t>10/03/2020</a:t>
            </a:fld>
            <a:endParaRPr lang="en-IE"/>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66750" y="4714875"/>
            <a:ext cx="5335588" cy="44672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428163"/>
            <a:ext cx="2889250" cy="4968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778250" y="9428163"/>
            <a:ext cx="2889250" cy="496887"/>
          </a:xfrm>
          <a:prstGeom prst="rect">
            <a:avLst/>
          </a:prstGeom>
        </p:spPr>
        <p:txBody>
          <a:bodyPr vert="horz" lIns="91440" tIns="45720" rIns="91440" bIns="45720" rtlCol="0" anchor="b"/>
          <a:lstStyle>
            <a:lvl1pPr algn="r">
              <a:defRPr sz="1200"/>
            </a:lvl1pPr>
          </a:lstStyle>
          <a:p>
            <a:fld id="{84A56D64-116D-4420-86D4-28DDBAF95575}" type="slidenum">
              <a:rPr lang="en-IE" smtClean="0"/>
              <a:t>‹#›</a:t>
            </a:fld>
            <a:endParaRPr lang="en-IE"/>
          </a:p>
        </p:txBody>
      </p:sp>
    </p:spTree>
    <p:extLst>
      <p:ext uri="{BB962C8B-B14F-4D97-AF65-F5344CB8AC3E}">
        <p14:creationId xmlns:p14="http://schemas.microsoft.com/office/powerpoint/2010/main" val="20567928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spcBef>
                <a:spcPct val="30000"/>
              </a:spcBef>
              <a:defRPr sz="1200">
                <a:solidFill>
                  <a:schemeClr val="tx1"/>
                </a:solidFill>
                <a:latin typeface="Arial" charset="0"/>
                <a:ea typeface="MS PGothic" pitchFamily="34" charset="-128"/>
              </a:defRPr>
            </a:lvl1pPr>
            <a:lvl2pPr marL="742950" indent="-285750" defTabSz="915988" eaLnBrk="0" hangingPunct="0">
              <a:spcBef>
                <a:spcPct val="30000"/>
              </a:spcBef>
              <a:defRPr sz="1200">
                <a:solidFill>
                  <a:schemeClr val="tx1"/>
                </a:solidFill>
                <a:latin typeface="Arial" charset="0"/>
                <a:ea typeface="MS PGothic" pitchFamily="34" charset="-128"/>
              </a:defRPr>
            </a:lvl2pPr>
            <a:lvl3pPr marL="1143000" indent="-228600" defTabSz="915988" eaLnBrk="0" hangingPunct="0">
              <a:spcBef>
                <a:spcPct val="30000"/>
              </a:spcBef>
              <a:defRPr sz="1200">
                <a:solidFill>
                  <a:schemeClr val="tx1"/>
                </a:solidFill>
                <a:latin typeface="Arial" charset="0"/>
                <a:ea typeface="MS PGothic" pitchFamily="34" charset="-128"/>
              </a:defRPr>
            </a:lvl3pPr>
            <a:lvl4pPr marL="1600200" indent="-228600" defTabSz="915988" eaLnBrk="0" hangingPunct="0">
              <a:spcBef>
                <a:spcPct val="30000"/>
              </a:spcBef>
              <a:defRPr sz="1200">
                <a:solidFill>
                  <a:schemeClr val="tx1"/>
                </a:solidFill>
                <a:latin typeface="Arial" charset="0"/>
                <a:ea typeface="MS PGothic" pitchFamily="34" charset="-128"/>
              </a:defRPr>
            </a:lvl4pPr>
            <a:lvl5pPr marL="2057400" indent="-228600" defTabSz="915988" eaLnBrk="0" hangingPunct="0">
              <a:spcBef>
                <a:spcPct val="30000"/>
              </a:spcBef>
              <a:defRPr sz="1200">
                <a:solidFill>
                  <a:schemeClr val="tx1"/>
                </a:solidFill>
                <a:latin typeface="Arial" charset="0"/>
                <a:ea typeface="MS PGothic" pitchFamily="34" charset="-128"/>
              </a:defRPr>
            </a:lvl5pPr>
            <a:lvl6pPr marL="2514600" indent="-228600" defTabSz="915988" eaLnBrk="0" fontAlgn="base" hangingPunct="0">
              <a:spcBef>
                <a:spcPct val="30000"/>
              </a:spcBef>
              <a:spcAft>
                <a:spcPct val="0"/>
              </a:spcAft>
              <a:defRPr sz="1200">
                <a:solidFill>
                  <a:schemeClr val="tx1"/>
                </a:solidFill>
                <a:latin typeface="Arial" charset="0"/>
                <a:ea typeface="MS PGothic" pitchFamily="34" charset="-128"/>
              </a:defRPr>
            </a:lvl6pPr>
            <a:lvl7pPr marL="2971800" indent="-228600" defTabSz="915988" eaLnBrk="0" fontAlgn="base" hangingPunct="0">
              <a:spcBef>
                <a:spcPct val="30000"/>
              </a:spcBef>
              <a:spcAft>
                <a:spcPct val="0"/>
              </a:spcAft>
              <a:defRPr sz="1200">
                <a:solidFill>
                  <a:schemeClr val="tx1"/>
                </a:solidFill>
                <a:latin typeface="Arial" charset="0"/>
                <a:ea typeface="MS PGothic" pitchFamily="34" charset="-128"/>
              </a:defRPr>
            </a:lvl7pPr>
            <a:lvl8pPr marL="3429000" indent="-228600" defTabSz="915988" eaLnBrk="0" fontAlgn="base" hangingPunct="0">
              <a:spcBef>
                <a:spcPct val="30000"/>
              </a:spcBef>
              <a:spcAft>
                <a:spcPct val="0"/>
              </a:spcAft>
              <a:defRPr sz="1200">
                <a:solidFill>
                  <a:schemeClr val="tx1"/>
                </a:solidFill>
                <a:latin typeface="Arial" charset="0"/>
                <a:ea typeface="MS PGothic" pitchFamily="34" charset="-128"/>
              </a:defRPr>
            </a:lvl8pPr>
            <a:lvl9pPr marL="3886200" indent="-228600" defTabSz="915988" eaLnBrk="0" fontAlgn="base" hangingPunct="0">
              <a:spcBef>
                <a:spcPct val="30000"/>
              </a:spcBef>
              <a:spcAft>
                <a:spcPct val="0"/>
              </a:spcAft>
              <a:defRPr sz="1200">
                <a:solidFill>
                  <a:schemeClr val="tx1"/>
                </a:solidFill>
                <a:latin typeface="Arial" charset="0"/>
                <a:ea typeface="MS PGothic" pitchFamily="34" charset="-128"/>
              </a:defRPr>
            </a:lvl9pPr>
          </a:lstStyle>
          <a:p>
            <a:pPr eaLnBrk="1" hangingPunct="1">
              <a:spcBef>
                <a:spcPct val="0"/>
              </a:spcBef>
            </a:pPr>
            <a:fld id="{6CF236A9-C224-4A1A-BFDA-0277FBB7589C}" type="slidenum">
              <a:rPr lang="en-US" altLang="en-US" smtClean="0">
                <a:solidFill>
                  <a:prstClr val="black"/>
                </a:solidFill>
              </a:rPr>
              <a:pPr eaLnBrk="1" hangingPunct="1">
                <a:spcBef>
                  <a:spcPct val="0"/>
                </a:spcBef>
              </a:pPr>
              <a:t>1</a:t>
            </a:fld>
            <a:endParaRPr lang="en-US" altLang="en-US" dirty="0">
              <a:solidFill>
                <a:prstClr val="black"/>
              </a:solidFill>
            </a:endParaRPr>
          </a:p>
        </p:txBody>
      </p:sp>
      <p:sp>
        <p:nvSpPr>
          <p:cNvPr id="41987" name="Rectangle 2"/>
          <p:cNvSpPr>
            <a:spLocks noGrp="1" noRot="1" noChangeAspect="1" noChangeArrowheads="1" noTextEdit="1"/>
          </p:cNvSpPr>
          <p:nvPr>
            <p:ph type="sldImg"/>
          </p:nvPr>
        </p:nvSpPr>
        <p:spPr>
          <a:xfrm>
            <a:off x="854075" y="744538"/>
            <a:ext cx="4960938" cy="3721100"/>
          </a:xfrm>
          <a:ln/>
        </p:spPr>
      </p:sp>
      <p:sp>
        <p:nvSpPr>
          <p:cNvPr id="41988" name="Rectangle 3"/>
          <p:cNvSpPr>
            <a:spLocks noGrp="1" noChangeArrowheads="1"/>
          </p:cNvSpPr>
          <p:nvPr>
            <p:ph type="body" idx="1"/>
          </p:nvPr>
        </p:nvSpPr>
        <p:spPr>
          <a:xfrm>
            <a:off x="667231" y="4714168"/>
            <a:ext cx="5334627" cy="446849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fr-FR" altLang="en-US" dirty="0"/>
              <a:t>The </a:t>
            </a:r>
            <a:r>
              <a:rPr lang="fr-FR" altLang="en-US" dirty="0" err="1"/>
              <a:t>latest</a:t>
            </a:r>
            <a:r>
              <a:rPr lang="fr-FR" altLang="en-US" dirty="0"/>
              <a:t> communication </a:t>
            </a:r>
            <a:r>
              <a:rPr lang="fr-FR" altLang="en-US" dirty="0" err="1"/>
              <a:t>strategy</a:t>
            </a:r>
            <a:r>
              <a:rPr lang="fr-FR" altLang="en-US" dirty="0"/>
              <a:t> </a:t>
            </a:r>
            <a:r>
              <a:rPr lang="fr-FR" altLang="en-US" dirty="0" err="1"/>
              <a:t>was</a:t>
            </a:r>
            <a:r>
              <a:rPr lang="fr-FR" altLang="en-US" dirty="0"/>
              <a:t> </a:t>
            </a:r>
            <a:r>
              <a:rPr lang="fr-FR" altLang="en-US" dirty="0" err="1"/>
              <a:t>approved</a:t>
            </a:r>
            <a:r>
              <a:rPr lang="fr-FR" altLang="en-US" dirty="0"/>
              <a:t> in 2013.</a:t>
            </a:r>
          </a:p>
          <a:p>
            <a:pPr eaLnBrk="1" hangingPunct="1"/>
            <a:r>
              <a:rPr lang="fr-FR" altLang="en-US" dirty="0"/>
              <a:t>The </a:t>
            </a:r>
            <a:r>
              <a:rPr lang="fr-FR" altLang="en-US" dirty="0" err="1"/>
              <a:t>current</a:t>
            </a:r>
            <a:r>
              <a:rPr lang="fr-FR" altLang="en-US" dirty="0"/>
              <a:t> </a:t>
            </a:r>
            <a:r>
              <a:rPr lang="fr-FR" altLang="en-US" dirty="0" err="1"/>
              <a:t>proposal</a:t>
            </a:r>
            <a:r>
              <a:rPr lang="fr-FR" altLang="en-US" dirty="0"/>
              <a:t> </a:t>
            </a:r>
            <a:r>
              <a:rPr lang="fr-FR" altLang="en-US" dirty="0" err="1"/>
              <a:t>was</a:t>
            </a:r>
            <a:r>
              <a:rPr lang="fr-FR" altLang="en-US" dirty="0"/>
              <a:t> </a:t>
            </a:r>
            <a:r>
              <a:rPr lang="fr-FR" altLang="en-US" dirty="0" err="1"/>
              <a:t>prepared</a:t>
            </a:r>
            <a:r>
              <a:rPr lang="fr-FR" altLang="en-US" dirty="0"/>
              <a:t> by the </a:t>
            </a:r>
            <a:r>
              <a:rPr lang="fr-FR" altLang="en-US" dirty="0" err="1"/>
              <a:t>Secretariat</a:t>
            </a:r>
            <a:r>
              <a:rPr lang="fr-FR" altLang="en-US" dirty="0"/>
              <a:t> </a:t>
            </a:r>
            <a:r>
              <a:rPr lang="fr-FR" altLang="en-US" dirty="0" err="1"/>
              <a:t>with</a:t>
            </a:r>
            <a:r>
              <a:rPr lang="fr-FR" altLang="en-US" dirty="0"/>
              <a:t> the support of the Communications </a:t>
            </a:r>
            <a:r>
              <a:rPr lang="fr-FR" altLang="en-US" dirty="0" err="1"/>
              <a:t>officers</a:t>
            </a:r>
            <a:r>
              <a:rPr lang="fr-FR" altLang="en-US" dirty="0"/>
              <a:t> in BIM and has been sent to the </a:t>
            </a:r>
            <a:r>
              <a:rPr lang="fr-FR" altLang="en-US" dirty="0" err="1"/>
              <a:t>ExCom</a:t>
            </a:r>
            <a:r>
              <a:rPr lang="fr-FR" altLang="en-US" dirty="0"/>
              <a:t> in </a:t>
            </a:r>
            <a:r>
              <a:rPr lang="fr-FR" altLang="en-US" dirty="0" err="1"/>
              <a:t>mid</a:t>
            </a:r>
            <a:r>
              <a:rPr lang="fr-FR" altLang="en-US" dirty="0"/>
              <a:t> </a:t>
            </a:r>
            <a:r>
              <a:rPr lang="fr-FR" altLang="en-US" dirty="0" err="1"/>
              <a:t>February</a:t>
            </a:r>
            <a:r>
              <a:rPr lang="fr-FR" altLang="en-US" dirty="0"/>
              <a:t> for </a:t>
            </a:r>
            <a:r>
              <a:rPr lang="fr-FR" altLang="en-US" dirty="0" err="1"/>
              <a:t>comments</a:t>
            </a:r>
            <a:r>
              <a:rPr lang="fr-FR" altLang="en-US" dirty="0"/>
              <a:t> and suggestions.</a:t>
            </a:r>
          </a:p>
        </p:txBody>
      </p:sp>
    </p:spTree>
    <p:extLst>
      <p:ext uri="{BB962C8B-B14F-4D97-AF65-F5344CB8AC3E}">
        <p14:creationId xmlns:p14="http://schemas.microsoft.com/office/powerpoint/2010/main" val="385604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points summarize the main aims of NWWAC communication</a:t>
            </a:r>
            <a:endParaRPr lang="en-IE" dirty="0"/>
          </a:p>
        </p:txBody>
      </p:sp>
      <p:sp>
        <p:nvSpPr>
          <p:cNvPr id="4" name="Slide Number Placeholder 3"/>
          <p:cNvSpPr>
            <a:spLocks noGrp="1"/>
          </p:cNvSpPr>
          <p:nvPr>
            <p:ph type="sldNum" sz="quarter" idx="5"/>
          </p:nvPr>
        </p:nvSpPr>
        <p:spPr/>
        <p:txBody>
          <a:bodyPr/>
          <a:lstStyle/>
          <a:p>
            <a:fld id="{84A56D64-116D-4420-86D4-28DDBAF95575}" type="slidenum">
              <a:rPr lang="en-IE" smtClean="0"/>
              <a:t>2</a:t>
            </a:fld>
            <a:endParaRPr lang="en-IE"/>
          </a:p>
        </p:txBody>
      </p:sp>
    </p:spTree>
    <p:extLst>
      <p:ext uri="{BB962C8B-B14F-4D97-AF65-F5344CB8AC3E}">
        <p14:creationId xmlns:p14="http://schemas.microsoft.com/office/powerpoint/2010/main" val="29973659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five questions to consider when preparing the strategy: </a:t>
            </a:r>
            <a:endParaRPr lang="en-IE" dirty="0"/>
          </a:p>
        </p:txBody>
      </p:sp>
      <p:sp>
        <p:nvSpPr>
          <p:cNvPr id="4" name="Slide Number Placeholder 3"/>
          <p:cNvSpPr>
            <a:spLocks noGrp="1"/>
          </p:cNvSpPr>
          <p:nvPr>
            <p:ph type="sldNum" sz="quarter" idx="5"/>
          </p:nvPr>
        </p:nvSpPr>
        <p:spPr/>
        <p:txBody>
          <a:bodyPr/>
          <a:lstStyle/>
          <a:p>
            <a:fld id="{84A56D64-116D-4420-86D4-28DDBAF95575}" type="slidenum">
              <a:rPr lang="en-IE" smtClean="0"/>
              <a:t>3</a:t>
            </a:fld>
            <a:endParaRPr lang="en-IE"/>
          </a:p>
        </p:txBody>
      </p:sp>
    </p:spTree>
    <p:extLst>
      <p:ext uri="{BB962C8B-B14F-4D97-AF65-F5344CB8AC3E}">
        <p14:creationId xmlns:p14="http://schemas.microsoft.com/office/powerpoint/2010/main" val="205793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identified different audiences and for each of them defined one or more communication objectives, depending on the role an audience plays in the work of the NWWAC.</a:t>
            </a:r>
          </a:p>
          <a:p>
            <a:endParaRPr lang="en-US" dirty="0"/>
          </a:p>
          <a:p>
            <a:pPr marL="171450" indent="-171450">
              <a:buFontTx/>
              <a:buChar char="-"/>
            </a:pPr>
            <a:r>
              <a:rPr lang="en-US" dirty="0"/>
              <a:t>NWWAC members: </a:t>
            </a:r>
            <a:r>
              <a:rPr lang="en-IE" sz="1200" kern="1200" dirty="0">
                <a:solidFill>
                  <a:schemeClr val="tx1"/>
                </a:solidFill>
                <a:effectLst/>
                <a:latin typeface="+mn-lt"/>
                <a:ea typeface="+mn-ea"/>
                <a:cs typeface="+mn-cs"/>
              </a:rPr>
              <a:t>The main communication objective for this target audience is to get members to effectively participate in the work of the NWWAC. Members’ engagement is fundamental to fulfil one of the main goals of the AC, which is to provide consensus advice to the EC and MS. </a:t>
            </a:r>
            <a:endParaRPr lang="en-US" dirty="0"/>
          </a:p>
          <a:p>
            <a:pPr marL="171450" indent="-171450">
              <a:buFontTx/>
              <a:buChar char="-"/>
            </a:pPr>
            <a:endParaRPr lang="en-US"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COM: </a:t>
            </a:r>
            <a:r>
              <a:rPr lang="en-IE" sz="1200" kern="1200" dirty="0">
                <a:solidFill>
                  <a:schemeClr val="tx1"/>
                </a:solidFill>
                <a:effectLst/>
                <a:latin typeface="+mn-lt"/>
                <a:ea typeface="+mn-ea"/>
                <a:cs typeface="+mn-cs"/>
              </a:rPr>
              <a:t>The EC is a key stakeholder. The main communication objective for this target audience is to keep DG MARE satisfied with the work of the NWWAC. It is important that the Commission keeps on recognising the AC as a relevant, trusted and non-political organisation that can provide evidence-based advice representing the consensus opinion of EU fisheries stakeholders. </a:t>
            </a:r>
            <a:endParaRPr lang="en-US" dirty="0"/>
          </a:p>
          <a:p>
            <a:pPr marL="171450" indent="-171450">
              <a:buFontTx/>
              <a:buChar char="-"/>
            </a:pPr>
            <a:endParaRPr lang="en-US"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MSG: </a:t>
            </a:r>
            <a:r>
              <a:rPr lang="en-IE" sz="1200" kern="1200" dirty="0">
                <a:solidFill>
                  <a:schemeClr val="tx1"/>
                </a:solidFill>
                <a:effectLst/>
                <a:latin typeface="+mn-lt"/>
                <a:ea typeface="+mn-ea"/>
                <a:cs typeface="+mn-cs"/>
              </a:rPr>
              <a:t>The MSG is a key stakeholder to the AC. The main communication objective for this target audience is to keep the MSG satisfied with the collaboration with the NWWAC. It is important that the MSG keeps on recognising the AC as a relevant stakeholder organisation to engage and to consult with in the preparation of recommendations to the EC. </a:t>
            </a:r>
            <a:endParaRPr lang="en-US" dirty="0"/>
          </a:p>
          <a:p>
            <a:pPr marL="171450" indent="-171450">
              <a:buFontTx/>
              <a:buChar char="-"/>
            </a:pPr>
            <a:endParaRPr lang="en-US" dirty="0"/>
          </a:p>
          <a:p>
            <a:pPr marL="171450" indent="-171450">
              <a:buFontTx/>
              <a:buChar char="-"/>
            </a:pPr>
            <a:r>
              <a:rPr lang="en-US" dirty="0"/>
              <a:t>Scientific bodies, like STECF, ICES and National Research Institutes: </a:t>
            </a:r>
            <a:r>
              <a:rPr lang="en-IE" sz="1200" kern="1200" dirty="0">
                <a:solidFill>
                  <a:schemeClr val="tx1"/>
                </a:solidFill>
                <a:effectLst/>
                <a:latin typeface="+mn-lt"/>
                <a:ea typeface="+mn-ea"/>
                <a:cs typeface="+mn-cs"/>
              </a:rPr>
              <a:t>These organisations’ expertise and competences provide fundamental support to the NWWAC work. The objective is to maintain good collaboration and communication flow with them, keeping both sides well informed on each other’s work. </a:t>
            </a:r>
            <a:endParaRPr lang="en-US" dirty="0"/>
          </a:p>
          <a:p>
            <a:pPr marL="171450" indent="-171450">
              <a:buFontTx/>
              <a:buChar char="-"/>
            </a:pPr>
            <a:endParaRPr lang="en-US"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Other ACs: </a:t>
            </a:r>
            <a:r>
              <a:rPr lang="en-IE" sz="1200" kern="1200" dirty="0">
                <a:solidFill>
                  <a:schemeClr val="tx1"/>
                </a:solidFill>
                <a:effectLst/>
                <a:latin typeface="+mn-lt"/>
                <a:ea typeface="+mn-ea"/>
                <a:cs typeface="+mn-cs"/>
              </a:rPr>
              <a:t>Typically, it is important to keep the ACs informed on the NWWAC activities and the other way around. Other ACs can also become NWWAC key partners when engaging in the preparation of a joint advice or event. In these cases, they should also be kept satisfied and closely involved. </a:t>
            </a:r>
          </a:p>
          <a:p>
            <a:pPr marL="171450" indent="-171450">
              <a:buFontTx/>
              <a:buChar char="-"/>
            </a:pPr>
            <a:endParaRPr lang="en-US"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EFCA: </a:t>
            </a:r>
            <a:r>
              <a:rPr lang="en-IE" sz="1200" kern="1200" dirty="0">
                <a:solidFill>
                  <a:schemeClr val="tx1"/>
                </a:solidFill>
                <a:effectLst/>
                <a:latin typeface="+mn-lt"/>
                <a:ea typeface="+mn-ea"/>
                <a:cs typeface="+mn-cs"/>
              </a:rPr>
              <a:t>EFCA’s expertise and competences provide fundamental support to the NWWAC work. The objective is to maintain good collaboration and communication flow with EFCA, keeping the Agency and NWWAC members well informed on each other’s work. </a:t>
            </a:r>
            <a:endParaRPr lang="en-US" dirty="0"/>
          </a:p>
          <a:p>
            <a:pPr marL="171450" indent="-171450">
              <a:buFontTx/>
              <a:buChar char="-"/>
            </a:pPr>
            <a:endParaRPr lang="en-US"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EU Parliament: </a:t>
            </a:r>
            <a:r>
              <a:rPr lang="en-IE" sz="1200" kern="1200" dirty="0">
                <a:solidFill>
                  <a:schemeClr val="tx1"/>
                </a:solidFill>
                <a:effectLst/>
                <a:latin typeface="+mn-lt"/>
                <a:ea typeface="+mn-ea"/>
                <a:cs typeface="+mn-cs"/>
              </a:rPr>
              <a:t>The objective is to provide neutral information on agreed advice (once this has been communicated with the Commission) and on the NWWAC work state of play and to improve the communication flow between the two sides. </a:t>
            </a:r>
            <a:endParaRPr lang="en-US" dirty="0"/>
          </a:p>
          <a:p>
            <a:pPr marL="171450" indent="-171450">
              <a:buFontTx/>
              <a:buChar char="-"/>
            </a:pPr>
            <a:endParaRPr lang="en-US" dirty="0"/>
          </a:p>
          <a:p>
            <a:pPr marL="171450" indent="-171450">
              <a:buFontTx/>
              <a:buChar char="-"/>
            </a:pPr>
            <a:r>
              <a:rPr lang="en-US" dirty="0"/>
              <a:t>General public: </a:t>
            </a:r>
            <a:r>
              <a:rPr lang="en-IE" sz="1200" kern="1200" dirty="0">
                <a:solidFill>
                  <a:schemeClr val="tx1"/>
                </a:solidFill>
                <a:effectLst/>
                <a:latin typeface="+mn-lt"/>
                <a:ea typeface="+mn-ea"/>
                <a:cs typeface="+mn-cs"/>
              </a:rPr>
              <a:t>Involvement with the general public should only be considered when opportunities for getting a wider exposure are appropriate to the topics addressed by the AC and require no disproportionate effort and resources deployment. </a:t>
            </a:r>
            <a:endParaRPr lang="en-IE" dirty="0"/>
          </a:p>
        </p:txBody>
      </p:sp>
      <p:sp>
        <p:nvSpPr>
          <p:cNvPr id="4" name="Slide Number Placeholder 3"/>
          <p:cNvSpPr>
            <a:spLocks noGrp="1"/>
          </p:cNvSpPr>
          <p:nvPr>
            <p:ph type="sldNum" sz="quarter" idx="5"/>
          </p:nvPr>
        </p:nvSpPr>
        <p:spPr/>
        <p:txBody>
          <a:bodyPr/>
          <a:lstStyle/>
          <a:p>
            <a:fld id="{84A56D64-116D-4420-86D4-28DDBAF95575}" type="slidenum">
              <a:rPr lang="en-IE" smtClean="0"/>
              <a:t>4</a:t>
            </a:fld>
            <a:endParaRPr lang="en-IE"/>
          </a:p>
        </p:txBody>
      </p:sp>
    </p:spTree>
    <p:extLst>
      <p:ext uri="{BB962C8B-B14F-4D97-AF65-F5344CB8AC3E}">
        <p14:creationId xmlns:p14="http://schemas.microsoft.com/office/powerpoint/2010/main" val="27397926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each target audience we have identified the communication channels available. The most common ones are:</a:t>
            </a:r>
          </a:p>
          <a:p>
            <a:endParaRPr lang="en-US" dirty="0"/>
          </a:p>
          <a:p>
            <a:pPr marL="171450" indent="-171450">
              <a:buFontTx/>
              <a:buChar char="-"/>
            </a:pPr>
            <a:r>
              <a:rPr lang="en-US" dirty="0"/>
              <a:t>Emails: </a:t>
            </a:r>
            <a:r>
              <a:rPr lang="en-IE" sz="1200" kern="1200" dirty="0">
                <a:solidFill>
                  <a:schemeClr val="tx1"/>
                </a:solidFill>
                <a:effectLst/>
                <a:latin typeface="+mn-lt"/>
                <a:ea typeface="+mn-ea"/>
                <a:cs typeface="+mn-cs"/>
              </a:rPr>
              <a:t>to keep the audience informed of NWWAC activities, but also for consultation and approval procedures. Official communication channels for letters/advice to the COM and MSG. Planning and information on meetings.</a:t>
            </a:r>
            <a:endParaRPr lang="en-US" dirty="0"/>
          </a:p>
          <a:p>
            <a:pPr marL="171450" indent="-171450">
              <a:buFontTx/>
              <a:buChar char="-"/>
            </a:pPr>
            <a:endParaRPr lang="en-US" dirty="0"/>
          </a:p>
          <a:p>
            <a:pPr marL="171450" indent="-171450">
              <a:buFontTx/>
              <a:buChar char="-"/>
            </a:pPr>
            <a:r>
              <a:rPr lang="en-US" dirty="0"/>
              <a:t>Meetings, both face to face and virtual.</a:t>
            </a:r>
          </a:p>
          <a:p>
            <a:pPr marL="171450" indent="-171450">
              <a:buFontTx/>
              <a:buChar char="-"/>
            </a:pPr>
            <a:endParaRPr lang="en-US" dirty="0"/>
          </a:p>
          <a:p>
            <a:pPr marL="171450" indent="-171450">
              <a:buFontTx/>
              <a:buChar char="-"/>
            </a:pPr>
            <a:r>
              <a:rPr lang="en-US" dirty="0"/>
              <a:t>The NWWAC website, all material produced by NWWAC/correspondence/info on meetings. We are working on a members login area</a:t>
            </a:r>
          </a:p>
          <a:p>
            <a:pPr marL="171450" indent="-171450">
              <a:buFontTx/>
              <a:buChar char="-"/>
            </a:pPr>
            <a:endParaRPr lang="en-US" dirty="0"/>
          </a:p>
          <a:p>
            <a:pPr marL="171450" indent="-171450">
              <a:buFontTx/>
              <a:buChar char="-"/>
            </a:pPr>
            <a:r>
              <a:rPr lang="en-US" dirty="0"/>
              <a:t>The Monthly Update (for NWWAC members only)</a:t>
            </a:r>
          </a:p>
          <a:p>
            <a:pPr marL="171450" indent="-171450">
              <a:buFontTx/>
              <a:buChar char="-"/>
            </a:pPr>
            <a:endParaRPr lang="en-US" dirty="0"/>
          </a:p>
          <a:p>
            <a:pPr marL="0" indent="0">
              <a:buFontTx/>
              <a:buNone/>
            </a:pPr>
            <a:r>
              <a:rPr lang="en-US" dirty="0"/>
              <a:t>Then there are other channels as well which are related to a specific target audience, for example we have a Dropbox account with all the </a:t>
            </a:r>
            <a:r>
              <a:rPr lang="en-US" dirty="0" err="1"/>
              <a:t>Acs</a:t>
            </a:r>
            <a:r>
              <a:rPr lang="en-US" dirty="0"/>
              <a:t> where we can share documents of common interest and an overall calendar with all the meetings and events organized by the </a:t>
            </a:r>
            <a:r>
              <a:rPr lang="en-US" dirty="0" err="1"/>
              <a:t>Acs</a:t>
            </a:r>
            <a:r>
              <a:rPr lang="en-US" dirty="0"/>
              <a:t>.</a:t>
            </a:r>
            <a:endParaRPr lang="en-IE" dirty="0"/>
          </a:p>
        </p:txBody>
      </p:sp>
      <p:sp>
        <p:nvSpPr>
          <p:cNvPr id="4" name="Slide Number Placeholder 3"/>
          <p:cNvSpPr>
            <a:spLocks noGrp="1"/>
          </p:cNvSpPr>
          <p:nvPr>
            <p:ph type="sldNum" sz="quarter" idx="5"/>
          </p:nvPr>
        </p:nvSpPr>
        <p:spPr/>
        <p:txBody>
          <a:bodyPr/>
          <a:lstStyle/>
          <a:p>
            <a:fld id="{84A56D64-116D-4420-86D4-28DDBAF95575}" type="slidenum">
              <a:rPr lang="en-IE" smtClean="0"/>
              <a:t>5</a:t>
            </a:fld>
            <a:endParaRPr lang="en-IE"/>
          </a:p>
        </p:txBody>
      </p:sp>
    </p:spTree>
    <p:extLst>
      <p:ext uri="{BB962C8B-B14F-4D97-AF65-F5344CB8AC3E}">
        <p14:creationId xmlns:p14="http://schemas.microsoft.com/office/powerpoint/2010/main" val="2088222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each target audience, depending on the main objective we want to achieve, we have identifies a series of targets. To each targets corresponds a series of actions to be done in order to achieve it and a way to measure the extent to which the target has been met. </a:t>
            </a:r>
          </a:p>
          <a:p>
            <a:endParaRPr lang="en-US" dirty="0"/>
          </a:p>
          <a:p>
            <a:r>
              <a:rPr lang="en-US" dirty="0"/>
              <a:t>For example in this slide you can see one of the targets for the NWWAC members. </a:t>
            </a:r>
            <a:endParaRPr lang="en-IE" dirty="0"/>
          </a:p>
        </p:txBody>
      </p:sp>
      <p:sp>
        <p:nvSpPr>
          <p:cNvPr id="4" name="Slide Number Placeholder 3"/>
          <p:cNvSpPr>
            <a:spLocks noGrp="1"/>
          </p:cNvSpPr>
          <p:nvPr>
            <p:ph type="sldNum" sz="quarter" idx="5"/>
          </p:nvPr>
        </p:nvSpPr>
        <p:spPr/>
        <p:txBody>
          <a:bodyPr/>
          <a:lstStyle/>
          <a:p>
            <a:fld id="{84A56D64-116D-4420-86D4-28DDBAF95575}" type="slidenum">
              <a:rPr lang="en-IE" smtClean="0"/>
              <a:t>6</a:t>
            </a:fld>
            <a:endParaRPr lang="en-IE"/>
          </a:p>
        </p:txBody>
      </p:sp>
    </p:spTree>
    <p:extLst>
      <p:ext uri="{BB962C8B-B14F-4D97-AF65-F5344CB8AC3E}">
        <p14:creationId xmlns:p14="http://schemas.microsoft.com/office/powerpoint/2010/main" val="2891971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this is another example of a target established for the communication with the European Parliament.</a:t>
            </a:r>
            <a:endParaRPr lang="en-IE" dirty="0"/>
          </a:p>
        </p:txBody>
      </p:sp>
      <p:sp>
        <p:nvSpPr>
          <p:cNvPr id="4" name="Slide Number Placeholder 3"/>
          <p:cNvSpPr>
            <a:spLocks noGrp="1"/>
          </p:cNvSpPr>
          <p:nvPr>
            <p:ph type="sldNum" sz="quarter" idx="5"/>
          </p:nvPr>
        </p:nvSpPr>
        <p:spPr/>
        <p:txBody>
          <a:bodyPr/>
          <a:lstStyle/>
          <a:p>
            <a:fld id="{84A56D64-116D-4420-86D4-28DDBAF95575}" type="slidenum">
              <a:rPr lang="en-IE" smtClean="0"/>
              <a:t>7</a:t>
            </a:fld>
            <a:endParaRPr lang="en-IE"/>
          </a:p>
        </p:txBody>
      </p:sp>
    </p:spTree>
    <p:extLst>
      <p:ext uri="{BB962C8B-B14F-4D97-AF65-F5344CB8AC3E}">
        <p14:creationId xmlns:p14="http://schemas.microsoft.com/office/powerpoint/2010/main" val="12325552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spcBef>
                <a:spcPct val="30000"/>
              </a:spcBef>
              <a:defRPr sz="1200">
                <a:solidFill>
                  <a:schemeClr val="tx1"/>
                </a:solidFill>
                <a:latin typeface="Arial" charset="0"/>
                <a:ea typeface="MS PGothic" pitchFamily="34" charset="-128"/>
              </a:defRPr>
            </a:lvl1pPr>
            <a:lvl2pPr marL="742950" indent="-285750" defTabSz="915988" eaLnBrk="0" hangingPunct="0">
              <a:spcBef>
                <a:spcPct val="30000"/>
              </a:spcBef>
              <a:defRPr sz="1200">
                <a:solidFill>
                  <a:schemeClr val="tx1"/>
                </a:solidFill>
                <a:latin typeface="Arial" charset="0"/>
                <a:ea typeface="MS PGothic" pitchFamily="34" charset="-128"/>
              </a:defRPr>
            </a:lvl2pPr>
            <a:lvl3pPr marL="1143000" indent="-228600" defTabSz="915988" eaLnBrk="0" hangingPunct="0">
              <a:spcBef>
                <a:spcPct val="30000"/>
              </a:spcBef>
              <a:defRPr sz="1200">
                <a:solidFill>
                  <a:schemeClr val="tx1"/>
                </a:solidFill>
                <a:latin typeface="Arial" charset="0"/>
                <a:ea typeface="MS PGothic" pitchFamily="34" charset="-128"/>
              </a:defRPr>
            </a:lvl3pPr>
            <a:lvl4pPr marL="1600200" indent="-228600" defTabSz="915988" eaLnBrk="0" hangingPunct="0">
              <a:spcBef>
                <a:spcPct val="30000"/>
              </a:spcBef>
              <a:defRPr sz="1200">
                <a:solidFill>
                  <a:schemeClr val="tx1"/>
                </a:solidFill>
                <a:latin typeface="Arial" charset="0"/>
                <a:ea typeface="MS PGothic" pitchFamily="34" charset="-128"/>
              </a:defRPr>
            </a:lvl4pPr>
            <a:lvl5pPr marL="2057400" indent="-228600" defTabSz="915988" eaLnBrk="0" hangingPunct="0">
              <a:spcBef>
                <a:spcPct val="30000"/>
              </a:spcBef>
              <a:defRPr sz="1200">
                <a:solidFill>
                  <a:schemeClr val="tx1"/>
                </a:solidFill>
                <a:latin typeface="Arial" charset="0"/>
                <a:ea typeface="MS PGothic" pitchFamily="34" charset="-128"/>
              </a:defRPr>
            </a:lvl5pPr>
            <a:lvl6pPr marL="2514600" indent="-228600" defTabSz="915988" eaLnBrk="0" fontAlgn="base" hangingPunct="0">
              <a:spcBef>
                <a:spcPct val="30000"/>
              </a:spcBef>
              <a:spcAft>
                <a:spcPct val="0"/>
              </a:spcAft>
              <a:defRPr sz="1200">
                <a:solidFill>
                  <a:schemeClr val="tx1"/>
                </a:solidFill>
                <a:latin typeface="Arial" charset="0"/>
                <a:ea typeface="MS PGothic" pitchFamily="34" charset="-128"/>
              </a:defRPr>
            </a:lvl6pPr>
            <a:lvl7pPr marL="2971800" indent="-228600" defTabSz="915988" eaLnBrk="0" fontAlgn="base" hangingPunct="0">
              <a:spcBef>
                <a:spcPct val="30000"/>
              </a:spcBef>
              <a:spcAft>
                <a:spcPct val="0"/>
              </a:spcAft>
              <a:defRPr sz="1200">
                <a:solidFill>
                  <a:schemeClr val="tx1"/>
                </a:solidFill>
                <a:latin typeface="Arial" charset="0"/>
                <a:ea typeface="MS PGothic" pitchFamily="34" charset="-128"/>
              </a:defRPr>
            </a:lvl7pPr>
            <a:lvl8pPr marL="3429000" indent="-228600" defTabSz="915988" eaLnBrk="0" fontAlgn="base" hangingPunct="0">
              <a:spcBef>
                <a:spcPct val="30000"/>
              </a:spcBef>
              <a:spcAft>
                <a:spcPct val="0"/>
              </a:spcAft>
              <a:defRPr sz="1200">
                <a:solidFill>
                  <a:schemeClr val="tx1"/>
                </a:solidFill>
                <a:latin typeface="Arial" charset="0"/>
                <a:ea typeface="MS PGothic" pitchFamily="34" charset="-128"/>
              </a:defRPr>
            </a:lvl8pPr>
            <a:lvl9pPr marL="3886200" indent="-228600" defTabSz="915988" eaLnBrk="0" fontAlgn="base" hangingPunct="0">
              <a:spcBef>
                <a:spcPct val="30000"/>
              </a:spcBef>
              <a:spcAft>
                <a:spcPct val="0"/>
              </a:spcAft>
              <a:defRPr sz="1200">
                <a:solidFill>
                  <a:schemeClr val="tx1"/>
                </a:solidFill>
                <a:latin typeface="Arial" charset="0"/>
                <a:ea typeface="MS PGothic" pitchFamily="34" charset="-128"/>
              </a:defRPr>
            </a:lvl9pPr>
          </a:lstStyle>
          <a:p>
            <a:pPr eaLnBrk="1" hangingPunct="1">
              <a:spcBef>
                <a:spcPct val="0"/>
              </a:spcBef>
            </a:pPr>
            <a:fld id="{6CF236A9-C224-4A1A-BFDA-0277FBB7589C}" type="slidenum">
              <a:rPr lang="en-US" altLang="en-US" smtClean="0">
                <a:solidFill>
                  <a:prstClr val="black"/>
                </a:solidFill>
              </a:rPr>
              <a:pPr eaLnBrk="1" hangingPunct="1">
                <a:spcBef>
                  <a:spcPct val="0"/>
                </a:spcBef>
              </a:pPr>
              <a:t>9</a:t>
            </a:fld>
            <a:endParaRPr lang="en-US" altLang="en-US" dirty="0">
              <a:solidFill>
                <a:prstClr val="black"/>
              </a:solidFill>
            </a:endParaRPr>
          </a:p>
        </p:txBody>
      </p:sp>
      <p:sp>
        <p:nvSpPr>
          <p:cNvPr id="41987" name="Rectangle 2"/>
          <p:cNvSpPr>
            <a:spLocks noGrp="1" noRot="1" noChangeAspect="1" noChangeArrowheads="1" noTextEdit="1"/>
          </p:cNvSpPr>
          <p:nvPr>
            <p:ph type="sldImg"/>
          </p:nvPr>
        </p:nvSpPr>
        <p:spPr>
          <a:xfrm>
            <a:off x="854075" y="744538"/>
            <a:ext cx="4960938" cy="3721100"/>
          </a:xfrm>
          <a:ln/>
        </p:spPr>
      </p:sp>
      <p:sp>
        <p:nvSpPr>
          <p:cNvPr id="41988" name="Rectangle 3"/>
          <p:cNvSpPr>
            <a:spLocks noGrp="1" noChangeArrowheads="1"/>
          </p:cNvSpPr>
          <p:nvPr>
            <p:ph type="body" idx="1"/>
          </p:nvPr>
        </p:nvSpPr>
        <p:spPr>
          <a:xfrm>
            <a:off x="667231" y="4714168"/>
            <a:ext cx="5334627" cy="446849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E"/>
          </a:p>
        </p:txBody>
      </p:sp>
      <p:sp>
        <p:nvSpPr>
          <p:cNvPr id="4" name="Date Placeholder 3"/>
          <p:cNvSpPr>
            <a:spLocks noGrp="1"/>
          </p:cNvSpPr>
          <p:nvPr>
            <p:ph type="dt" sz="half" idx="10"/>
          </p:nvPr>
        </p:nvSpPr>
        <p:spPr/>
        <p:txBody>
          <a:bodyPr/>
          <a:lstStyle/>
          <a:p>
            <a:fld id="{555C591C-8C9A-434D-A15C-75FF0A6C575B}" type="datetimeFigureOut">
              <a:rPr lang="en-IE" smtClean="0"/>
              <a:t>10/03/2020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0081D9A-05DB-4E4E-935B-4134488B5E41}" type="slidenum">
              <a:rPr lang="en-IE" smtClean="0"/>
              <a:t>‹#›</a:t>
            </a:fld>
            <a:endParaRPr lang="en-IE"/>
          </a:p>
        </p:txBody>
      </p:sp>
    </p:spTree>
    <p:extLst>
      <p:ext uri="{BB962C8B-B14F-4D97-AF65-F5344CB8AC3E}">
        <p14:creationId xmlns:p14="http://schemas.microsoft.com/office/powerpoint/2010/main" val="2183584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555C591C-8C9A-434D-A15C-75FF0A6C575B}" type="datetimeFigureOut">
              <a:rPr lang="en-IE" smtClean="0"/>
              <a:t>10/03/2020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0081D9A-05DB-4E4E-935B-4134488B5E41}" type="slidenum">
              <a:rPr lang="en-IE" smtClean="0"/>
              <a:t>‹#›</a:t>
            </a:fld>
            <a:endParaRPr lang="en-IE"/>
          </a:p>
        </p:txBody>
      </p:sp>
    </p:spTree>
    <p:extLst>
      <p:ext uri="{BB962C8B-B14F-4D97-AF65-F5344CB8AC3E}">
        <p14:creationId xmlns:p14="http://schemas.microsoft.com/office/powerpoint/2010/main" val="928508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555C591C-8C9A-434D-A15C-75FF0A6C575B}" type="datetimeFigureOut">
              <a:rPr lang="en-IE" smtClean="0"/>
              <a:t>10/03/2020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0081D9A-05DB-4E4E-935B-4134488B5E41}" type="slidenum">
              <a:rPr lang="en-IE" smtClean="0"/>
              <a:t>‹#›</a:t>
            </a:fld>
            <a:endParaRPr lang="en-IE"/>
          </a:p>
        </p:txBody>
      </p:sp>
    </p:spTree>
    <p:extLst>
      <p:ext uri="{BB962C8B-B14F-4D97-AF65-F5344CB8AC3E}">
        <p14:creationId xmlns:p14="http://schemas.microsoft.com/office/powerpoint/2010/main" val="2079949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555C591C-8C9A-434D-A15C-75FF0A6C575B}" type="datetimeFigureOut">
              <a:rPr lang="en-IE" smtClean="0"/>
              <a:t>10/03/2020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0081D9A-05DB-4E4E-935B-4134488B5E41}" type="slidenum">
              <a:rPr lang="en-IE" smtClean="0"/>
              <a:t>‹#›</a:t>
            </a:fld>
            <a:endParaRPr lang="en-IE"/>
          </a:p>
        </p:txBody>
      </p:sp>
    </p:spTree>
    <p:extLst>
      <p:ext uri="{BB962C8B-B14F-4D97-AF65-F5344CB8AC3E}">
        <p14:creationId xmlns:p14="http://schemas.microsoft.com/office/powerpoint/2010/main" val="3410346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5C591C-8C9A-434D-A15C-75FF0A6C575B}" type="datetimeFigureOut">
              <a:rPr lang="en-IE" smtClean="0"/>
              <a:t>10/03/2020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0081D9A-05DB-4E4E-935B-4134488B5E41}" type="slidenum">
              <a:rPr lang="en-IE" smtClean="0"/>
              <a:t>‹#›</a:t>
            </a:fld>
            <a:endParaRPr lang="en-IE"/>
          </a:p>
        </p:txBody>
      </p:sp>
    </p:spTree>
    <p:extLst>
      <p:ext uri="{BB962C8B-B14F-4D97-AF65-F5344CB8AC3E}">
        <p14:creationId xmlns:p14="http://schemas.microsoft.com/office/powerpoint/2010/main" val="258702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p:cNvSpPr>
            <a:spLocks noGrp="1"/>
          </p:cNvSpPr>
          <p:nvPr>
            <p:ph type="dt" sz="half" idx="10"/>
          </p:nvPr>
        </p:nvSpPr>
        <p:spPr/>
        <p:txBody>
          <a:bodyPr/>
          <a:lstStyle/>
          <a:p>
            <a:fld id="{555C591C-8C9A-434D-A15C-75FF0A6C575B}" type="datetimeFigureOut">
              <a:rPr lang="en-IE" smtClean="0"/>
              <a:t>10/03/2020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0081D9A-05DB-4E4E-935B-4134488B5E41}" type="slidenum">
              <a:rPr lang="en-IE" smtClean="0"/>
              <a:t>‹#›</a:t>
            </a:fld>
            <a:endParaRPr lang="en-IE"/>
          </a:p>
        </p:txBody>
      </p:sp>
    </p:spTree>
    <p:extLst>
      <p:ext uri="{BB962C8B-B14F-4D97-AF65-F5344CB8AC3E}">
        <p14:creationId xmlns:p14="http://schemas.microsoft.com/office/powerpoint/2010/main" val="1691240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p:cNvSpPr>
            <a:spLocks noGrp="1"/>
          </p:cNvSpPr>
          <p:nvPr>
            <p:ph type="dt" sz="half" idx="10"/>
          </p:nvPr>
        </p:nvSpPr>
        <p:spPr/>
        <p:txBody>
          <a:bodyPr/>
          <a:lstStyle/>
          <a:p>
            <a:fld id="{555C591C-8C9A-434D-A15C-75FF0A6C575B}" type="datetimeFigureOut">
              <a:rPr lang="en-IE" smtClean="0"/>
              <a:t>10/03/2020</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20081D9A-05DB-4E4E-935B-4134488B5E41}" type="slidenum">
              <a:rPr lang="en-IE" smtClean="0"/>
              <a:t>‹#›</a:t>
            </a:fld>
            <a:endParaRPr lang="en-IE"/>
          </a:p>
        </p:txBody>
      </p:sp>
    </p:spTree>
    <p:extLst>
      <p:ext uri="{BB962C8B-B14F-4D97-AF65-F5344CB8AC3E}">
        <p14:creationId xmlns:p14="http://schemas.microsoft.com/office/powerpoint/2010/main" val="1998421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Date Placeholder 2"/>
          <p:cNvSpPr>
            <a:spLocks noGrp="1"/>
          </p:cNvSpPr>
          <p:nvPr>
            <p:ph type="dt" sz="half" idx="10"/>
          </p:nvPr>
        </p:nvSpPr>
        <p:spPr/>
        <p:txBody>
          <a:bodyPr/>
          <a:lstStyle/>
          <a:p>
            <a:fld id="{555C591C-8C9A-434D-A15C-75FF0A6C575B}" type="datetimeFigureOut">
              <a:rPr lang="en-IE" smtClean="0"/>
              <a:t>10/03/2020</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20081D9A-05DB-4E4E-935B-4134488B5E41}" type="slidenum">
              <a:rPr lang="en-IE" smtClean="0"/>
              <a:t>‹#›</a:t>
            </a:fld>
            <a:endParaRPr lang="en-IE"/>
          </a:p>
        </p:txBody>
      </p:sp>
    </p:spTree>
    <p:extLst>
      <p:ext uri="{BB962C8B-B14F-4D97-AF65-F5344CB8AC3E}">
        <p14:creationId xmlns:p14="http://schemas.microsoft.com/office/powerpoint/2010/main" val="2058271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5C591C-8C9A-434D-A15C-75FF0A6C575B}" type="datetimeFigureOut">
              <a:rPr lang="en-IE" smtClean="0"/>
              <a:t>10/03/2020</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20081D9A-05DB-4E4E-935B-4134488B5E41}" type="slidenum">
              <a:rPr lang="en-IE" smtClean="0"/>
              <a:t>‹#›</a:t>
            </a:fld>
            <a:endParaRPr lang="en-IE"/>
          </a:p>
        </p:txBody>
      </p:sp>
    </p:spTree>
    <p:extLst>
      <p:ext uri="{BB962C8B-B14F-4D97-AF65-F5344CB8AC3E}">
        <p14:creationId xmlns:p14="http://schemas.microsoft.com/office/powerpoint/2010/main" val="1107169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5C591C-8C9A-434D-A15C-75FF0A6C575B}" type="datetimeFigureOut">
              <a:rPr lang="en-IE" smtClean="0"/>
              <a:t>10/03/2020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0081D9A-05DB-4E4E-935B-4134488B5E41}" type="slidenum">
              <a:rPr lang="en-IE" smtClean="0"/>
              <a:t>‹#›</a:t>
            </a:fld>
            <a:endParaRPr lang="en-IE"/>
          </a:p>
        </p:txBody>
      </p:sp>
    </p:spTree>
    <p:extLst>
      <p:ext uri="{BB962C8B-B14F-4D97-AF65-F5344CB8AC3E}">
        <p14:creationId xmlns:p14="http://schemas.microsoft.com/office/powerpoint/2010/main" val="9096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5C591C-8C9A-434D-A15C-75FF0A6C575B}" type="datetimeFigureOut">
              <a:rPr lang="en-IE" smtClean="0"/>
              <a:t>10/03/2020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0081D9A-05DB-4E4E-935B-4134488B5E41}" type="slidenum">
              <a:rPr lang="en-IE" smtClean="0"/>
              <a:t>‹#›</a:t>
            </a:fld>
            <a:endParaRPr lang="en-IE"/>
          </a:p>
        </p:txBody>
      </p:sp>
    </p:spTree>
    <p:extLst>
      <p:ext uri="{BB962C8B-B14F-4D97-AF65-F5344CB8AC3E}">
        <p14:creationId xmlns:p14="http://schemas.microsoft.com/office/powerpoint/2010/main" val="829186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5C591C-8C9A-434D-A15C-75FF0A6C575B}" type="datetimeFigureOut">
              <a:rPr lang="en-IE" smtClean="0"/>
              <a:t>10/03/2020</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081D9A-05DB-4E4E-935B-4134488B5E41}" type="slidenum">
              <a:rPr lang="en-IE" smtClean="0"/>
              <a:t>‹#›</a:t>
            </a:fld>
            <a:endParaRPr lang="en-IE"/>
          </a:p>
        </p:txBody>
      </p:sp>
    </p:spTree>
    <p:extLst>
      <p:ext uri="{BB962C8B-B14F-4D97-AF65-F5344CB8AC3E}">
        <p14:creationId xmlns:p14="http://schemas.microsoft.com/office/powerpoint/2010/main" val="34325402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sv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760411" y="1905000"/>
            <a:ext cx="7628013" cy="3048000"/>
          </a:xfrm>
        </p:spPr>
        <p:txBody>
          <a:bodyPr>
            <a:normAutofit/>
          </a:bodyPr>
          <a:lstStyle/>
          <a:p>
            <a:r>
              <a:rPr lang="en-US" altLang="en-US" sz="3600" b="1" dirty="0">
                <a:solidFill>
                  <a:schemeClr val="tx2">
                    <a:lumMod val="60000"/>
                    <a:lumOff val="40000"/>
                  </a:schemeClr>
                </a:solidFill>
                <a:latin typeface="Calibri" pitchFamily="34" charset="0"/>
              </a:rPr>
              <a:t>Update of NWWAC </a:t>
            </a:r>
            <a:br>
              <a:rPr lang="en-US" altLang="en-US" sz="3600" b="1" dirty="0">
                <a:solidFill>
                  <a:schemeClr val="tx2">
                    <a:lumMod val="60000"/>
                    <a:lumOff val="40000"/>
                  </a:schemeClr>
                </a:solidFill>
                <a:latin typeface="Calibri" pitchFamily="34" charset="0"/>
              </a:rPr>
            </a:br>
            <a:r>
              <a:rPr lang="en-US" altLang="en-US" sz="3600" b="1" dirty="0">
                <a:solidFill>
                  <a:schemeClr val="tx2">
                    <a:lumMod val="60000"/>
                    <a:lumOff val="40000"/>
                  </a:schemeClr>
                </a:solidFill>
                <a:latin typeface="Calibri" pitchFamily="34" charset="0"/>
              </a:rPr>
              <a:t>Communication Strategy</a:t>
            </a:r>
            <a:br>
              <a:rPr lang="en-US" altLang="en-US" sz="2800" b="1" dirty="0">
                <a:solidFill>
                  <a:schemeClr val="tx2">
                    <a:lumMod val="60000"/>
                    <a:lumOff val="40000"/>
                  </a:schemeClr>
                </a:solidFill>
                <a:latin typeface="Calibri" pitchFamily="34" charset="0"/>
              </a:rPr>
            </a:br>
            <a:br>
              <a:rPr lang="en-US" altLang="en-US" sz="2800" b="1" dirty="0">
                <a:solidFill>
                  <a:schemeClr val="tx2">
                    <a:lumMod val="60000"/>
                    <a:lumOff val="40000"/>
                  </a:schemeClr>
                </a:solidFill>
                <a:latin typeface="Calibri" pitchFamily="34" charset="0"/>
              </a:rPr>
            </a:br>
            <a:r>
              <a:rPr lang="en-US" altLang="en-US" sz="2000" dirty="0">
                <a:solidFill>
                  <a:schemeClr val="tx2">
                    <a:lumMod val="60000"/>
                    <a:lumOff val="40000"/>
                  </a:schemeClr>
                </a:solidFill>
                <a:latin typeface="Calibri" pitchFamily="34" charset="0"/>
              </a:rPr>
              <a:t>by NWWAC Secretariat</a:t>
            </a:r>
            <a:endParaRPr lang="en-US" altLang="en-US" sz="2000" dirty="0">
              <a:solidFill>
                <a:schemeClr val="bg1">
                  <a:lumMod val="50000"/>
                </a:schemeClr>
              </a:solidFill>
              <a:latin typeface="Calibri" pitchFamily="34"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55977" y="5079916"/>
            <a:ext cx="4200467" cy="1229405"/>
          </a:xfrm>
          <a:prstGeom prst="rect">
            <a:avLst/>
          </a:prstGeom>
        </p:spPr>
      </p:pic>
      <p:sp>
        <p:nvSpPr>
          <p:cNvPr id="2" name="TextBox 1">
            <a:extLst>
              <a:ext uri="{FF2B5EF4-FFF2-40B4-BE49-F238E27FC236}">
                <a16:creationId xmlns:a16="http://schemas.microsoft.com/office/drawing/2014/main" id="{796B1030-7E9D-4E27-919B-A40B980B9629}"/>
              </a:ext>
            </a:extLst>
          </p:cNvPr>
          <p:cNvSpPr txBox="1"/>
          <p:nvPr/>
        </p:nvSpPr>
        <p:spPr>
          <a:xfrm>
            <a:off x="1907703" y="672899"/>
            <a:ext cx="5328592" cy="830997"/>
          </a:xfrm>
          <a:prstGeom prst="rect">
            <a:avLst/>
          </a:prstGeom>
          <a:noFill/>
        </p:spPr>
        <p:txBody>
          <a:bodyPr wrap="square" rtlCol="0">
            <a:spAutoFit/>
          </a:bodyPr>
          <a:lstStyle/>
          <a:p>
            <a:pPr algn="ctr"/>
            <a:r>
              <a:rPr lang="en-US" sz="2400" b="1" dirty="0">
                <a:solidFill>
                  <a:schemeClr val="tx2"/>
                </a:solidFill>
              </a:rPr>
              <a:t>NWWAC Horizontal Working Group</a:t>
            </a:r>
          </a:p>
          <a:p>
            <a:pPr algn="ctr"/>
            <a:r>
              <a:rPr lang="en-US" sz="2400" b="1" dirty="0">
                <a:solidFill>
                  <a:schemeClr val="tx2"/>
                </a:solidFill>
              </a:rPr>
              <a:t>10</a:t>
            </a:r>
            <a:r>
              <a:rPr lang="en-US" sz="2400" b="1" baseline="30000" dirty="0">
                <a:solidFill>
                  <a:schemeClr val="tx2"/>
                </a:solidFill>
              </a:rPr>
              <a:t>th</a:t>
            </a:r>
            <a:r>
              <a:rPr lang="en-US" sz="2400" b="1" dirty="0">
                <a:solidFill>
                  <a:schemeClr val="tx2"/>
                </a:solidFill>
              </a:rPr>
              <a:t> March 2020, Madrid</a:t>
            </a:r>
            <a:endParaRPr lang="en-IE" sz="2400" b="1" dirty="0">
              <a:solidFill>
                <a:schemeClr val="tx2"/>
              </a:solidFill>
            </a:endParaRPr>
          </a:p>
        </p:txBody>
      </p:sp>
    </p:spTree>
    <p:extLst>
      <p:ext uri="{BB962C8B-B14F-4D97-AF65-F5344CB8AC3E}">
        <p14:creationId xmlns:p14="http://schemas.microsoft.com/office/powerpoint/2010/main" val="265341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525" y="541581"/>
            <a:ext cx="8229600" cy="851925"/>
          </a:xfrm>
        </p:spPr>
        <p:txBody>
          <a:bodyPr>
            <a:noAutofit/>
          </a:bodyPr>
          <a:lstStyle/>
          <a:p>
            <a:r>
              <a:rPr lang="en-US" sz="3200" b="1" dirty="0">
                <a:solidFill>
                  <a:schemeClr val="tx2">
                    <a:lumMod val="60000"/>
                    <a:lumOff val="40000"/>
                  </a:schemeClr>
                </a:solidFill>
              </a:rPr>
              <a:t>NWWAC communication aims</a:t>
            </a:r>
            <a:endParaRPr lang="en-IE" sz="3200" b="1" dirty="0">
              <a:solidFill>
                <a:schemeClr val="tx2">
                  <a:lumMod val="60000"/>
                  <a:lumOff val="40000"/>
                </a:schemeClr>
              </a:solidFill>
            </a:endParaRPr>
          </a:p>
        </p:txBody>
      </p:sp>
      <p:grpSp>
        <p:nvGrpSpPr>
          <p:cNvPr id="4" name="Group 3"/>
          <p:cNvGrpSpPr/>
          <p:nvPr/>
        </p:nvGrpSpPr>
        <p:grpSpPr>
          <a:xfrm>
            <a:off x="0" y="0"/>
            <a:ext cx="215900" cy="6858000"/>
            <a:chOff x="0" y="0"/>
            <a:chExt cx="257175" cy="10734675"/>
          </a:xfrm>
        </p:grpSpPr>
        <p:sp>
          <p:nvSpPr>
            <p:cNvPr id="5" name="Rectangle 4"/>
            <p:cNvSpPr/>
            <p:nvPr/>
          </p:nvSpPr>
          <p:spPr>
            <a:xfrm>
              <a:off x="0" y="0"/>
              <a:ext cx="257175" cy="1333500"/>
            </a:xfrm>
            <a:prstGeom prst="rect">
              <a:avLst/>
            </a:prstGeom>
            <a:solidFill>
              <a:srgbClr val="FFF0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6" name="Rectangle 5"/>
            <p:cNvSpPr/>
            <p:nvPr/>
          </p:nvSpPr>
          <p:spPr>
            <a:xfrm>
              <a:off x="0" y="1333501"/>
              <a:ext cx="257175" cy="3619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7" name="Rectangle 6"/>
            <p:cNvSpPr/>
            <p:nvPr/>
          </p:nvSpPr>
          <p:spPr>
            <a:xfrm>
              <a:off x="0" y="1695451"/>
              <a:ext cx="257175" cy="9039224"/>
            </a:xfrm>
            <a:prstGeom prst="rect">
              <a:avLst/>
            </a:prstGeom>
            <a:solidFill>
              <a:srgbClr val="8AC5D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grpSp>
      <p:sp>
        <p:nvSpPr>
          <p:cNvPr id="15" name="Content Placeholder 2">
            <a:extLst>
              <a:ext uri="{FF2B5EF4-FFF2-40B4-BE49-F238E27FC236}">
                <a16:creationId xmlns:a16="http://schemas.microsoft.com/office/drawing/2014/main" id="{D929A37E-CDB6-4F6A-A4C5-F7CFE98D3AD8}"/>
              </a:ext>
            </a:extLst>
          </p:cNvPr>
          <p:cNvSpPr txBox="1">
            <a:spLocks/>
          </p:cNvSpPr>
          <p:nvPr/>
        </p:nvSpPr>
        <p:spPr>
          <a:xfrm>
            <a:off x="228600" y="1250985"/>
            <a:ext cx="8686800" cy="43204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endParaRPr lang="en-IE" sz="1600" dirty="0"/>
          </a:p>
        </p:txBody>
      </p:sp>
      <p:sp>
        <p:nvSpPr>
          <p:cNvPr id="3" name="TextBox 2">
            <a:extLst>
              <a:ext uri="{FF2B5EF4-FFF2-40B4-BE49-F238E27FC236}">
                <a16:creationId xmlns:a16="http://schemas.microsoft.com/office/drawing/2014/main" id="{554C5A3E-8EEA-4535-9F72-E9982FC7C247}"/>
              </a:ext>
            </a:extLst>
          </p:cNvPr>
          <p:cNvSpPr txBox="1"/>
          <p:nvPr/>
        </p:nvSpPr>
        <p:spPr>
          <a:xfrm>
            <a:off x="457200" y="1683033"/>
            <a:ext cx="8229600" cy="369332"/>
          </a:xfrm>
          <a:prstGeom prst="rect">
            <a:avLst/>
          </a:prstGeom>
          <a:noFill/>
        </p:spPr>
        <p:txBody>
          <a:bodyPr wrap="square" rtlCol="0">
            <a:spAutoFit/>
          </a:bodyPr>
          <a:lstStyle/>
          <a:p>
            <a:endParaRPr lang="en-IE" dirty="0"/>
          </a:p>
        </p:txBody>
      </p:sp>
      <p:sp>
        <p:nvSpPr>
          <p:cNvPr id="10" name="TextBox 9">
            <a:extLst>
              <a:ext uri="{FF2B5EF4-FFF2-40B4-BE49-F238E27FC236}">
                <a16:creationId xmlns:a16="http://schemas.microsoft.com/office/drawing/2014/main" id="{4A4BC6F5-5C18-447A-980C-37B852490EE5}"/>
              </a:ext>
            </a:extLst>
          </p:cNvPr>
          <p:cNvSpPr txBox="1"/>
          <p:nvPr/>
        </p:nvSpPr>
        <p:spPr>
          <a:xfrm>
            <a:off x="719572" y="2052365"/>
            <a:ext cx="7704856" cy="3323987"/>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chemeClr val="tx2"/>
                </a:solidFill>
              </a:rPr>
              <a:t>Improve existing dialogue with the audience</a:t>
            </a:r>
          </a:p>
          <a:p>
            <a:endParaRPr lang="en-US" sz="2400" dirty="0">
              <a:solidFill>
                <a:schemeClr val="tx2"/>
              </a:solidFill>
            </a:endParaRPr>
          </a:p>
          <a:p>
            <a:pPr marL="285750" indent="-285750">
              <a:buFont typeface="Arial" panose="020B0604020202020204" pitchFamily="34" charset="0"/>
              <a:buChar char="•"/>
            </a:pPr>
            <a:r>
              <a:rPr lang="en-US" sz="2400" dirty="0">
                <a:solidFill>
                  <a:schemeClr val="tx2"/>
                </a:solidFill>
              </a:rPr>
              <a:t>Increase awareness about NWWAC’s work</a:t>
            </a:r>
          </a:p>
          <a:p>
            <a:endParaRPr lang="en-US" sz="2400" dirty="0">
              <a:solidFill>
                <a:schemeClr val="tx2"/>
              </a:solidFill>
            </a:endParaRPr>
          </a:p>
          <a:p>
            <a:pPr marL="285750" indent="-285750">
              <a:buFont typeface="Arial" panose="020B0604020202020204" pitchFamily="34" charset="0"/>
              <a:buChar char="•"/>
            </a:pPr>
            <a:r>
              <a:rPr lang="en-US" sz="2400" dirty="0">
                <a:solidFill>
                  <a:schemeClr val="tx2"/>
                </a:solidFill>
              </a:rPr>
              <a:t>Make the NWWAC’s work more accessible to the audience</a:t>
            </a:r>
          </a:p>
          <a:p>
            <a:pPr marL="285750" indent="-285750">
              <a:buFont typeface="Arial" panose="020B0604020202020204" pitchFamily="34" charset="0"/>
              <a:buChar char="•"/>
            </a:pPr>
            <a:endParaRPr lang="en-US" sz="2400" dirty="0">
              <a:solidFill>
                <a:schemeClr val="tx2"/>
              </a:solidFill>
            </a:endParaRPr>
          </a:p>
          <a:p>
            <a:pPr marL="285750" indent="-285750">
              <a:buFont typeface="Arial" panose="020B0604020202020204" pitchFamily="34" charset="0"/>
              <a:buChar char="•"/>
            </a:pPr>
            <a:r>
              <a:rPr lang="en-US" sz="2400" dirty="0">
                <a:solidFill>
                  <a:schemeClr val="tx2"/>
                </a:solidFill>
              </a:rPr>
              <a:t>Supply the audience with effective information to enable informed decisions</a:t>
            </a:r>
          </a:p>
          <a:p>
            <a:endParaRPr lang="en-IE" dirty="0"/>
          </a:p>
        </p:txBody>
      </p:sp>
    </p:spTree>
    <p:extLst>
      <p:ext uri="{BB962C8B-B14F-4D97-AF65-F5344CB8AC3E}">
        <p14:creationId xmlns:p14="http://schemas.microsoft.com/office/powerpoint/2010/main" val="972345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525" y="541581"/>
            <a:ext cx="8229600" cy="851925"/>
          </a:xfrm>
        </p:spPr>
        <p:txBody>
          <a:bodyPr>
            <a:noAutofit/>
          </a:bodyPr>
          <a:lstStyle/>
          <a:p>
            <a:r>
              <a:rPr lang="en-US" sz="3200" b="1" dirty="0">
                <a:solidFill>
                  <a:schemeClr val="tx2">
                    <a:lumMod val="60000"/>
                    <a:lumOff val="40000"/>
                  </a:schemeClr>
                </a:solidFill>
              </a:rPr>
              <a:t>NWWAC communication strategy</a:t>
            </a:r>
            <a:endParaRPr lang="en-IE" sz="3200" b="1" dirty="0">
              <a:solidFill>
                <a:schemeClr val="tx2">
                  <a:lumMod val="60000"/>
                  <a:lumOff val="40000"/>
                </a:schemeClr>
              </a:solidFill>
            </a:endParaRPr>
          </a:p>
        </p:txBody>
      </p:sp>
      <p:grpSp>
        <p:nvGrpSpPr>
          <p:cNvPr id="4" name="Group 3"/>
          <p:cNvGrpSpPr/>
          <p:nvPr/>
        </p:nvGrpSpPr>
        <p:grpSpPr>
          <a:xfrm>
            <a:off x="0" y="0"/>
            <a:ext cx="215900" cy="6858000"/>
            <a:chOff x="0" y="0"/>
            <a:chExt cx="257175" cy="10734675"/>
          </a:xfrm>
        </p:grpSpPr>
        <p:sp>
          <p:nvSpPr>
            <p:cNvPr id="5" name="Rectangle 4"/>
            <p:cNvSpPr/>
            <p:nvPr/>
          </p:nvSpPr>
          <p:spPr>
            <a:xfrm>
              <a:off x="0" y="0"/>
              <a:ext cx="257175" cy="1333500"/>
            </a:xfrm>
            <a:prstGeom prst="rect">
              <a:avLst/>
            </a:prstGeom>
            <a:solidFill>
              <a:srgbClr val="FFF0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6" name="Rectangle 5"/>
            <p:cNvSpPr/>
            <p:nvPr/>
          </p:nvSpPr>
          <p:spPr>
            <a:xfrm>
              <a:off x="0" y="1333501"/>
              <a:ext cx="257175" cy="3619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7" name="Rectangle 6"/>
            <p:cNvSpPr/>
            <p:nvPr/>
          </p:nvSpPr>
          <p:spPr>
            <a:xfrm>
              <a:off x="0" y="1695451"/>
              <a:ext cx="257175" cy="9039224"/>
            </a:xfrm>
            <a:prstGeom prst="rect">
              <a:avLst/>
            </a:prstGeom>
            <a:solidFill>
              <a:srgbClr val="8AC5D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grpSp>
      <p:sp>
        <p:nvSpPr>
          <p:cNvPr id="15" name="Content Placeholder 2">
            <a:extLst>
              <a:ext uri="{FF2B5EF4-FFF2-40B4-BE49-F238E27FC236}">
                <a16:creationId xmlns:a16="http://schemas.microsoft.com/office/drawing/2014/main" id="{D929A37E-CDB6-4F6A-A4C5-F7CFE98D3AD8}"/>
              </a:ext>
            </a:extLst>
          </p:cNvPr>
          <p:cNvSpPr txBox="1">
            <a:spLocks/>
          </p:cNvSpPr>
          <p:nvPr/>
        </p:nvSpPr>
        <p:spPr>
          <a:xfrm>
            <a:off x="228600" y="1250985"/>
            <a:ext cx="8686800" cy="43204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endParaRPr lang="en-IE" sz="1600" dirty="0"/>
          </a:p>
        </p:txBody>
      </p:sp>
      <p:sp>
        <p:nvSpPr>
          <p:cNvPr id="3" name="TextBox 2">
            <a:extLst>
              <a:ext uri="{FF2B5EF4-FFF2-40B4-BE49-F238E27FC236}">
                <a16:creationId xmlns:a16="http://schemas.microsoft.com/office/drawing/2014/main" id="{554C5A3E-8EEA-4535-9F72-E9982FC7C247}"/>
              </a:ext>
            </a:extLst>
          </p:cNvPr>
          <p:cNvSpPr txBox="1"/>
          <p:nvPr/>
        </p:nvSpPr>
        <p:spPr>
          <a:xfrm>
            <a:off x="457200" y="1683033"/>
            <a:ext cx="8229600" cy="369332"/>
          </a:xfrm>
          <a:prstGeom prst="rect">
            <a:avLst/>
          </a:prstGeom>
          <a:noFill/>
        </p:spPr>
        <p:txBody>
          <a:bodyPr wrap="square" rtlCol="0">
            <a:spAutoFit/>
          </a:bodyPr>
          <a:lstStyle/>
          <a:p>
            <a:endParaRPr lang="en-IE" dirty="0"/>
          </a:p>
        </p:txBody>
      </p:sp>
      <p:sp>
        <p:nvSpPr>
          <p:cNvPr id="10" name="TextBox 9">
            <a:extLst>
              <a:ext uri="{FF2B5EF4-FFF2-40B4-BE49-F238E27FC236}">
                <a16:creationId xmlns:a16="http://schemas.microsoft.com/office/drawing/2014/main" id="{4A4BC6F5-5C18-447A-980C-37B852490EE5}"/>
              </a:ext>
            </a:extLst>
          </p:cNvPr>
          <p:cNvSpPr txBox="1"/>
          <p:nvPr/>
        </p:nvSpPr>
        <p:spPr>
          <a:xfrm>
            <a:off x="1061610" y="1993452"/>
            <a:ext cx="7020780" cy="4062651"/>
          </a:xfrm>
          <a:prstGeom prst="rect">
            <a:avLst/>
          </a:prstGeom>
          <a:noFill/>
        </p:spPr>
        <p:txBody>
          <a:bodyPr wrap="square" rtlCol="0">
            <a:spAutoFit/>
          </a:bodyPr>
          <a:lstStyle/>
          <a:p>
            <a:pPr lvl="1"/>
            <a:r>
              <a:rPr lang="en-IE" sz="2400" b="1" dirty="0"/>
              <a:t>Who</a:t>
            </a:r>
            <a:r>
              <a:rPr lang="en-IE" sz="2400" dirty="0"/>
              <a:t> – who does the AC needs to communicate with?</a:t>
            </a:r>
          </a:p>
          <a:p>
            <a:pPr lvl="1"/>
            <a:r>
              <a:rPr lang="en-IE" sz="2400" b="1" dirty="0"/>
              <a:t>Why</a:t>
            </a:r>
            <a:r>
              <a:rPr lang="en-IE" sz="2400" dirty="0"/>
              <a:t> – what are the key communication objectives of the AC?</a:t>
            </a:r>
          </a:p>
          <a:p>
            <a:pPr lvl="1"/>
            <a:r>
              <a:rPr lang="en-IE" sz="2400" b="1" dirty="0"/>
              <a:t>What</a:t>
            </a:r>
            <a:r>
              <a:rPr lang="en-IE" sz="2400" dirty="0"/>
              <a:t> – what does the AC can do to achieve these objectives?</a:t>
            </a:r>
          </a:p>
          <a:p>
            <a:pPr lvl="1"/>
            <a:r>
              <a:rPr lang="en-IE" sz="2400" b="1" dirty="0"/>
              <a:t>Where</a:t>
            </a:r>
            <a:r>
              <a:rPr lang="en-IE" sz="2400" dirty="0"/>
              <a:t> – which communication platforms and channels are available to the AC?</a:t>
            </a:r>
          </a:p>
          <a:p>
            <a:pPr lvl="1"/>
            <a:r>
              <a:rPr lang="en-IE" sz="2400" b="1" dirty="0"/>
              <a:t>How </a:t>
            </a:r>
            <a:r>
              <a:rPr lang="en-IE" sz="2400" dirty="0"/>
              <a:t>– how to measure the success of AC communication? </a:t>
            </a:r>
          </a:p>
          <a:p>
            <a:endParaRPr lang="en-IE" dirty="0"/>
          </a:p>
        </p:txBody>
      </p:sp>
    </p:spTree>
    <p:extLst>
      <p:ext uri="{BB962C8B-B14F-4D97-AF65-F5344CB8AC3E}">
        <p14:creationId xmlns:p14="http://schemas.microsoft.com/office/powerpoint/2010/main" val="4100863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8526"/>
            <a:ext cx="8229600" cy="851925"/>
          </a:xfrm>
        </p:spPr>
        <p:txBody>
          <a:bodyPr>
            <a:noAutofit/>
          </a:bodyPr>
          <a:lstStyle/>
          <a:p>
            <a:r>
              <a:rPr lang="en-US" sz="3200" b="1" dirty="0">
                <a:solidFill>
                  <a:schemeClr val="tx2">
                    <a:lumMod val="60000"/>
                    <a:lumOff val="40000"/>
                  </a:schemeClr>
                </a:solidFill>
              </a:rPr>
              <a:t>TARGET AUDIENCES</a:t>
            </a:r>
            <a:endParaRPr lang="en-IE" sz="3200" b="1" dirty="0">
              <a:solidFill>
                <a:schemeClr val="tx2">
                  <a:lumMod val="60000"/>
                  <a:lumOff val="40000"/>
                </a:schemeClr>
              </a:solidFill>
            </a:endParaRPr>
          </a:p>
        </p:txBody>
      </p:sp>
      <p:grpSp>
        <p:nvGrpSpPr>
          <p:cNvPr id="4" name="Group 3"/>
          <p:cNvGrpSpPr/>
          <p:nvPr/>
        </p:nvGrpSpPr>
        <p:grpSpPr>
          <a:xfrm>
            <a:off x="0" y="0"/>
            <a:ext cx="215900" cy="6858000"/>
            <a:chOff x="0" y="0"/>
            <a:chExt cx="257175" cy="10734675"/>
          </a:xfrm>
        </p:grpSpPr>
        <p:sp>
          <p:nvSpPr>
            <p:cNvPr id="5" name="Rectangle 4"/>
            <p:cNvSpPr/>
            <p:nvPr/>
          </p:nvSpPr>
          <p:spPr>
            <a:xfrm>
              <a:off x="0" y="0"/>
              <a:ext cx="257175" cy="1333500"/>
            </a:xfrm>
            <a:prstGeom prst="rect">
              <a:avLst/>
            </a:prstGeom>
            <a:solidFill>
              <a:srgbClr val="FFF0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6" name="Rectangle 5"/>
            <p:cNvSpPr/>
            <p:nvPr/>
          </p:nvSpPr>
          <p:spPr>
            <a:xfrm>
              <a:off x="0" y="1333501"/>
              <a:ext cx="257175" cy="3619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7" name="Rectangle 6"/>
            <p:cNvSpPr/>
            <p:nvPr/>
          </p:nvSpPr>
          <p:spPr>
            <a:xfrm>
              <a:off x="0" y="1695451"/>
              <a:ext cx="257175" cy="9039224"/>
            </a:xfrm>
            <a:prstGeom prst="rect">
              <a:avLst/>
            </a:prstGeom>
            <a:solidFill>
              <a:srgbClr val="8AC5D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grpSp>
      <p:sp>
        <p:nvSpPr>
          <p:cNvPr id="15" name="Content Placeholder 2">
            <a:extLst>
              <a:ext uri="{FF2B5EF4-FFF2-40B4-BE49-F238E27FC236}">
                <a16:creationId xmlns:a16="http://schemas.microsoft.com/office/drawing/2014/main" id="{D929A37E-CDB6-4F6A-A4C5-F7CFE98D3AD8}"/>
              </a:ext>
            </a:extLst>
          </p:cNvPr>
          <p:cNvSpPr txBox="1">
            <a:spLocks/>
          </p:cNvSpPr>
          <p:nvPr/>
        </p:nvSpPr>
        <p:spPr>
          <a:xfrm>
            <a:off x="228600" y="1250985"/>
            <a:ext cx="8686800" cy="43204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endParaRPr lang="en-IE" sz="1600" dirty="0"/>
          </a:p>
        </p:txBody>
      </p:sp>
      <p:sp>
        <p:nvSpPr>
          <p:cNvPr id="8" name="TextBox 7">
            <a:extLst>
              <a:ext uri="{FF2B5EF4-FFF2-40B4-BE49-F238E27FC236}">
                <a16:creationId xmlns:a16="http://schemas.microsoft.com/office/drawing/2014/main" id="{A0DB67B0-526D-4264-8E18-3714D7F2E186}"/>
              </a:ext>
            </a:extLst>
          </p:cNvPr>
          <p:cNvSpPr txBox="1"/>
          <p:nvPr/>
        </p:nvSpPr>
        <p:spPr>
          <a:xfrm>
            <a:off x="1043800" y="1911101"/>
            <a:ext cx="2088232" cy="954107"/>
          </a:xfrm>
          <a:prstGeom prst="rect">
            <a:avLst/>
          </a:prstGeom>
          <a:noFill/>
        </p:spPr>
        <p:txBody>
          <a:bodyPr wrap="square" rtlCol="0">
            <a:spAutoFit/>
          </a:bodyPr>
          <a:lstStyle/>
          <a:p>
            <a:pPr algn="ctr"/>
            <a:r>
              <a:rPr lang="en-US" sz="2800" dirty="0">
                <a:solidFill>
                  <a:srgbClr val="00B0F0"/>
                </a:solidFill>
              </a:rPr>
              <a:t>NWWAC MEMBERS</a:t>
            </a:r>
            <a:endParaRPr lang="en-IE" sz="2800" dirty="0">
              <a:solidFill>
                <a:srgbClr val="00B0F0"/>
              </a:solidFill>
            </a:endParaRPr>
          </a:p>
        </p:txBody>
      </p:sp>
      <p:sp>
        <p:nvSpPr>
          <p:cNvPr id="9" name="TextBox 8">
            <a:extLst>
              <a:ext uri="{FF2B5EF4-FFF2-40B4-BE49-F238E27FC236}">
                <a16:creationId xmlns:a16="http://schemas.microsoft.com/office/drawing/2014/main" id="{CAAAE7A8-E6AA-4554-B0D3-36CA91900958}"/>
              </a:ext>
            </a:extLst>
          </p:cNvPr>
          <p:cNvSpPr txBox="1"/>
          <p:nvPr/>
        </p:nvSpPr>
        <p:spPr>
          <a:xfrm>
            <a:off x="4932040" y="1487649"/>
            <a:ext cx="2736304" cy="523220"/>
          </a:xfrm>
          <a:prstGeom prst="rect">
            <a:avLst/>
          </a:prstGeom>
          <a:noFill/>
        </p:spPr>
        <p:txBody>
          <a:bodyPr wrap="square" rtlCol="0">
            <a:spAutoFit/>
          </a:bodyPr>
          <a:lstStyle/>
          <a:p>
            <a:r>
              <a:rPr lang="en-US" sz="2800" dirty="0">
                <a:solidFill>
                  <a:srgbClr val="FF0000"/>
                </a:solidFill>
              </a:rPr>
              <a:t>EU COMMISSION</a:t>
            </a:r>
            <a:endParaRPr lang="en-IE" sz="2800" dirty="0">
              <a:solidFill>
                <a:srgbClr val="FF0000"/>
              </a:solidFill>
            </a:endParaRPr>
          </a:p>
        </p:txBody>
      </p:sp>
      <p:sp>
        <p:nvSpPr>
          <p:cNvPr id="10" name="TextBox 9">
            <a:extLst>
              <a:ext uri="{FF2B5EF4-FFF2-40B4-BE49-F238E27FC236}">
                <a16:creationId xmlns:a16="http://schemas.microsoft.com/office/drawing/2014/main" id="{1C03890F-7523-4BC8-B51D-949685117F34}"/>
              </a:ext>
            </a:extLst>
          </p:cNvPr>
          <p:cNvSpPr txBox="1"/>
          <p:nvPr/>
        </p:nvSpPr>
        <p:spPr>
          <a:xfrm>
            <a:off x="3269657" y="2430115"/>
            <a:ext cx="2736304" cy="954107"/>
          </a:xfrm>
          <a:prstGeom prst="rect">
            <a:avLst/>
          </a:prstGeom>
          <a:noFill/>
        </p:spPr>
        <p:txBody>
          <a:bodyPr wrap="square" rtlCol="0">
            <a:spAutoFit/>
          </a:bodyPr>
          <a:lstStyle/>
          <a:p>
            <a:pPr algn="ctr"/>
            <a:r>
              <a:rPr lang="en-US" sz="2800" dirty="0">
                <a:solidFill>
                  <a:srgbClr val="FFC000"/>
                </a:solidFill>
              </a:rPr>
              <a:t>MEMBER STATES GROUP</a:t>
            </a:r>
            <a:endParaRPr lang="en-IE" sz="2800" dirty="0">
              <a:solidFill>
                <a:srgbClr val="FFC000"/>
              </a:solidFill>
            </a:endParaRPr>
          </a:p>
        </p:txBody>
      </p:sp>
      <p:sp>
        <p:nvSpPr>
          <p:cNvPr id="11" name="TextBox 10">
            <a:extLst>
              <a:ext uri="{FF2B5EF4-FFF2-40B4-BE49-F238E27FC236}">
                <a16:creationId xmlns:a16="http://schemas.microsoft.com/office/drawing/2014/main" id="{B3511EA6-E6A2-42BA-9766-990EFE69A30D}"/>
              </a:ext>
            </a:extLst>
          </p:cNvPr>
          <p:cNvSpPr txBox="1"/>
          <p:nvPr/>
        </p:nvSpPr>
        <p:spPr>
          <a:xfrm>
            <a:off x="3671900" y="4805635"/>
            <a:ext cx="1800200" cy="461665"/>
          </a:xfrm>
          <a:prstGeom prst="rect">
            <a:avLst/>
          </a:prstGeom>
          <a:noFill/>
        </p:spPr>
        <p:txBody>
          <a:bodyPr wrap="square" rtlCol="0">
            <a:spAutoFit/>
          </a:bodyPr>
          <a:lstStyle/>
          <a:p>
            <a:r>
              <a:rPr lang="en-US" sz="2400" dirty="0">
                <a:solidFill>
                  <a:schemeClr val="accent6"/>
                </a:solidFill>
              </a:rPr>
              <a:t>EFCA</a:t>
            </a:r>
            <a:endParaRPr lang="en-IE" sz="2400" dirty="0">
              <a:solidFill>
                <a:schemeClr val="accent6"/>
              </a:solidFill>
            </a:endParaRPr>
          </a:p>
        </p:txBody>
      </p:sp>
      <p:sp>
        <p:nvSpPr>
          <p:cNvPr id="12" name="TextBox 11">
            <a:extLst>
              <a:ext uri="{FF2B5EF4-FFF2-40B4-BE49-F238E27FC236}">
                <a16:creationId xmlns:a16="http://schemas.microsoft.com/office/drawing/2014/main" id="{1FEAAD51-C150-4F79-A688-35F037B5B9F3}"/>
              </a:ext>
            </a:extLst>
          </p:cNvPr>
          <p:cNvSpPr txBox="1"/>
          <p:nvPr/>
        </p:nvSpPr>
        <p:spPr>
          <a:xfrm>
            <a:off x="6048164" y="3141608"/>
            <a:ext cx="1944216" cy="830997"/>
          </a:xfrm>
          <a:prstGeom prst="rect">
            <a:avLst/>
          </a:prstGeom>
          <a:noFill/>
        </p:spPr>
        <p:txBody>
          <a:bodyPr wrap="square" rtlCol="0">
            <a:spAutoFit/>
          </a:bodyPr>
          <a:lstStyle/>
          <a:p>
            <a:r>
              <a:rPr lang="en-US" sz="2400" dirty="0">
                <a:solidFill>
                  <a:srgbClr val="00B050"/>
                </a:solidFill>
              </a:rPr>
              <a:t>SCIENTIFIC BODIES</a:t>
            </a:r>
            <a:endParaRPr lang="en-IE" sz="2400" dirty="0">
              <a:solidFill>
                <a:srgbClr val="00B050"/>
              </a:solidFill>
            </a:endParaRPr>
          </a:p>
        </p:txBody>
      </p:sp>
      <p:sp>
        <p:nvSpPr>
          <p:cNvPr id="13" name="TextBox 12">
            <a:extLst>
              <a:ext uri="{FF2B5EF4-FFF2-40B4-BE49-F238E27FC236}">
                <a16:creationId xmlns:a16="http://schemas.microsoft.com/office/drawing/2014/main" id="{BD929CDF-19D2-4B49-8719-312A6A492D0F}"/>
              </a:ext>
            </a:extLst>
          </p:cNvPr>
          <p:cNvSpPr txBox="1"/>
          <p:nvPr/>
        </p:nvSpPr>
        <p:spPr>
          <a:xfrm>
            <a:off x="3995936" y="4063254"/>
            <a:ext cx="2160240" cy="369332"/>
          </a:xfrm>
          <a:prstGeom prst="rect">
            <a:avLst/>
          </a:prstGeom>
          <a:noFill/>
        </p:spPr>
        <p:txBody>
          <a:bodyPr wrap="square" rtlCol="0">
            <a:spAutoFit/>
          </a:bodyPr>
          <a:lstStyle/>
          <a:p>
            <a:r>
              <a:rPr lang="en-US" dirty="0">
                <a:solidFill>
                  <a:srgbClr val="7030A0"/>
                </a:solidFill>
              </a:rPr>
              <a:t>GENERAL PUBLIC</a:t>
            </a:r>
            <a:endParaRPr lang="en-IE" dirty="0">
              <a:solidFill>
                <a:srgbClr val="7030A0"/>
              </a:solidFill>
            </a:endParaRPr>
          </a:p>
        </p:txBody>
      </p:sp>
      <p:sp>
        <p:nvSpPr>
          <p:cNvPr id="14" name="TextBox 13">
            <a:extLst>
              <a:ext uri="{FF2B5EF4-FFF2-40B4-BE49-F238E27FC236}">
                <a16:creationId xmlns:a16="http://schemas.microsoft.com/office/drawing/2014/main" id="{C056D55D-C076-4873-88BE-549ACB4E4AA2}"/>
              </a:ext>
            </a:extLst>
          </p:cNvPr>
          <p:cNvSpPr txBox="1"/>
          <p:nvPr/>
        </p:nvSpPr>
        <p:spPr>
          <a:xfrm>
            <a:off x="827776" y="4331803"/>
            <a:ext cx="2232248" cy="400110"/>
          </a:xfrm>
          <a:prstGeom prst="rect">
            <a:avLst/>
          </a:prstGeom>
          <a:noFill/>
        </p:spPr>
        <p:txBody>
          <a:bodyPr wrap="square" rtlCol="0">
            <a:spAutoFit/>
          </a:bodyPr>
          <a:lstStyle/>
          <a:p>
            <a:pPr algn="ctr"/>
            <a:r>
              <a:rPr lang="en-US" sz="2000" dirty="0">
                <a:solidFill>
                  <a:srgbClr val="C00000"/>
                </a:solidFill>
              </a:rPr>
              <a:t>EU PARLIAMENT</a:t>
            </a:r>
            <a:endParaRPr lang="en-IE" sz="2000" dirty="0">
              <a:solidFill>
                <a:srgbClr val="C00000"/>
              </a:solidFill>
            </a:endParaRPr>
          </a:p>
        </p:txBody>
      </p:sp>
      <p:sp>
        <p:nvSpPr>
          <p:cNvPr id="16" name="TextBox 15">
            <a:extLst>
              <a:ext uri="{FF2B5EF4-FFF2-40B4-BE49-F238E27FC236}">
                <a16:creationId xmlns:a16="http://schemas.microsoft.com/office/drawing/2014/main" id="{471C2F28-3014-41E8-97D4-66F5DC16A9CF}"/>
              </a:ext>
            </a:extLst>
          </p:cNvPr>
          <p:cNvSpPr txBox="1"/>
          <p:nvPr/>
        </p:nvSpPr>
        <p:spPr>
          <a:xfrm>
            <a:off x="5076056" y="5373216"/>
            <a:ext cx="1944216" cy="461665"/>
          </a:xfrm>
          <a:prstGeom prst="rect">
            <a:avLst/>
          </a:prstGeom>
          <a:noFill/>
        </p:spPr>
        <p:txBody>
          <a:bodyPr wrap="square" rtlCol="0">
            <a:spAutoFit/>
          </a:bodyPr>
          <a:lstStyle/>
          <a:p>
            <a:r>
              <a:rPr lang="en-US" sz="2400" dirty="0">
                <a:solidFill>
                  <a:schemeClr val="tx1">
                    <a:lumMod val="50000"/>
                    <a:lumOff val="50000"/>
                  </a:schemeClr>
                </a:solidFill>
              </a:rPr>
              <a:t>OTHER ACs</a:t>
            </a:r>
            <a:endParaRPr lang="en-IE" sz="2400" dirty="0">
              <a:solidFill>
                <a:schemeClr val="tx1">
                  <a:lumMod val="50000"/>
                  <a:lumOff val="50000"/>
                </a:schemeClr>
              </a:solidFill>
            </a:endParaRPr>
          </a:p>
        </p:txBody>
      </p:sp>
    </p:spTree>
    <p:extLst>
      <p:ext uri="{BB962C8B-B14F-4D97-AF65-F5344CB8AC3E}">
        <p14:creationId xmlns:p14="http://schemas.microsoft.com/office/powerpoint/2010/main" val="1809896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4" grpId="0"/>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0"/>
            <a:ext cx="215900" cy="6858000"/>
            <a:chOff x="0" y="0"/>
            <a:chExt cx="257175" cy="10734675"/>
          </a:xfrm>
        </p:grpSpPr>
        <p:sp>
          <p:nvSpPr>
            <p:cNvPr id="5" name="Rectangle 4"/>
            <p:cNvSpPr/>
            <p:nvPr/>
          </p:nvSpPr>
          <p:spPr>
            <a:xfrm>
              <a:off x="0" y="0"/>
              <a:ext cx="257175" cy="1333500"/>
            </a:xfrm>
            <a:prstGeom prst="rect">
              <a:avLst/>
            </a:prstGeom>
            <a:solidFill>
              <a:srgbClr val="FFF0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6" name="Rectangle 5"/>
            <p:cNvSpPr/>
            <p:nvPr/>
          </p:nvSpPr>
          <p:spPr>
            <a:xfrm>
              <a:off x="0" y="1333501"/>
              <a:ext cx="257175" cy="3619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7" name="Rectangle 6"/>
            <p:cNvSpPr/>
            <p:nvPr/>
          </p:nvSpPr>
          <p:spPr>
            <a:xfrm>
              <a:off x="0" y="1695451"/>
              <a:ext cx="257175" cy="9039224"/>
            </a:xfrm>
            <a:prstGeom prst="rect">
              <a:avLst/>
            </a:prstGeom>
            <a:solidFill>
              <a:srgbClr val="8AC5D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grpSp>
      <p:sp>
        <p:nvSpPr>
          <p:cNvPr id="15" name="Content Placeholder 2">
            <a:extLst>
              <a:ext uri="{FF2B5EF4-FFF2-40B4-BE49-F238E27FC236}">
                <a16:creationId xmlns:a16="http://schemas.microsoft.com/office/drawing/2014/main" id="{D929A37E-CDB6-4F6A-A4C5-F7CFE98D3AD8}"/>
              </a:ext>
            </a:extLst>
          </p:cNvPr>
          <p:cNvSpPr txBox="1">
            <a:spLocks/>
          </p:cNvSpPr>
          <p:nvPr/>
        </p:nvSpPr>
        <p:spPr>
          <a:xfrm>
            <a:off x="228600" y="1250985"/>
            <a:ext cx="8686800" cy="43204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endParaRPr lang="en-IE" sz="1600" dirty="0"/>
          </a:p>
        </p:txBody>
      </p:sp>
      <p:sp>
        <p:nvSpPr>
          <p:cNvPr id="18" name="Title 1">
            <a:extLst>
              <a:ext uri="{FF2B5EF4-FFF2-40B4-BE49-F238E27FC236}">
                <a16:creationId xmlns:a16="http://schemas.microsoft.com/office/drawing/2014/main" id="{449A7798-86BC-44B1-8189-60CBDA5FD26E}"/>
              </a:ext>
            </a:extLst>
          </p:cNvPr>
          <p:cNvSpPr>
            <a:spLocks noGrp="1"/>
          </p:cNvSpPr>
          <p:nvPr>
            <p:ph type="title"/>
          </p:nvPr>
        </p:nvSpPr>
        <p:spPr>
          <a:xfrm>
            <a:off x="457200" y="584254"/>
            <a:ext cx="8229600" cy="1143000"/>
          </a:xfrm>
        </p:spPr>
        <p:txBody>
          <a:bodyPr>
            <a:noAutofit/>
          </a:bodyPr>
          <a:lstStyle/>
          <a:p>
            <a:r>
              <a:rPr lang="en-US" sz="3200" b="1" dirty="0">
                <a:solidFill>
                  <a:schemeClr val="tx2">
                    <a:lumMod val="60000"/>
                    <a:lumOff val="40000"/>
                  </a:schemeClr>
                </a:solidFill>
              </a:rPr>
              <a:t>COMMUNICATION</a:t>
            </a:r>
            <a:r>
              <a:rPr lang="en-US" sz="2700" b="1" dirty="0">
                <a:solidFill>
                  <a:schemeClr val="tx2">
                    <a:lumMod val="60000"/>
                    <a:lumOff val="40000"/>
                  </a:schemeClr>
                </a:solidFill>
              </a:rPr>
              <a:t> </a:t>
            </a:r>
            <a:r>
              <a:rPr lang="en-US" sz="3200" b="1" dirty="0">
                <a:solidFill>
                  <a:schemeClr val="tx2">
                    <a:lumMod val="60000"/>
                    <a:lumOff val="40000"/>
                  </a:schemeClr>
                </a:solidFill>
              </a:rPr>
              <a:t>CHANNELS</a:t>
            </a:r>
            <a:endParaRPr lang="en-IE" sz="3200" b="1" dirty="0">
              <a:solidFill>
                <a:schemeClr val="tx2">
                  <a:lumMod val="60000"/>
                  <a:lumOff val="40000"/>
                </a:schemeClr>
              </a:solidFill>
            </a:endParaRPr>
          </a:p>
        </p:txBody>
      </p:sp>
      <p:sp>
        <p:nvSpPr>
          <p:cNvPr id="21" name="TextBox 20">
            <a:extLst>
              <a:ext uri="{FF2B5EF4-FFF2-40B4-BE49-F238E27FC236}">
                <a16:creationId xmlns:a16="http://schemas.microsoft.com/office/drawing/2014/main" id="{9C76C3CE-3640-4A46-AC5B-65BB8DD9F58C}"/>
              </a:ext>
            </a:extLst>
          </p:cNvPr>
          <p:cNvSpPr txBox="1"/>
          <p:nvPr/>
        </p:nvSpPr>
        <p:spPr>
          <a:xfrm>
            <a:off x="2947840" y="3296034"/>
            <a:ext cx="1182102" cy="461665"/>
          </a:xfrm>
          <a:prstGeom prst="rect">
            <a:avLst/>
          </a:prstGeom>
          <a:noFill/>
        </p:spPr>
        <p:txBody>
          <a:bodyPr wrap="square" rtlCol="0">
            <a:spAutoFit/>
          </a:bodyPr>
          <a:lstStyle/>
          <a:p>
            <a:r>
              <a:rPr lang="en-US" sz="2400" dirty="0">
                <a:solidFill>
                  <a:schemeClr val="accent6"/>
                </a:solidFill>
              </a:rPr>
              <a:t>EMAILS</a:t>
            </a:r>
            <a:endParaRPr lang="en-IE" sz="2400" dirty="0">
              <a:solidFill>
                <a:schemeClr val="accent6"/>
              </a:solidFill>
            </a:endParaRPr>
          </a:p>
        </p:txBody>
      </p:sp>
      <p:sp>
        <p:nvSpPr>
          <p:cNvPr id="22" name="TextBox 21">
            <a:extLst>
              <a:ext uri="{FF2B5EF4-FFF2-40B4-BE49-F238E27FC236}">
                <a16:creationId xmlns:a16="http://schemas.microsoft.com/office/drawing/2014/main" id="{FC982A16-9805-430A-96CE-06261E8593FA}"/>
              </a:ext>
            </a:extLst>
          </p:cNvPr>
          <p:cNvSpPr txBox="1"/>
          <p:nvPr/>
        </p:nvSpPr>
        <p:spPr>
          <a:xfrm>
            <a:off x="4929030" y="3332396"/>
            <a:ext cx="1522924" cy="461665"/>
          </a:xfrm>
          <a:prstGeom prst="rect">
            <a:avLst/>
          </a:prstGeom>
          <a:noFill/>
        </p:spPr>
        <p:txBody>
          <a:bodyPr wrap="square" rtlCol="0">
            <a:spAutoFit/>
          </a:bodyPr>
          <a:lstStyle/>
          <a:p>
            <a:r>
              <a:rPr lang="en-US" sz="2400" dirty="0">
                <a:solidFill>
                  <a:srgbClr val="00B050"/>
                </a:solidFill>
              </a:rPr>
              <a:t>MEETINGS</a:t>
            </a:r>
            <a:endParaRPr lang="en-IE" sz="2400" dirty="0">
              <a:solidFill>
                <a:srgbClr val="00B050"/>
              </a:solidFill>
            </a:endParaRPr>
          </a:p>
        </p:txBody>
      </p:sp>
      <p:sp>
        <p:nvSpPr>
          <p:cNvPr id="23" name="TextBox 22">
            <a:extLst>
              <a:ext uri="{FF2B5EF4-FFF2-40B4-BE49-F238E27FC236}">
                <a16:creationId xmlns:a16="http://schemas.microsoft.com/office/drawing/2014/main" id="{5BC3BE54-A7F9-4075-9508-B3345E7F884C}"/>
              </a:ext>
            </a:extLst>
          </p:cNvPr>
          <p:cNvSpPr txBox="1"/>
          <p:nvPr/>
        </p:nvSpPr>
        <p:spPr>
          <a:xfrm>
            <a:off x="2844997" y="5209440"/>
            <a:ext cx="1387788" cy="461665"/>
          </a:xfrm>
          <a:prstGeom prst="rect">
            <a:avLst/>
          </a:prstGeom>
          <a:noFill/>
        </p:spPr>
        <p:txBody>
          <a:bodyPr wrap="square" rtlCol="0">
            <a:spAutoFit/>
          </a:bodyPr>
          <a:lstStyle/>
          <a:p>
            <a:r>
              <a:rPr lang="en-US" sz="2400" dirty="0">
                <a:solidFill>
                  <a:srgbClr val="FF0000"/>
                </a:solidFill>
              </a:rPr>
              <a:t>WEBSITE</a:t>
            </a:r>
            <a:endParaRPr lang="en-IE" sz="2400" dirty="0">
              <a:solidFill>
                <a:srgbClr val="FF0000"/>
              </a:solidFill>
            </a:endParaRPr>
          </a:p>
        </p:txBody>
      </p:sp>
      <p:sp>
        <p:nvSpPr>
          <p:cNvPr id="24" name="TextBox 23">
            <a:extLst>
              <a:ext uri="{FF2B5EF4-FFF2-40B4-BE49-F238E27FC236}">
                <a16:creationId xmlns:a16="http://schemas.microsoft.com/office/drawing/2014/main" id="{7F7916CD-5AA0-4A42-A5AB-6EA8C5F96F02}"/>
              </a:ext>
            </a:extLst>
          </p:cNvPr>
          <p:cNvSpPr txBox="1"/>
          <p:nvPr/>
        </p:nvSpPr>
        <p:spPr>
          <a:xfrm>
            <a:off x="4929030" y="5191516"/>
            <a:ext cx="1542794" cy="830997"/>
          </a:xfrm>
          <a:prstGeom prst="rect">
            <a:avLst/>
          </a:prstGeom>
          <a:noFill/>
        </p:spPr>
        <p:txBody>
          <a:bodyPr wrap="square" rtlCol="0">
            <a:spAutoFit/>
          </a:bodyPr>
          <a:lstStyle/>
          <a:p>
            <a:pPr algn="ctr"/>
            <a:r>
              <a:rPr lang="en-US" sz="2400" dirty="0">
                <a:solidFill>
                  <a:srgbClr val="7030A0"/>
                </a:solidFill>
              </a:rPr>
              <a:t>MONTHLY</a:t>
            </a:r>
            <a:r>
              <a:rPr lang="en-US" dirty="0">
                <a:solidFill>
                  <a:srgbClr val="7030A0"/>
                </a:solidFill>
              </a:rPr>
              <a:t> </a:t>
            </a:r>
            <a:r>
              <a:rPr lang="en-US" sz="2400" dirty="0">
                <a:solidFill>
                  <a:srgbClr val="7030A0"/>
                </a:solidFill>
              </a:rPr>
              <a:t>UPDATE</a:t>
            </a:r>
            <a:endParaRPr lang="en-IE" sz="2400" dirty="0">
              <a:solidFill>
                <a:srgbClr val="7030A0"/>
              </a:solidFill>
            </a:endParaRPr>
          </a:p>
        </p:txBody>
      </p:sp>
      <p:pic>
        <p:nvPicPr>
          <p:cNvPr id="34" name="Graphic 33" descr="Email">
            <a:extLst>
              <a:ext uri="{FF2B5EF4-FFF2-40B4-BE49-F238E27FC236}">
                <a16:creationId xmlns:a16="http://schemas.microsoft.com/office/drawing/2014/main" id="{0EAA4D79-C3E5-4593-8505-48D41F9A925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807087" y="1820676"/>
            <a:ext cx="1522924" cy="1522924"/>
          </a:xfrm>
          <a:prstGeom prst="rect">
            <a:avLst/>
          </a:prstGeom>
        </p:spPr>
      </p:pic>
      <p:pic>
        <p:nvPicPr>
          <p:cNvPr id="36" name="Graphic 35" descr="Newspaper">
            <a:extLst>
              <a:ext uri="{FF2B5EF4-FFF2-40B4-BE49-F238E27FC236}">
                <a16:creationId xmlns:a16="http://schemas.microsoft.com/office/drawing/2014/main" id="{84271834-2262-403E-8686-7FF5FDBED75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945014" y="3817257"/>
            <a:ext cx="1542794" cy="1542794"/>
          </a:xfrm>
          <a:prstGeom prst="rect">
            <a:avLst/>
          </a:prstGeom>
        </p:spPr>
      </p:pic>
      <p:pic>
        <p:nvPicPr>
          <p:cNvPr id="38" name="Graphic 37" descr="Internet">
            <a:extLst>
              <a:ext uri="{FF2B5EF4-FFF2-40B4-BE49-F238E27FC236}">
                <a16:creationId xmlns:a16="http://schemas.microsoft.com/office/drawing/2014/main" id="{AA6AD88A-189B-4CE0-996D-A5EC63156C3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626362" y="3757699"/>
            <a:ext cx="1733207" cy="1733207"/>
          </a:xfrm>
          <a:prstGeom prst="rect">
            <a:avLst/>
          </a:prstGeom>
        </p:spPr>
      </p:pic>
      <p:pic>
        <p:nvPicPr>
          <p:cNvPr id="44" name="Graphic 43" descr="Customer review">
            <a:extLst>
              <a:ext uri="{FF2B5EF4-FFF2-40B4-BE49-F238E27FC236}">
                <a16:creationId xmlns:a16="http://schemas.microsoft.com/office/drawing/2014/main" id="{8698E26A-A1A7-425B-8BE1-4BF0E0CE1180}"/>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862848" y="1886051"/>
            <a:ext cx="1546658" cy="1546658"/>
          </a:xfrm>
          <a:prstGeom prst="rect">
            <a:avLst/>
          </a:prstGeom>
        </p:spPr>
      </p:pic>
    </p:spTree>
    <p:extLst>
      <p:ext uri="{BB962C8B-B14F-4D97-AF65-F5344CB8AC3E}">
        <p14:creationId xmlns:p14="http://schemas.microsoft.com/office/powerpoint/2010/main" val="4166905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P spid="2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010" y="541581"/>
            <a:ext cx="9144000" cy="851925"/>
          </a:xfrm>
        </p:spPr>
        <p:txBody>
          <a:bodyPr>
            <a:noAutofit/>
          </a:bodyPr>
          <a:lstStyle/>
          <a:p>
            <a:r>
              <a:rPr lang="en-US" sz="3200" b="1" dirty="0">
                <a:solidFill>
                  <a:schemeClr val="tx2">
                    <a:lumMod val="60000"/>
                    <a:lumOff val="40000"/>
                  </a:schemeClr>
                </a:solidFill>
              </a:rPr>
              <a:t>TARGETS AND ACTIONS </a:t>
            </a:r>
            <a:endParaRPr lang="en-IE" sz="3200" b="1" dirty="0">
              <a:solidFill>
                <a:schemeClr val="tx2">
                  <a:lumMod val="60000"/>
                  <a:lumOff val="40000"/>
                </a:schemeClr>
              </a:solidFill>
            </a:endParaRPr>
          </a:p>
        </p:txBody>
      </p:sp>
      <p:grpSp>
        <p:nvGrpSpPr>
          <p:cNvPr id="4" name="Group 3"/>
          <p:cNvGrpSpPr/>
          <p:nvPr/>
        </p:nvGrpSpPr>
        <p:grpSpPr>
          <a:xfrm>
            <a:off x="0" y="0"/>
            <a:ext cx="215900" cy="6858000"/>
            <a:chOff x="0" y="0"/>
            <a:chExt cx="257175" cy="10734675"/>
          </a:xfrm>
        </p:grpSpPr>
        <p:sp>
          <p:nvSpPr>
            <p:cNvPr id="5" name="Rectangle 4"/>
            <p:cNvSpPr/>
            <p:nvPr/>
          </p:nvSpPr>
          <p:spPr>
            <a:xfrm>
              <a:off x="0" y="0"/>
              <a:ext cx="257175" cy="1333500"/>
            </a:xfrm>
            <a:prstGeom prst="rect">
              <a:avLst/>
            </a:prstGeom>
            <a:solidFill>
              <a:srgbClr val="FFF0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6" name="Rectangle 5"/>
            <p:cNvSpPr/>
            <p:nvPr/>
          </p:nvSpPr>
          <p:spPr>
            <a:xfrm>
              <a:off x="0" y="1333501"/>
              <a:ext cx="257175" cy="3619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7" name="Rectangle 6"/>
            <p:cNvSpPr/>
            <p:nvPr/>
          </p:nvSpPr>
          <p:spPr>
            <a:xfrm>
              <a:off x="0" y="1695451"/>
              <a:ext cx="257175" cy="9039224"/>
            </a:xfrm>
            <a:prstGeom prst="rect">
              <a:avLst/>
            </a:prstGeom>
            <a:solidFill>
              <a:srgbClr val="8AC5D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grpSp>
      <p:sp>
        <p:nvSpPr>
          <p:cNvPr id="15" name="Content Placeholder 2">
            <a:extLst>
              <a:ext uri="{FF2B5EF4-FFF2-40B4-BE49-F238E27FC236}">
                <a16:creationId xmlns:a16="http://schemas.microsoft.com/office/drawing/2014/main" id="{D929A37E-CDB6-4F6A-A4C5-F7CFE98D3AD8}"/>
              </a:ext>
            </a:extLst>
          </p:cNvPr>
          <p:cNvSpPr txBox="1">
            <a:spLocks/>
          </p:cNvSpPr>
          <p:nvPr/>
        </p:nvSpPr>
        <p:spPr>
          <a:xfrm>
            <a:off x="228600" y="1250985"/>
            <a:ext cx="8686800" cy="43204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endParaRPr lang="en-IE" sz="1600" dirty="0"/>
          </a:p>
        </p:txBody>
      </p:sp>
      <p:graphicFrame>
        <p:nvGraphicFramePr>
          <p:cNvPr id="9" name="Table 8">
            <a:extLst>
              <a:ext uri="{FF2B5EF4-FFF2-40B4-BE49-F238E27FC236}">
                <a16:creationId xmlns:a16="http://schemas.microsoft.com/office/drawing/2014/main" id="{DCE335CD-EE95-4D71-BB58-AA24E35BA82A}"/>
              </a:ext>
            </a:extLst>
          </p:cNvPr>
          <p:cNvGraphicFramePr>
            <a:graphicFrameLocks noGrp="1"/>
          </p:cNvGraphicFramePr>
          <p:nvPr>
            <p:extLst>
              <p:ext uri="{D42A27DB-BD31-4B8C-83A1-F6EECF244321}">
                <p14:modId xmlns:p14="http://schemas.microsoft.com/office/powerpoint/2010/main" val="1245030553"/>
              </p:ext>
            </p:extLst>
          </p:nvPr>
        </p:nvGraphicFramePr>
        <p:xfrm>
          <a:off x="791015" y="1366616"/>
          <a:ext cx="7920879" cy="5047488"/>
        </p:xfrm>
        <a:graphic>
          <a:graphicData uri="http://schemas.openxmlformats.org/drawingml/2006/table">
            <a:tbl>
              <a:tblPr firstRow="1" firstCol="1" bandRow="1"/>
              <a:tblGrid>
                <a:gridCol w="2262880">
                  <a:extLst>
                    <a:ext uri="{9D8B030D-6E8A-4147-A177-3AD203B41FA5}">
                      <a16:colId xmlns:a16="http://schemas.microsoft.com/office/drawing/2014/main" val="2126579374"/>
                    </a:ext>
                  </a:extLst>
                </a:gridCol>
                <a:gridCol w="2454209">
                  <a:extLst>
                    <a:ext uri="{9D8B030D-6E8A-4147-A177-3AD203B41FA5}">
                      <a16:colId xmlns:a16="http://schemas.microsoft.com/office/drawing/2014/main" val="1314008301"/>
                    </a:ext>
                  </a:extLst>
                </a:gridCol>
                <a:gridCol w="3203790">
                  <a:extLst>
                    <a:ext uri="{9D8B030D-6E8A-4147-A177-3AD203B41FA5}">
                      <a16:colId xmlns:a16="http://schemas.microsoft.com/office/drawing/2014/main" val="1672386631"/>
                    </a:ext>
                  </a:extLst>
                </a:gridCol>
              </a:tblGrid>
              <a:tr h="212044">
                <a:tc>
                  <a:txBody>
                    <a:bodyPr/>
                    <a:lstStyle/>
                    <a:p>
                      <a:pPr>
                        <a:lnSpc>
                          <a:spcPct val="115000"/>
                        </a:lnSpc>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Target</a:t>
                      </a:r>
                      <a:endParaRPr lang="en-I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How to measure it</a:t>
                      </a:r>
                      <a:endParaRPr lang="en-I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lnSpc>
                          <a:spcPct val="115000"/>
                        </a:lnSpc>
                        <a:spcAft>
                          <a:spcPts val="0"/>
                        </a:spcAft>
                        <a:buFont typeface="Calibri Light" panose="020F0302020204030204" pitchFamily="34" charset="0"/>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How to achieve it</a:t>
                      </a:r>
                      <a:endParaRPr lang="en-IE"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4609907"/>
                  </a:ext>
                </a:extLst>
              </a:tr>
              <a:tr h="2517524">
                <a:tc>
                  <a:txBody>
                    <a:bodyPr/>
                    <a:lstStyle/>
                    <a:p>
                      <a:pPr>
                        <a:lnSpc>
                          <a:spcPct val="115000"/>
                        </a:lnSpc>
                        <a:spcAft>
                          <a:spcPts val="0"/>
                        </a:spcAft>
                      </a:pPr>
                      <a:r>
                        <a:rPr lang="en-IE" sz="1600" dirty="0">
                          <a:effectLst/>
                          <a:latin typeface="Calibri Light" panose="020F0302020204030204" pitchFamily="34" charset="0"/>
                          <a:ea typeface="Calibri" panose="020F0502020204030204" pitchFamily="34" charset="0"/>
                          <a:cs typeface="Times New Roman" panose="02020603050405020304" pitchFamily="18" charset="0"/>
                        </a:rPr>
                        <a:t>Members are satisfied with the level of participation offered in meetings</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E" sz="1600" dirty="0">
                          <a:effectLst/>
                          <a:latin typeface="Calibri Light" panose="020F0302020204030204" pitchFamily="34" charset="0"/>
                          <a:ea typeface="Calibri" panose="020F0502020204030204" pitchFamily="34" charset="0"/>
                          <a:cs typeface="Times New Roman" panose="02020603050405020304" pitchFamily="18" charset="0"/>
                        </a:rPr>
                        <a:t>Evaluation sheet to distribute to participants at every annual meeting.</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Calibri Light" panose="020F0302020204030204" pitchFamily="34" charset="0"/>
                        <a:buChar char="-"/>
                      </a:pPr>
                      <a:r>
                        <a:rPr lang="en-IE" sz="1600" dirty="0">
                          <a:effectLst/>
                          <a:latin typeface="Calibri Light" panose="020F0302020204030204" pitchFamily="34" charset="0"/>
                          <a:ea typeface="Calibri" panose="020F0502020204030204" pitchFamily="34" charset="0"/>
                          <a:cs typeface="Times New Roman" panose="02020603050405020304" pitchFamily="18" charset="0"/>
                        </a:rPr>
                        <a:t>Distribute preparatory documents and operational/logistic information in the three languages in advance</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Calibri Light" panose="020F0302020204030204" pitchFamily="34" charset="0"/>
                        <a:buChar char="-"/>
                      </a:pPr>
                      <a:r>
                        <a:rPr lang="en-IE" sz="1600" dirty="0">
                          <a:effectLst/>
                          <a:latin typeface="Calibri Light" panose="020F0302020204030204" pitchFamily="34" charset="0"/>
                          <a:ea typeface="Calibri" panose="020F0502020204030204" pitchFamily="34" charset="0"/>
                          <a:cs typeface="Times New Roman" panose="02020603050405020304" pitchFamily="18" charset="0"/>
                        </a:rPr>
                        <a:t>Allocate appropriate time to topics allowing proper discussions</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Calibri Light" panose="020F0302020204030204" pitchFamily="34" charset="0"/>
                        <a:buChar char="-"/>
                      </a:pPr>
                      <a:r>
                        <a:rPr lang="en-IE" sz="1600" dirty="0">
                          <a:effectLst/>
                          <a:latin typeface="Calibri Light" panose="020F0302020204030204" pitchFamily="34" charset="0"/>
                          <a:ea typeface="Calibri" panose="020F0502020204030204" pitchFamily="34" charset="0"/>
                          <a:cs typeface="Times New Roman" panose="02020603050405020304" pitchFamily="18" charset="0"/>
                        </a:rPr>
                        <a:t>Let members volunteer to intervene in the discussion</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Calibri Light" panose="020F0302020204030204" pitchFamily="34" charset="0"/>
                        <a:buChar char="-"/>
                      </a:pPr>
                      <a:r>
                        <a:rPr lang="en-IE" sz="1600" dirty="0">
                          <a:effectLst/>
                          <a:latin typeface="Calibri Light" panose="020F0302020204030204" pitchFamily="34" charset="0"/>
                          <a:ea typeface="Calibri" panose="020F0502020204030204" pitchFamily="34" charset="0"/>
                          <a:cs typeface="Times New Roman" panose="02020603050405020304" pitchFamily="18" charset="0"/>
                        </a:rPr>
                        <a:t>Facilitate the discussion keeping a balance between length of members’ speeches</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Calibri Light" panose="020F0302020204030204" pitchFamily="34" charset="0"/>
                        <a:buChar char="-"/>
                      </a:pPr>
                      <a:r>
                        <a:rPr lang="en-IE" sz="1600" dirty="0">
                          <a:effectLst/>
                          <a:latin typeface="Calibri Light" panose="020F0302020204030204" pitchFamily="34" charset="0"/>
                          <a:ea typeface="Calibri" panose="020F0502020204030204" pitchFamily="34" charset="0"/>
                          <a:cs typeface="Times New Roman" panose="02020603050405020304" pitchFamily="18" charset="0"/>
                        </a:rPr>
                        <a:t>Provide simultaneous interpretation at the three annual meetings and at focus groups meetings when possible</a:t>
                      </a:r>
                      <a:endParaRPr lang="en-IE"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673577"/>
                  </a:ext>
                </a:extLst>
              </a:tr>
            </a:tbl>
          </a:graphicData>
        </a:graphic>
      </p:graphicFrame>
    </p:spTree>
    <p:extLst>
      <p:ext uri="{BB962C8B-B14F-4D97-AF65-F5344CB8AC3E}">
        <p14:creationId xmlns:p14="http://schemas.microsoft.com/office/powerpoint/2010/main" val="3599921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010" y="541581"/>
            <a:ext cx="9144000" cy="851925"/>
          </a:xfrm>
        </p:spPr>
        <p:txBody>
          <a:bodyPr>
            <a:noAutofit/>
          </a:bodyPr>
          <a:lstStyle/>
          <a:p>
            <a:r>
              <a:rPr lang="en-US" sz="3200" b="1" dirty="0">
                <a:solidFill>
                  <a:schemeClr val="tx2">
                    <a:lumMod val="60000"/>
                    <a:lumOff val="40000"/>
                  </a:schemeClr>
                </a:solidFill>
              </a:rPr>
              <a:t>TARGETS AND ACTIONS </a:t>
            </a:r>
            <a:endParaRPr lang="en-IE" sz="3200" b="1" dirty="0">
              <a:solidFill>
                <a:schemeClr val="tx2">
                  <a:lumMod val="60000"/>
                  <a:lumOff val="40000"/>
                </a:schemeClr>
              </a:solidFill>
            </a:endParaRPr>
          </a:p>
        </p:txBody>
      </p:sp>
      <p:grpSp>
        <p:nvGrpSpPr>
          <p:cNvPr id="4" name="Group 3"/>
          <p:cNvGrpSpPr/>
          <p:nvPr/>
        </p:nvGrpSpPr>
        <p:grpSpPr>
          <a:xfrm>
            <a:off x="0" y="0"/>
            <a:ext cx="215900" cy="6858000"/>
            <a:chOff x="0" y="0"/>
            <a:chExt cx="257175" cy="10734675"/>
          </a:xfrm>
        </p:grpSpPr>
        <p:sp>
          <p:nvSpPr>
            <p:cNvPr id="5" name="Rectangle 4"/>
            <p:cNvSpPr/>
            <p:nvPr/>
          </p:nvSpPr>
          <p:spPr>
            <a:xfrm>
              <a:off x="0" y="0"/>
              <a:ext cx="257175" cy="1333500"/>
            </a:xfrm>
            <a:prstGeom prst="rect">
              <a:avLst/>
            </a:prstGeom>
            <a:solidFill>
              <a:srgbClr val="FFF0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6" name="Rectangle 5"/>
            <p:cNvSpPr/>
            <p:nvPr/>
          </p:nvSpPr>
          <p:spPr>
            <a:xfrm>
              <a:off x="0" y="1333501"/>
              <a:ext cx="257175" cy="3619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7" name="Rectangle 6"/>
            <p:cNvSpPr/>
            <p:nvPr/>
          </p:nvSpPr>
          <p:spPr>
            <a:xfrm>
              <a:off x="0" y="1695451"/>
              <a:ext cx="257175" cy="9039224"/>
            </a:xfrm>
            <a:prstGeom prst="rect">
              <a:avLst/>
            </a:prstGeom>
            <a:solidFill>
              <a:srgbClr val="8AC5D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grpSp>
      <p:sp>
        <p:nvSpPr>
          <p:cNvPr id="15" name="Content Placeholder 2">
            <a:extLst>
              <a:ext uri="{FF2B5EF4-FFF2-40B4-BE49-F238E27FC236}">
                <a16:creationId xmlns:a16="http://schemas.microsoft.com/office/drawing/2014/main" id="{D929A37E-CDB6-4F6A-A4C5-F7CFE98D3AD8}"/>
              </a:ext>
            </a:extLst>
          </p:cNvPr>
          <p:cNvSpPr txBox="1">
            <a:spLocks/>
          </p:cNvSpPr>
          <p:nvPr/>
        </p:nvSpPr>
        <p:spPr>
          <a:xfrm>
            <a:off x="228600" y="1250985"/>
            <a:ext cx="8686800" cy="43204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endParaRPr lang="en-IE" sz="1600" dirty="0"/>
          </a:p>
        </p:txBody>
      </p:sp>
      <p:graphicFrame>
        <p:nvGraphicFramePr>
          <p:cNvPr id="8" name="Table 7">
            <a:extLst>
              <a:ext uri="{FF2B5EF4-FFF2-40B4-BE49-F238E27FC236}">
                <a16:creationId xmlns:a16="http://schemas.microsoft.com/office/drawing/2014/main" id="{95D08BA2-9C34-44D3-9E4A-19044F010728}"/>
              </a:ext>
            </a:extLst>
          </p:cNvPr>
          <p:cNvGraphicFramePr>
            <a:graphicFrameLocks noGrp="1"/>
          </p:cNvGraphicFramePr>
          <p:nvPr>
            <p:extLst>
              <p:ext uri="{D42A27DB-BD31-4B8C-83A1-F6EECF244321}">
                <p14:modId xmlns:p14="http://schemas.microsoft.com/office/powerpoint/2010/main" val="375182849"/>
              </p:ext>
            </p:extLst>
          </p:nvPr>
        </p:nvGraphicFramePr>
        <p:xfrm>
          <a:off x="862582" y="1467009"/>
          <a:ext cx="7704855" cy="5010181"/>
        </p:xfrm>
        <a:graphic>
          <a:graphicData uri="http://schemas.openxmlformats.org/drawingml/2006/table">
            <a:tbl>
              <a:tblPr firstRow="1" firstCol="1" bandRow="1"/>
              <a:tblGrid>
                <a:gridCol w="2201166">
                  <a:extLst>
                    <a:ext uri="{9D8B030D-6E8A-4147-A177-3AD203B41FA5}">
                      <a16:colId xmlns:a16="http://schemas.microsoft.com/office/drawing/2014/main" val="3654477065"/>
                    </a:ext>
                  </a:extLst>
                </a:gridCol>
                <a:gridCol w="2642795">
                  <a:extLst>
                    <a:ext uri="{9D8B030D-6E8A-4147-A177-3AD203B41FA5}">
                      <a16:colId xmlns:a16="http://schemas.microsoft.com/office/drawing/2014/main" val="1393965628"/>
                    </a:ext>
                  </a:extLst>
                </a:gridCol>
                <a:gridCol w="2860894">
                  <a:extLst>
                    <a:ext uri="{9D8B030D-6E8A-4147-A177-3AD203B41FA5}">
                      <a16:colId xmlns:a16="http://schemas.microsoft.com/office/drawing/2014/main" val="84820683"/>
                    </a:ext>
                  </a:extLst>
                </a:gridCol>
              </a:tblGrid>
              <a:tr h="612171">
                <a:tc>
                  <a:txBody>
                    <a:bodyPr/>
                    <a:lstStyle/>
                    <a:p>
                      <a:pPr>
                        <a:lnSpc>
                          <a:spcPct val="115000"/>
                        </a:lnSpc>
                        <a:spcAft>
                          <a:spcPts val="0"/>
                        </a:spcAft>
                      </a:pPr>
                      <a:r>
                        <a:rPr lang="en-IE" sz="1800" b="1" dirty="0">
                          <a:effectLst/>
                          <a:latin typeface="Calibri Light" panose="020F0302020204030204" pitchFamily="34" charset="0"/>
                          <a:ea typeface="Calibri" panose="020F0502020204030204" pitchFamily="34" charset="0"/>
                          <a:cs typeface="Times New Roman" panose="02020603050405020304" pitchFamily="18" charset="0"/>
                        </a:rPr>
                        <a:t>Target</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E" sz="1800" b="1">
                          <a:effectLst/>
                          <a:latin typeface="Calibri Light" panose="020F0302020204030204" pitchFamily="34" charset="0"/>
                          <a:ea typeface="Calibri" panose="020F0502020204030204" pitchFamily="34" charset="0"/>
                          <a:cs typeface="Times New Roman" panose="02020603050405020304" pitchFamily="18" charset="0"/>
                        </a:rPr>
                        <a:t>How to measure it</a:t>
                      </a:r>
                      <a:endParaRPr lang="en-I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E" sz="1800" b="1" dirty="0">
                          <a:effectLst/>
                          <a:latin typeface="Calibri Light" panose="020F0302020204030204" pitchFamily="34" charset="0"/>
                          <a:ea typeface="Calibri" panose="020F0502020204030204" pitchFamily="34" charset="0"/>
                          <a:cs typeface="Times New Roman" panose="02020603050405020304" pitchFamily="18" charset="0"/>
                        </a:rPr>
                        <a:t>How to achieve it</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5183572"/>
                  </a:ext>
                </a:extLst>
              </a:tr>
              <a:tr h="0">
                <a:tc>
                  <a:txBody>
                    <a:bodyPr/>
                    <a:lstStyle/>
                    <a:p>
                      <a:pPr>
                        <a:lnSpc>
                          <a:spcPct val="115000"/>
                        </a:lnSpc>
                        <a:spcAft>
                          <a:spcPts val="0"/>
                        </a:spcAft>
                      </a:pPr>
                      <a:r>
                        <a:rPr lang="en-IE" sz="1800">
                          <a:effectLst/>
                          <a:latin typeface="Calibri Light" panose="020F0302020204030204" pitchFamily="34" charset="0"/>
                          <a:ea typeface="Calibri" panose="020F0502020204030204" pitchFamily="34" charset="0"/>
                          <a:cs typeface="Times New Roman" panose="02020603050405020304" pitchFamily="18" charset="0"/>
                        </a:rPr>
                        <a:t>MEPs are interested in the NWWAC activities</a:t>
                      </a:r>
                      <a:endParaRPr lang="en-I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E" sz="1800">
                          <a:effectLst/>
                          <a:latin typeface="Calibri Light" panose="020F0302020204030204" pitchFamily="34" charset="0"/>
                          <a:ea typeface="Calibri" panose="020F0502020204030204" pitchFamily="34" charset="0"/>
                          <a:cs typeface="Times New Roman" panose="02020603050405020304" pitchFamily="18" charset="0"/>
                        </a:rPr>
                        <a:t>Number of NWWAC meetings/events attended by MEPs.</a:t>
                      </a:r>
                      <a:endParaRPr lang="en-IE"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IE" sz="1800">
                          <a:effectLst/>
                          <a:latin typeface="Calibri Light" panose="020F0302020204030204" pitchFamily="34" charset="0"/>
                          <a:ea typeface="Calibri" panose="020F0502020204030204" pitchFamily="34" charset="0"/>
                          <a:cs typeface="Times New Roman" panose="02020603050405020304" pitchFamily="18" charset="0"/>
                        </a:rPr>
                        <a:t>Number of EP feedback/requests for information on NWWAC work. </a:t>
                      </a:r>
                      <a:endParaRPr lang="en-IE"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nSpc>
                          <a:spcPct val="115000"/>
                        </a:lnSpc>
                        <a:spcAft>
                          <a:spcPts val="0"/>
                        </a:spcAft>
                        <a:buFont typeface="Calibri Light" panose="020F0302020204030204" pitchFamily="34" charset="0"/>
                        <a:buChar char="-"/>
                      </a:pPr>
                      <a:r>
                        <a:rPr lang="en-IE" sz="1800" dirty="0">
                          <a:effectLst/>
                          <a:latin typeface="Calibri Light" panose="020F0302020204030204" pitchFamily="34" charset="0"/>
                          <a:ea typeface="Calibri" panose="020F0502020204030204" pitchFamily="34" charset="0"/>
                          <a:cs typeface="Times New Roman" panose="02020603050405020304" pitchFamily="18" charset="0"/>
                        </a:rPr>
                        <a:t>Send calendar of NWWAC meetings to PECH Secretariat and provide information about agenda</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Calibri Light" panose="020F0302020204030204" pitchFamily="34" charset="0"/>
                        <a:buChar char="-"/>
                      </a:pPr>
                      <a:r>
                        <a:rPr lang="en-IE" sz="1800" dirty="0">
                          <a:effectLst/>
                          <a:latin typeface="Calibri Light" panose="020F0302020204030204" pitchFamily="34" charset="0"/>
                          <a:ea typeface="Calibri" panose="020F0502020204030204" pitchFamily="34" charset="0"/>
                          <a:cs typeface="Times New Roman" panose="02020603050405020304" pitchFamily="18" charset="0"/>
                        </a:rPr>
                        <a:t>Notify PECH Secretariat/MEPs of advice documents available on NWWAC website</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Calibri Light" panose="020F0302020204030204" pitchFamily="34" charset="0"/>
                        <a:buChar char="-"/>
                      </a:pPr>
                      <a:r>
                        <a:rPr lang="en-IE" sz="1800" dirty="0">
                          <a:effectLst/>
                          <a:latin typeface="Calibri Light" panose="020F0302020204030204" pitchFamily="34" charset="0"/>
                          <a:ea typeface="Calibri" panose="020F0502020204030204" pitchFamily="34" charset="0"/>
                          <a:cs typeface="Times New Roman" panose="02020603050405020304" pitchFamily="18" charset="0"/>
                        </a:rPr>
                        <a:t>Identify MEPs whose areas of work are particularly relevant to NWWAC activities </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6569712"/>
                  </a:ext>
                </a:extLst>
              </a:tr>
            </a:tbl>
          </a:graphicData>
        </a:graphic>
      </p:graphicFrame>
    </p:spTree>
    <p:extLst>
      <p:ext uri="{BB962C8B-B14F-4D97-AF65-F5344CB8AC3E}">
        <p14:creationId xmlns:p14="http://schemas.microsoft.com/office/powerpoint/2010/main" val="291011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950" y="539417"/>
            <a:ext cx="9144000" cy="851925"/>
          </a:xfrm>
        </p:spPr>
        <p:txBody>
          <a:bodyPr>
            <a:noAutofit/>
          </a:bodyPr>
          <a:lstStyle/>
          <a:p>
            <a:r>
              <a:rPr lang="en-US" sz="3200" b="1" dirty="0">
                <a:solidFill>
                  <a:schemeClr val="tx2">
                    <a:lumMod val="60000"/>
                    <a:lumOff val="40000"/>
                  </a:schemeClr>
                </a:solidFill>
              </a:rPr>
              <a:t>PLANNING AND EVALUATION</a:t>
            </a:r>
            <a:endParaRPr lang="en-IE" sz="3200" b="1" dirty="0">
              <a:solidFill>
                <a:schemeClr val="tx2">
                  <a:lumMod val="60000"/>
                  <a:lumOff val="40000"/>
                </a:schemeClr>
              </a:solidFill>
            </a:endParaRPr>
          </a:p>
        </p:txBody>
      </p:sp>
      <p:grpSp>
        <p:nvGrpSpPr>
          <p:cNvPr id="4" name="Group 3"/>
          <p:cNvGrpSpPr/>
          <p:nvPr/>
        </p:nvGrpSpPr>
        <p:grpSpPr>
          <a:xfrm>
            <a:off x="0" y="0"/>
            <a:ext cx="215900" cy="6858000"/>
            <a:chOff x="0" y="0"/>
            <a:chExt cx="257175" cy="10734675"/>
          </a:xfrm>
        </p:grpSpPr>
        <p:sp>
          <p:nvSpPr>
            <p:cNvPr id="5" name="Rectangle 4"/>
            <p:cNvSpPr/>
            <p:nvPr/>
          </p:nvSpPr>
          <p:spPr>
            <a:xfrm>
              <a:off x="0" y="0"/>
              <a:ext cx="257175" cy="1333500"/>
            </a:xfrm>
            <a:prstGeom prst="rect">
              <a:avLst/>
            </a:prstGeom>
            <a:solidFill>
              <a:srgbClr val="FFF05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6" name="Rectangle 5"/>
            <p:cNvSpPr/>
            <p:nvPr/>
          </p:nvSpPr>
          <p:spPr>
            <a:xfrm>
              <a:off x="0" y="1333501"/>
              <a:ext cx="257175" cy="3619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sp>
          <p:nvSpPr>
            <p:cNvPr id="7" name="Rectangle 6"/>
            <p:cNvSpPr/>
            <p:nvPr/>
          </p:nvSpPr>
          <p:spPr>
            <a:xfrm>
              <a:off x="0" y="1695451"/>
              <a:ext cx="257175" cy="9039224"/>
            </a:xfrm>
            <a:prstGeom prst="rect">
              <a:avLst/>
            </a:prstGeom>
            <a:solidFill>
              <a:srgbClr val="8AC5D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IE"/>
            </a:p>
          </p:txBody>
        </p:sp>
      </p:grpSp>
      <p:sp>
        <p:nvSpPr>
          <p:cNvPr id="15" name="Content Placeholder 2">
            <a:extLst>
              <a:ext uri="{FF2B5EF4-FFF2-40B4-BE49-F238E27FC236}">
                <a16:creationId xmlns:a16="http://schemas.microsoft.com/office/drawing/2014/main" id="{D929A37E-CDB6-4F6A-A4C5-F7CFE98D3AD8}"/>
              </a:ext>
            </a:extLst>
          </p:cNvPr>
          <p:cNvSpPr txBox="1">
            <a:spLocks/>
          </p:cNvSpPr>
          <p:nvPr/>
        </p:nvSpPr>
        <p:spPr>
          <a:xfrm>
            <a:off x="228600" y="1250985"/>
            <a:ext cx="8686800" cy="43204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endParaRPr lang="en-IE" sz="1600" dirty="0"/>
          </a:p>
        </p:txBody>
      </p:sp>
      <p:sp>
        <p:nvSpPr>
          <p:cNvPr id="3" name="TextBox 2">
            <a:extLst>
              <a:ext uri="{FF2B5EF4-FFF2-40B4-BE49-F238E27FC236}">
                <a16:creationId xmlns:a16="http://schemas.microsoft.com/office/drawing/2014/main" id="{554C5A3E-8EEA-4535-9F72-E9982FC7C247}"/>
              </a:ext>
            </a:extLst>
          </p:cNvPr>
          <p:cNvSpPr txBox="1"/>
          <p:nvPr/>
        </p:nvSpPr>
        <p:spPr>
          <a:xfrm>
            <a:off x="323850" y="944369"/>
            <a:ext cx="8229600" cy="1477328"/>
          </a:xfrm>
          <a:prstGeom prst="rect">
            <a:avLst/>
          </a:prstGeom>
          <a:noFill/>
        </p:spPr>
        <p:txBody>
          <a:bodyPr wrap="square" rtlCol="0">
            <a:spAutoFit/>
          </a:bodyPr>
          <a:lstStyle/>
          <a:p>
            <a:endParaRPr lang="en-US" dirty="0">
              <a:solidFill>
                <a:schemeClr val="tx2"/>
              </a:solidFill>
            </a:endParaRPr>
          </a:p>
          <a:p>
            <a:pPr marL="285750" indent="-285750">
              <a:buFont typeface="Arial" panose="020B0604020202020204" pitchFamily="34" charset="0"/>
              <a:buChar char="•"/>
            </a:pPr>
            <a:endParaRPr lang="en-US" dirty="0">
              <a:solidFill>
                <a:schemeClr val="tx2"/>
              </a:solidFill>
            </a:endParaRPr>
          </a:p>
          <a:p>
            <a:pPr marL="285750" indent="-285750">
              <a:buFont typeface="Arial" panose="020B0604020202020204" pitchFamily="34" charset="0"/>
              <a:buChar char="•"/>
            </a:pPr>
            <a:endParaRPr lang="en-US" dirty="0">
              <a:solidFill>
                <a:schemeClr val="tx2"/>
              </a:solidFill>
            </a:endParaRPr>
          </a:p>
          <a:p>
            <a:pPr marL="285750" indent="-285750">
              <a:buFont typeface="Arial" panose="020B0604020202020204" pitchFamily="34" charset="0"/>
              <a:buChar char="•"/>
            </a:pPr>
            <a:endParaRPr lang="en-US" dirty="0">
              <a:solidFill>
                <a:schemeClr val="tx2"/>
              </a:solidFill>
            </a:endParaRPr>
          </a:p>
          <a:p>
            <a:pPr marL="285750" indent="-285750">
              <a:buFont typeface="Arial" panose="020B0604020202020204" pitchFamily="34" charset="0"/>
              <a:buChar char="•"/>
            </a:pPr>
            <a:endParaRPr lang="en-IE" dirty="0">
              <a:solidFill>
                <a:schemeClr val="tx2"/>
              </a:solidFill>
            </a:endParaRPr>
          </a:p>
        </p:txBody>
      </p:sp>
      <p:sp>
        <p:nvSpPr>
          <p:cNvPr id="8" name="TextBox 7">
            <a:extLst>
              <a:ext uri="{FF2B5EF4-FFF2-40B4-BE49-F238E27FC236}">
                <a16:creationId xmlns:a16="http://schemas.microsoft.com/office/drawing/2014/main" id="{3FFE5EEB-7003-4076-BB6E-67967388E0D6}"/>
              </a:ext>
            </a:extLst>
          </p:cNvPr>
          <p:cNvSpPr txBox="1"/>
          <p:nvPr/>
        </p:nvSpPr>
        <p:spPr>
          <a:xfrm>
            <a:off x="935658" y="1555302"/>
            <a:ext cx="7617792" cy="4431983"/>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chemeClr val="tx2"/>
                </a:solidFill>
              </a:rPr>
              <a:t>The extent to which the targets established have been fulfilled shall be evaluated yearly.</a:t>
            </a:r>
          </a:p>
          <a:p>
            <a:endParaRPr lang="en-US" sz="2400" dirty="0">
              <a:solidFill>
                <a:schemeClr val="tx2"/>
              </a:solidFill>
            </a:endParaRPr>
          </a:p>
          <a:p>
            <a:pPr marL="285750" indent="-285750">
              <a:buFont typeface="Arial" panose="020B0604020202020204" pitchFamily="34" charset="0"/>
              <a:buChar char="•"/>
            </a:pPr>
            <a:r>
              <a:rPr lang="en-US" sz="2400" dirty="0">
                <a:solidFill>
                  <a:schemeClr val="tx2"/>
                </a:solidFill>
              </a:rPr>
              <a:t>The period subject to evaluation goes from September 1</a:t>
            </a:r>
            <a:r>
              <a:rPr lang="en-US" sz="2400" baseline="30000" dirty="0">
                <a:solidFill>
                  <a:schemeClr val="tx2"/>
                </a:solidFill>
              </a:rPr>
              <a:t>st</a:t>
            </a:r>
            <a:r>
              <a:rPr lang="en-US" sz="2400" dirty="0">
                <a:solidFill>
                  <a:schemeClr val="tx2"/>
                </a:solidFill>
              </a:rPr>
              <a:t> to August 31</a:t>
            </a:r>
            <a:r>
              <a:rPr lang="en-US" sz="2400" baseline="30000" dirty="0">
                <a:solidFill>
                  <a:schemeClr val="tx2"/>
                </a:solidFill>
              </a:rPr>
              <a:t>st</a:t>
            </a:r>
            <a:r>
              <a:rPr lang="en-US" sz="2400" dirty="0">
                <a:solidFill>
                  <a:schemeClr val="tx2"/>
                </a:solidFill>
              </a:rPr>
              <a:t>.</a:t>
            </a:r>
          </a:p>
          <a:p>
            <a:endParaRPr lang="en-US" sz="2400" dirty="0">
              <a:solidFill>
                <a:schemeClr val="tx2"/>
              </a:solidFill>
            </a:endParaRPr>
          </a:p>
          <a:p>
            <a:pPr marL="285750" indent="-285750">
              <a:buFont typeface="Arial" panose="020B0604020202020204" pitchFamily="34" charset="0"/>
              <a:buChar char="•"/>
            </a:pPr>
            <a:r>
              <a:rPr lang="en-US" sz="2400" dirty="0">
                <a:solidFill>
                  <a:schemeClr val="tx2"/>
                </a:solidFill>
              </a:rPr>
              <a:t>Evaluation results should be presented at the General Assembly meeting in September. </a:t>
            </a:r>
          </a:p>
          <a:p>
            <a:endParaRPr lang="en-US" sz="2400" dirty="0">
              <a:solidFill>
                <a:schemeClr val="tx2"/>
              </a:solidFill>
            </a:endParaRPr>
          </a:p>
          <a:p>
            <a:pPr marL="285750" indent="-285750">
              <a:buFont typeface="Arial" panose="020B0604020202020204" pitchFamily="34" charset="0"/>
              <a:buChar char="•"/>
            </a:pPr>
            <a:r>
              <a:rPr lang="en-US" sz="2400" dirty="0">
                <a:solidFill>
                  <a:schemeClr val="tx2"/>
                </a:solidFill>
              </a:rPr>
              <a:t>The strategy should then be revised and amended according to the results obtained from the evaluation.</a:t>
            </a:r>
            <a:endParaRPr lang="en-IE" sz="2400" dirty="0">
              <a:solidFill>
                <a:schemeClr val="tx2"/>
              </a:solidFill>
            </a:endParaRPr>
          </a:p>
          <a:p>
            <a:endParaRPr lang="en-IE" dirty="0"/>
          </a:p>
        </p:txBody>
      </p:sp>
    </p:spTree>
    <p:extLst>
      <p:ext uri="{BB962C8B-B14F-4D97-AF65-F5344CB8AC3E}">
        <p14:creationId xmlns:p14="http://schemas.microsoft.com/office/powerpoint/2010/main" val="3007954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760412" y="1700808"/>
            <a:ext cx="7623175" cy="3048000"/>
          </a:xfrm>
        </p:spPr>
        <p:txBody>
          <a:bodyPr>
            <a:normAutofit/>
          </a:bodyPr>
          <a:lstStyle/>
          <a:p>
            <a:pPr eaLnBrk="1" hangingPunct="1"/>
            <a:r>
              <a:rPr lang="en-US" altLang="en-US" sz="3600" b="1" dirty="0">
                <a:solidFill>
                  <a:schemeClr val="tx2">
                    <a:lumMod val="60000"/>
                    <a:lumOff val="40000"/>
                  </a:schemeClr>
                </a:solidFill>
                <a:latin typeface="Calibri" pitchFamily="34" charset="0"/>
              </a:rPr>
              <a:t>A</a:t>
            </a:r>
            <a:r>
              <a:rPr lang="en-IE" altLang="en-US" sz="3600" b="1" dirty="0" err="1">
                <a:solidFill>
                  <a:schemeClr val="tx2">
                    <a:lumMod val="60000"/>
                    <a:lumOff val="40000"/>
                  </a:schemeClr>
                </a:solidFill>
                <a:latin typeface="Calibri" pitchFamily="34" charset="0"/>
              </a:rPr>
              <a:t>ny</a:t>
            </a:r>
            <a:r>
              <a:rPr lang="en-IE" altLang="en-US" sz="3600" b="1" dirty="0">
                <a:solidFill>
                  <a:schemeClr val="tx2">
                    <a:lumMod val="60000"/>
                    <a:lumOff val="40000"/>
                  </a:schemeClr>
                </a:solidFill>
                <a:latin typeface="Calibri" pitchFamily="34" charset="0"/>
              </a:rPr>
              <a:t> questions?</a:t>
            </a:r>
            <a:endParaRPr lang="en-US" altLang="en-US" sz="2700" dirty="0">
              <a:solidFill>
                <a:schemeClr val="bg1">
                  <a:lumMod val="50000"/>
                </a:schemeClr>
              </a:solidFill>
              <a:latin typeface="Calibri" pitchFamily="34"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55977" y="5079916"/>
            <a:ext cx="4200467" cy="1229405"/>
          </a:xfrm>
          <a:prstGeom prst="rect">
            <a:avLst/>
          </a:prstGeom>
        </p:spPr>
      </p:pic>
    </p:spTree>
    <p:extLst>
      <p:ext uri="{BB962C8B-B14F-4D97-AF65-F5344CB8AC3E}">
        <p14:creationId xmlns:p14="http://schemas.microsoft.com/office/powerpoint/2010/main" val="3787464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1471</TotalTime>
  <Words>1107</Words>
  <Application>Microsoft Office PowerPoint</Application>
  <PresentationFormat>On-screen Show (4:3)</PresentationFormat>
  <Paragraphs>108</Paragraphs>
  <Slides>9</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Update of NWWAC  Communication Strategy  by NWWAC Secretariat</vt:lpstr>
      <vt:lpstr>NWWAC communication aims</vt:lpstr>
      <vt:lpstr>NWWAC communication strategy</vt:lpstr>
      <vt:lpstr>TARGET AUDIENCES</vt:lpstr>
      <vt:lpstr>COMMUNICATION CHANNELS</vt:lpstr>
      <vt:lpstr>TARGETS AND ACTIONS </vt:lpstr>
      <vt:lpstr>TARGETS AND ACTIONS </vt:lpstr>
      <vt:lpstr>PLANNING AND EVALUATION</vt:lpstr>
      <vt:lpstr>Any questions?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NWWAC ACTION POINTS</dc:title>
  <dc:creator>Schoute, Barbara</dc:creator>
  <cp:lastModifiedBy>Vallerani, Matilde</cp:lastModifiedBy>
  <cp:revision>85</cp:revision>
  <cp:lastPrinted>2015-09-15T10:48:00Z</cp:lastPrinted>
  <dcterms:created xsi:type="dcterms:W3CDTF">2015-09-07T16:44:37Z</dcterms:created>
  <dcterms:modified xsi:type="dcterms:W3CDTF">2020-03-10T17:13:03Z</dcterms:modified>
</cp:coreProperties>
</file>